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433" r:id="rId2"/>
    <p:sldId id="431" r:id="rId3"/>
    <p:sldId id="396" r:id="rId4"/>
    <p:sldId id="432" r:id="rId5"/>
    <p:sldId id="443" r:id="rId6"/>
    <p:sldId id="377" r:id="rId7"/>
    <p:sldId id="405" r:id="rId8"/>
    <p:sldId id="407" r:id="rId9"/>
    <p:sldId id="376" r:id="rId10"/>
    <p:sldId id="440" r:id="rId11"/>
    <p:sldId id="446" r:id="rId12"/>
    <p:sldId id="452" r:id="rId13"/>
    <p:sldId id="437" r:id="rId14"/>
    <p:sldId id="408" r:id="rId15"/>
    <p:sldId id="453" r:id="rId16"/>
    <p:sldId id="410" r:id="rId17"/>
    <p:sldId id="448" r:id="rId18"/>
    <p:sldId id="401" r:id="rId19"/>
    <p:sldId id="402" r:id="rId20"/>
    <p:sldId id="420" r:id="rId21"/>
    <p:sldId id="430" r:id="rId22"/>
    <p:sldId id="417" r:id="rId23"/>
    <p:sldId id="456" r:id="rId24"/>
    <p:sldId id="458" r:id="rId25"/>
    <p:sldId id="428" r:id="rId26"/>
    <p:sldId id="403" r:id="rId27"/>
    <p:sldId id="404" r:id="rId28"/>
    <p:sldId id="447" r:id="rId29"/>
    <p:sldId id="455" r:id="rId30"/>
    <p:sldId id="454" r:id="rId31"/>
    <p:sldId id="388" r:id="rId32"/>
    <p:sldId id="393" r:id="rId33"/>
    <p:sldId id="375" r:id="rId34"/>
    <p:sldId id="368" r:id="rId35"/>
    <p:sldId id="390" r:id="rId36"/>
    <p:sldId id="369" r:id="rId37"/>
    <p:sldId id="391" r:id="rId38"/>
    <p:sldId id="392" r:id="rId39"/>
    <p:sldId id="445" r:id="rId40"/>
  </p:sldIdLst>
  <p:sldSz cx="12192000" cy="9144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DCEAF"/>
    <a:srgbClr val="D9D9D9"/>
    <a:srgbClr val="41719C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5268" autoAdjust="0"/>
  </p:normalViewPr>
  <p:slideViewPr>
    <p:cSldViewPr showGuides="1">
      <p:cViewPr varScale="1">
        <p:scale>
          <a:sx n="36" d="100"/>
          <a:sy n="36" d="100"/>
        </p:scale>
        <p:origin x="1980" y="66"/>
      </p:cViewPr>
      <p:guideLst>
        <p:guide orient="horz" pos="2784"/>
        <p:guide pos="3840"/>
      </p:guideLst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aiadLINQ\documents\Presentations\SOSP%20presentation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aiadLINQ\documents\Presentations\SOSP%20presentation%20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aiadLINQ\documents\Presentations\SOSP%20presentation%20figu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'SOSP presentation figures'!$H$1</c:f>
              <c:strCache>
                <c:ptCount val="1"/>
                <c:pt idx="0">
                  <c:v>Median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11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plus"/>
            <c:errValType val="cust"/>
            <c:noEndCap val="0"/>
            <c:plus>
              <c:numRef>
                <c:f>'SOSP presentation figures'!$O$2:$O$12</c:f>
                <c:numCache>
                  <c:formatCode>General</c:formatCode>
                  <c:ptCount val="11"/>
                  <c:pt idx="0">
                    <c:v>0.15798874476479402</c:v>
                  </c:pt>
                  <c:pt idx="1">
                    <c:v>0.15750112518218701</c:v>
                  </c:pt>
                  <c:pt idx="2">
                    <c:v>0.15506302726915</c:v>
                  </c:pt>
                  <c:pt idx="3">
                    <c:v>3.1695272869481039E-2</c:v>
                  </c:pt>
                  <c:pt idx="4">
                    <c:v>6.3390545738961024E-2</c:v>
                  </c:pt>
                  <c:pt idx="5">
                    <c:v>0.11702869982577396</c:v>
                  </c:pt>
                  <c:pt idx="6">
                    <c:v>0.13312014605181804</c:v>
                  </c:pt>
                  <c:pt idx="7">
                    <c:v>0.15213730977350604</c:v>
                  </c:pt>
                  <c:pt idx="8">
                    <c:v>0.68705599189381594</c:v>
                  </c:pt>
                  <c:pt idx="9">
                    <c:v>1.132252670814355</c:v>
                  </c:pt>
                  <c:pt idx="10">
                    <c:v>1.4277501378744399</c:v>
                  </c:pt>
                </c:numCache>
              </c:numRef>
            </c:plus>
            <c:minus>
              <c:numRef>
                <c:f>'SOSP presentation figures'!$N$2:$N$12</c:f>
                <c:numCache>
                  <c:formatCode>General</c:formatCode>
                  <c:ptCount val="11"/>
                  <c:pt idx="0">
                    <c:v>5.1200056173775807E-2</c:v>
                  </c:pt>
                  <c:pt idx="1">
                    <c:v>5.3638154086811995E-2</c:v>
                  </c:pt>
                  <c:pt idx="2">
                    <c:v>4.2910523269450995E-2</c:v>
                  </c:pt>
                  <c:pt idx="3">
                    <c:v>0.13848396146049796</c:v>
                  </c:pt>
                  <c:pt idx="4">
                    <c:v>9.752391652147796E-2</c:v>
                  </c:pt>
                  <c:pt idx="5">
                    <c:v>5.0224817008560962E-2</c:v>
                  </c:pt>
                  <c:pt idx="6">
                    <c:v>5.2662914921598025E-2</c:v>
                  </c:pt>
                  <c:pt idx="7">
                    <c:v>6.9241980730249009E-2</c:v>
                  </c:pt>
                  <c:pt idx="8">
                    <c:v>7.5581035304145949E-2</c:v>
                  </c:pt>
                  <c:pt idx="9">
                    <c:v>8.3870568208471052E-2</c:v>
                  </c:pt>
                  <c:pt idx="10">
                    <c:v>9.4110579443226983E-2</c:v>
                  </c:pt>
                </c:numCache>
              </c:numRef>
            </c:minus>
            <c:spPr>
              <a:noFill/>
              <a:ln w="19050" cap="sq" cmpd="sng" algn="ctr">
                <a:solidFill>
                  <a:schemeClr val="accent6"/>
                </a:solidFill>
                <a:round/>
              </a:ln>
              <a:effectLst/>
            </c:spPr>
          </c:errBars>
          <c:xVal>
            <c:numRef>
              <c:f>'SOSP presentation figures'!$B$2:$B$12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40</c:v>
                </c:pt>
                <c:pt idx="8">
                  <c:v>48</c:v>
                </c:pt>
                <c:pt idx="9">
                  <c:v>56</c:v>
                </c:pt>
                <c:pt idx="10">
                  <c:v>64</c:v>
                </c:pt>
              </c:numCache>
            </c:numRef>
          </c:xVal>
          <c:yVal>
            <c:numRef>
              <c:f>'SOSP presentation figures'!$H$2:$H$12</c:f>
              <c:numCache>
                <c:formatCode>General</c:formatCode>
                <c:ptCount val="11"/>
                <c:pt idx="0">
                  <c:v>0.11654108024316601</c:v>
                </c:pt>
                <c:pt idx="1">
                  <c:v>0.26087647669495301</c:v>
                </c:pt>
                <c:pt idx="2">
                  <c:v>0.27501744459056798</c:v>
                </c:pt>
                <c:pt idx="3">
                  <c:v>0.41691474312931798</c:v>
                </c:pt>
                <c:pt idx="4">
                  <c:v>0.43398142852057697</c:v>
                </c:pt>
                <c:pt idx="5">
                  <c:v>0.44958525516401299</c:v>
                </c:pt>
                <c:pt idx="6">
                  <c:v>0.49347101759867801</c:v>
                </c:pt>
                <c:pt idx="7">
                  <c:v>0.55101012834634999</c:v>
                </c:pt>
                <c:pt idx="8">
                  <c:v>0.63634355530264397</c:v>
                </c:pt>
                <c:pt idx="9">
                  <c:v>0.68656837231120504</c:v>
                </c:pt>
                <c:pt idx="10">
                  <c:v>0.75288463554580998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00032"/>
        <c:axId val="218703168"/>
      </c:scatterChart>
      <c:valAx>
        <c:axId val="218700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Number of computers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shade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8703168"/>
        <c:crosses val="autoZero"/>
        <c:crossBetween val="midCat"/>
      </c:valAx>
      <c:valAx>
        <c:axId val="21870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Iteration latency (ms)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shade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87000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Pregel</c:v>
                </c:pt>
              </c:strCache>
            </c:strRef>
          </c:tx>
          <c:spPr>
            <a:ln w="571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48</c:v>
                </c:pt>
                <c:pt idx="6">
                  <c:v>56</c:v>
                </c:pt>
                <c:pt idx="7">
                  <c:v>64</c:v>
                </c:pt>
              </c:numCache>
            </c:numRef>
          </c:xVal>
          <c:yVal>
            <c:numRef>
              <c:f>Sheet1!$J$2:$J$9</c:f>
              <c:numCache>
                <c:formatCode>General</c:formatCode>
                <c:ptCount val="8"/>
                <c:pt idx="0">
                  <c:v>46.0366</c:v>
                </c:pt>
                <c:pt idx="1">
                  <c:v>27.427099999999999</c:v>
                </c:pt>
                <c:pt idx="2">
                  <c:v>21.9344</c:v>
                </c:pt>
                <c:pt idx="3">
                  <c:v>16.770099999999999</c:v>
                </c:pt>
                <c:pt idx="4">
                  <c:v>19.934699999999999</c:v>
                </c:pt>
                <c:pt idx="5">
                  <c:v>16.849299999999999</c:v>
                </c:pt>
                <c:pt idx="6">
                  <c:v>13.508700000000001</c:v>
                </c:pt>
                <c:pt idx="7">
                  <c:v>14.3545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Vanilla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xVal>
            <c:numRef>
              <c:f>Sheet1!$A$12:$A$21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24</c:v>
                </c:pt>
                <c:pt idx="5">
                  <c:v>32</c:v>
                </c:pt>
                <c:pt idx="6">
                  <c:v>40</c:v>
                </c:pt>
                <c:pt idx="7">
                  <c:v>48</c:v>
                </c:pt>
                <c:pt idx="8">
                  <c:v>56</c:v>
                </c:pt>
                <c:pt idx="9">
                  <c:v>64</c:v>
                </c:pt>
              </c:numCache>
            </c:numRef>
          </c:xVal>
          <c:yVal>
            <c:numRef>
              <c:f>Sheet1!$J$12:$J$21</c:f>
              <c:numCache>
                <c:formatCode>General</c:formatCode>
                <c:ptCount val="10"/>
                <c:pt idx="0">
                  <c:v>33.557000000000002</c:v>
                </c:pt>
                <c:pt idx="1">
                  <c:v>19.5884</c:v>
                </c:pt>
                <c:pt idx="2">
                  <c:v>12.8203</c:v>
                </c:pt>
                <c:pt idx="3">
                  <c:v>9.1310000000000002</c:v>
                </c:pt>
                <c:pt idx="4">
                  <c:v>7.4258999999999995</c:v>
                </c:pt>
                <c:pt idx="5">
                  <c:v>6.6021999999999998</c:v>
                </c:pt>
                <c:pt idx="6">
                  <c:v>9.2669999999999995</c:v>
                </c:pt>
                <c:pt idx="7">
                  <c:v>7.96</c:v>
                </c:pt>
                <c:pt idx="8">
                  <c:v>5.5590000000000002</c:v>
                </c:pt>
                <c:pt idx="9">
                  <c:v>5.5466000000000006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Sheet1!$A$23</c:f>
              <c:strCache>
                <c:ptCount val="1"/>
                <c:pt idx="0">
                  <c:v>Unicorn</c:v>
                </c:pt>
              </c:strCache>
            </c:strRef>
          </c:tx>
          <c:spPr>
            <a:ln w="571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Sheet1!$A$24:$A$30</c:f>
              <c:numCache>
                <c:formatCode>General</c:formatCode>
                <c:ptCount val="7"/>
                <c:pt idx="0">
                  <c:v>4</c:v>
                </c:pt>
                <c:pt idx="1">
                  <c:v>9</c:v>
                </c:pt>
                <c:pt idx="2">
                  <c:v>16</c:v>
                </c:pt>
                <c:pt idx="3">
                  <c:v>25</c:v>
                </c:pt>
                <c:pt idx="4">
                  <c:v>36</c:v>
                </c:pt>
                <c:pt idx="5">
                  <c:v>49</c:v>
                </c:pt>
                <c:pt idx="6">
                  <c:v>64</c:v>
                </c:pt>
              </c:numCache>
            </c:numRef>
          </c:xVal>
          <c:yVal>
            <c:numRef>
              <c:f>Sheet1!$B$24:$B$30</c:f>
              <c:numCache>
                <c:formatCode>General</c:formatCode>
                <c:ptCount val="7"/>
                <c:pt idx="0">
                  <c:v>4.6033299999999997</c:v>
                </c:pt>
                <c:pt idx="1">
                  <c:v>2.3991099999999999</c:v>
                </c:pt>
                <c:pt idx="2">
                  <c:v>1.6662999999999999</c:v>
                </c:pt>
                <c:pt idx="3">
                  <c:v>1.25657</c:v>
                </c:pt>
                <c:pt idx="4">
                  <c:v>1.2207300000000001</c:v>
                </c:pt>
                <c:pt idx="5">
                  <c:v>1.03304</c:v>
                </c:pt>
                <c:pt idx="6">
                  <c:v>1.35829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Sheet1!$A$32</c:f>
              <c:strCache>
                <c:ptCount val="1"/>
                <c:pt idx="0">
                  <c:v>PowerGraph</c:v>
                </c:pt>
              </c:strCache>
            </c:strRef>
          </c:tx>
          <c:spPr>
            <a:ln w="571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1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Sheet1!$A$33:$A$37</c:f>
              <c:numCache>
                <c:formatCode>General</c:formatCode>
                <c:ptCount val="5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48</c:v>
                </c:pt>
                <c:pt idx="4">
                  <c:v>64</c:v>
                </c:pt>
              </c:numCache>
            </c:numRef>
          </c:xVal>
          <c:yVal>
            <c:numRef>
              <c:f>Sheet1!$D$33:$D$37</c:f>
              <c:numCache>
                <c:formatCode>General</c:formatCode>
                <c:ptCount val="5"/>
                <c:pt idx="0">
                  <c:v>16.394200000000001</c:v>
                </c:pt>
                <c:pt idx="1">
                  <c:v>9.6430699999999998</c:v>
                </c:pt>
                <c:pt idx="2">
                  <c:v>6.5910500000000001</c:v>
                </c:pt>
                <c:pt idx="3">
                  <c:v>5.4720500000000003</c:v>
                </c:pt>
                <c:pt idx="4">
                  <c:v>5.2513500000000004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03952"/>
        <c:axId val="218700816"/>
      </c:scatterChart>
      <c:valAx>
        <c:axId val="21870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Number of computers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8700816"/>
        <c:crosses val="autoZero"/>
        <c:crossBetween val="midCat"/>
      </c:valAx>
      <c:valAx>
        <c:axId val="218700816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Iteration length (s)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8703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+mj-lt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'Appealing dataflow'!$E$1</c:f>
              <c:strCache>
                <c:ptCount val="1"/>
                <c:pt idx="0">
                  <c:v>Stale query latency (ms)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'Appealing dataflow'!$D$2:$D$202</c:f>
              <c:numCache>
                <c:formatCode>General</c:formatCode>
                <c:ptCount val="201"/>
                <c:pt idx="0">
                  <c:v>30000</c:v>
                </c:pt>
                <c:pt idx="1">
                  <c:v>30100</c:v>
                </c:pt>
                <c:pt idx="2">
                  <c:v>30200</c:v>
                </c:pt>
                <c:pt idx="3">
                  <c:v>30300</c:v>
                </c:pt>
                <c:pt idx="4">
                  <c:v>30400</c:v>
                </c:pt>
                <c:pt idx="5">
                  <c:v>30500</c:v>
                </c:pt>
                <c:pt idx="6">
                  <c:v>30600</c:v>
                </c:pt>
                <c:pt idx="7">
                  <c:v>30700</c:v>
                </c:pt>
                <c:pt idx="8">
                  <c:v>30800</c:v>
                </c:pt>
                <c:pt idx="9">
                  <c:v>30900</c:v>
                </c:pt>
                <c:pt idx="10">
                  <c:v>31000</c:v>
                </c:pt>
                <c:pt idx="11">
                  <c:v>31100</c:v>
                </c:pt>
                <c:pt idx="12">
                  <c:v>31200</c:v>
                </c:pt>
                <c:pt idx="13">
                  <c:v>31300</c:v>
                </c:pt>
                <c:pt idx="14">
                  <c:v>31400</c:v>
                </c:pt>
                <c:pt idx="15">
                  <c:v>31500</c:v>
                </c:pt>
                <c:pt idx="16">
                  <c:v>31600</c:v>
                </c:pt>
                <c:pt idx="17">
                  <c:v>31700</c:v>
                </c:pt>
                <c:pt idx="18">
                  <c:v>31800</c:v>
                </c:pt>
                <c:pt idx="19">
                  <c:v>31900</c:v>
                </c:pt>
                <c:pt idx="20">
                  <c:v>32000</c:v>
                </c:pt>
                <c:pt idx="21">
                  <c:v>32100</c:v>
                </c:pt>
                <c:pt idx="22">
                  <c:v>32200</c:v>
                </c:pt>
                <c:pt idx="23">
                  <c:v>32300</c:v>
                </c:pt>
                <c:pt idx="24">
                  <c:v>32400</c:v>
                </c:pt>
                <c:pt idx="25">
                  <c:v>32500</c:v>
                </c:pt>
                <c:pt idx="26">
                  <c:v>32600</c:v>
                </c:pt>
                <c:pt idx="27">
                  <c:v>32700</c:v>
                </c:pt>
                <c:pt idx="28">
                  <c:v>32800</c:v>
                </c:pt>
                <c:pt idx="29">
                  <c:v>32900</c:v>
                </c:pt>
                <c:pt idx="30">
                  <c:v>33000</c:v>
                </c:pt>
                <c:pt idx="31">
                  <c:v>33100</c:v>
                </c:pt>
                <c:pt idx="32">
                  <c:v>33200</c:v>
                </c:pt>
                <c:pt idx="33">
                  <c:v>33300</c:v>
                </c:pt>
                <c:pt idx="34">
                  <c:v>33400</c:v>
                </c:pt>
                <c:pt idx="35">
                  <c:v>33500</c:v>
                </c:pt>
                <c:pt idx="36">
                  <c:v>33600</c:v>
                </c:pt>
                <c:pt idx="37">
                  <c:v>33700</c:v>
                </c:pt>
                <c:pt idx="38">
                  <c:v>33800</c:v>
                </c:pt>
                <c:pt idx="39">
                  <c:v>33900</c:v>
                </c:pt>
                <c:pt idx="40">
                  <c:v>34000</c:v>
                </c:pt>
                <c:pt idx="41">
                  <c:v>34100</c:v>
                </c:pt>
                <c:pt idx="42">
                  <c:v>34200</c:v>
                </c:pt>
                <c:pt idx="43">
                  <c:v>34300</c:v>
                </c:pt>
                <c:pt idx="44">
                  <c:v>34400</c:v>
                </c:pt>
                <c:pt idx="45">
                  <c:v>34500</c:v>
                </c:pt>
                <c:pt idx="46">
                  <c:v>34600</c:v>
                </c:pt>
                <c:pt idx="47">
                  <c:v>34700</c:v>
                </c:pt>
                <c:pt idx="48">
                  <c:v>34800</c:v>
                </c:pt>
                <c:pt idx="49">
                  <c:v>34900</c:v>
                </c:pt>
                <c:pt idx="50">
                  <c:v>35000</c:v>
                </c:pt>
                <c:pt idx="51">
                  <c:v>35100</c:v>
                </c:pt>
                <c:pt idx="52">
                  <c:v>35200</c:v>
                </c:pt>
                <c:pt idx="53">
                  <c:v>35300</c:v>
                </c:pt>
                <c:pt idx="54">
                  <c:v>35400</c:v>
                </c:pt>
                <c:pt idx="55">
                  <c:v>35500</c:v>
                </c:pt>
                <c:pt idx="56">
                  <c:v>35600</c:v>
                </c:pt>
                <c:pt idx="57">
                  <c:v>35700</c:v>
                </c:pt>
                <c:pt idx="58">
                  <c:v>35800</c:v>
                </c:pt>
                <c:pt idx="59">
                  <c:v>35900</c:v>
                </c:pt>
                <c:pt idx="60">
                  <c:v>36000</c:v>
                </c:pt>
                <c:pt idx="61">
                  <c:v>36100</c:v>
                </c:pt>
                <c:pt idx="62">
                  <c:v>36200</c:v>
                </c:pt>
                <c:pt idx="63">
                  <c:v>36300</c:v>
                </c:pt>
                <c:pt idx="64">
                  <c:v>36400</c:v>
                </c:pt>
                <c:pt idx="65">
                  <c:v>36500</c:v>
                </c:pt>
                <c:pt idx="66">
                  <c:v>36600</c:v>
                </c:pt>
                <c:pt idx="67">
                  <c:v>36700</c:v>
                </c:pt>
                <c:pt idx="68">
                  <c:v>36800</c:v>
                </c:pt>
                <c:pt idx="69">
                  <c:v>36900</c:v>
                </c:pt>
                <c:pt idx="70">
                  <c:v>37000</c:v>
                </c:pt>
                <c:pt idx="71">
                  <c:v>37100</c:v>
                </c:pt>
                <c:pt idx="72">
                  <c:v>37200</c:v>
                </c:pt>
                <c:pt idx="73">
                  <c:v>37300</c:v>
                </c:pt>
                <c:pt idx="74">
                  <c:v>37400</c:v>
                </c:pt>
                <c:pt idx="75">
                  <c:v>37500</c:v>
                </c:pt>
                <c:pt idx="76">
                  <c:v>37600</c:v>
                </c:pt>
                <c:pt idx="77">
                  <c:v>37700</c:v>
                </c:pt>
                <c:pt idx="78">
                  <c:v>37800</c:v>
                </c:pt>
                <c:pt idx="79">
                  <c:v>37900</c:v>
                </c:pt>
                <c:pt idx="80">
                  <c:v>38000</c:v>
                </c:pt>
                <c:pt idx="81">
                  <c:v>38100</c:v>
                </c:pt>
                <c:pt idx="82">
                  <c:v>38200</c:v>
                </c:pt>
                <c:pt idx="83">
                  <c:v>38300</c:v>
                </c:pt>
                <c:pt idx="84">
                  <c:v>38400</c:v>
                </c:pt>
                <c:pt idx="85">
                  <c:v>38500</c:v>
                </c:pt>
                <c:pt idx="86">
                  <c:v>38600</c:v>
                </c:pt>
                <c:pt idx="87">
                  <c:v>38700</c:v>
                </c:pt>
                <c:pt idx="88">
                  <c:v>38800</c:v>
                </c:pt>
                <c:pt idx="89">
                  <c:v>38900</c:v>
                </c:pt>
                <c:pt idx="90">
                  <c:v>39000</c:v>
                </c:pt>
                <c:pt idx="91">
                  <c:v>39100</c:v>
                </c:pt>
                <c:pt idx="92">
                  <c:v>39200</c:v>
                </c:pt>
                <c:pt idx="93">
                  <c:v>39300</c:v>
                </c:pt>
                <c:pt idx="94">
                  <c:v>39400</c:v>
                </c:pt>
                <c:pt idx="95">
                  <c:v>39500</c:v>
                </c:pt>
                <c:pt idx="96">
                  <c:v>39600</c:v>
                </c:pt>
                <c:pt idx="97">
                  <c:v>39700</c:v>
                </c:pt>
                <c:pt idx="98">
                  <c:v>39800</c:v>
                </c:pt>
                <c:pt idx="99">
                  <c:v>39900</c:v>
                </c:pt>
                <c:pt idx="100">
                  <c:v>40000</c:v>
                </c:pt>
                <c:pt idx="101">
                  <c:v>40100</c:v>
                </c:pt>
                <c:pt idx="102">
                  <c:v>40200</c:v>
                </c:pt>
                <c:pt idx="103">
                  <c:v>40300</c:v>
                </c:pt>
                <c:pt idx="104">
                  <c:v>40400</c:v>
                </c:pt>
                <c:pt idx="105">
                  <c:v>40500</c:v>
                </c:pt>
                <c:pt idx="106">
                  <c:v>40600</c:v>
                </c:pt>
                <c:pt idx="107">
                  <c:v>40700</c:v>
                </c:pt>
                <c:pt idx="108">
                  <c:v>40800</c:v>
                </c:pt>
                <c:pt idx="109">
                  <c:v>40900</c:v>
                </c:pt>
                <c:pt idx="110">
                  <c:v>41000</c:v>
                </c:pt>
                <c:pt idx="111">
                  <c:v>41100</c:v>
                </c:pt>
                <c:pt idx="112">
                  <c:v>41200</c:v>
                </c:pt>
                <c:pt idx="113">
                  <c:v>41300</c:v>
                </c:pt>
                <c:pt idx="114">
                  <c:v>41400</c:v>
                </c:pt>
                <c:pt idx="115">
                  <c:v>41500</c:v>
                </c:pt>
                <c:pt idx="116">
                  <c:v>41600</c:v>
                </c:pt>
                <c:pt idx="117">
                  <c:v>41700</c:v>
                </c:pt>
                <c:pt idx="118">
                  <c:v>41800</c:v>
                </c:pt>
                <c:pt idx="119">
                  <c:v>41900</c:v>
                </c:pt>
                <c:pt idx="120">
                  <c:v>42000</c:v>
                </c:pt>
                <c:pt idx="121">
                  <c:v>42100</c:v>
                </c:pt>
                <c:pt idx="122">
                  <c:v>42200</c:v>
                </c:pt>
                <c:pt idx="123">
                  <c:v>42300</c:v>
                </c:pt>
                <c:pt idx="124">
                  <c:v>42400</c:v>
                </c:pt>
                <c:pt idx="125">
                  <c:v>42500</c:v>
                </c:pt>
                <c:pt idx="126">
                  <c:v>42600</c:v>
                </c:pt>
                <c:pt idx="127">
                  <c:v>42700</c:v>
                </c:pt>
                <c:pt idx="128">
                  <c:v>42800</c:v>
                </c:pt>
                <c:pt idx="129">
                  <c:v>42900</c:v>
                </c:pt>
                <c:pt idx="130">
                  <c:v>43000</c:v>
                </c:pt>
                <c:pt idx="131">
                  <c:v>43100</c:v>
                </c:pt>
                <c:pt idx="132">
                  <c:v>43200</c:v>
                </c:pt>
                <c:pt idx="133">
                  <c:v>43300</c:v>
                </c:pt>
                <c:pt idx="134">
                  <c:v>43400</c:v>
                </c:pt>
                <c:pt idx="135">
                  <c:v>43500</c:v>
                </c:pt>
                <c:pt idx="136">
                  <c:v>43600</c:v>
                </c:pt>
                <c:pt idx="137">
                  <c:v>43700</c:v>
                </c:pt>
                <c:pt idx="138">
                  <c:v>43800</c:v>
                </c:pt>
                <c:pt idx="139">
                  <c:v>43900</c:v>
                </c:pt>
                <c:pt idx="140">
                  <c:v>44000</c:v>
                </c:pt>
                <c:pt idx="141">
                  <c:v>44100</c:v>
                </c:pt>
                <c:pt idx="142">
                  <c:v>44200</c:v>
                </c:pt>
                <c:pt idx="143">
                  <c:v>44300</c:v>
                </c:pt>
                <c:pt idx="144">
                  <c:v>44400</c:v>
                </c:pt>
                <c:pt idx="145">
                  <c:v>44500</c:v>
                </c:pt>
                <c:pt idx="146">
                  <c:v>44600</c:v>
                </c:pt>
                <c:pt idx="147">
                  <c:v>44700</c:v>
                </c:pt>
                <c:pt idx="148">
                  <c:v>44800</c:v>
                </c:pt>
                <c:pt idx="149">
                  <c:v>44900</c:v>
                </c:pt>
                <c:pt idx="150">
                  <c:v>45000</c:v>
                </c:pt>
                <c:pt idx="151">
                  <c:v>45100</c:v>
                </c:pt>
                <c:pt idx="152">
                  <c:v>45200</c:v>
                </c:pt>
                <c:pt idx="153">
                  <c:v>45300</c:v>
                </c:pt>
                <c:pt idx="154">
                  <c:v>45400</c:v>
                </c:pt>
                <c:pt idx="155">
                  <c:v>45500</c:v>
                </c:pt>
                <c:pt idx="156">
                  <c:v>45600</c:v>
                </c:pt>
                <c:pt idx="157">
                  <c:v>45700</c:v>
                </c:pt>
                <c:pt idx="158">
                  <c:v>45800</c:v>
                </c:pt>
                <c:pt idx="159">
                  <c:v>45900</c:v>
                </c:pt>
                <c:pt idx="160">
                  <c:v>46000</c:v>
                </c:pt>
                <c:pt idx="161">
                  <c:v>46100</c:v>
                </c:pt>
                <c:pt idx="162">
                  <c:v>46200</c:v>
                </c:pt>
                <c:pt idx="163">
                  <c:v>46300</c:v>
                </c:pt>
                <c:pt idx="164">
                  <c:v>46400</c:v>
                </c:pt>
                <c:pt idx="165">
                  <c:v>46500</c:v>
                </c:pt>
                <c:pt idx="166">
                  <c:v>46600</c:v>
                </c:pt>
                <c:pt idx="167">
                  <c:v>46700</c:v>
                </c:pt>
                <c:pt idx="168">
                  <c:v>46800</c:v>
                </c:pt>
                <c:pt idx="169">
                  <c:v>46900</c:v>
                </c:pt>
                <c:pt idx="170">
                  <c:v>47000</c:v>
                </c:pt>
                <c:pt idx="171">
                  <c:v>47100</c:v>
                </c:pt>
                <c:pt idx="172">
                  <c:v>47200</c:v>
                </c:pt>
                <c:pt idx="173">
                  <c:v>47300</c:v>
                </c:pt>
                <c:pt idx="174">
                  <c:v>47400</c:v>
                </c:pt>
                <c:pt idx="175">
                  <c:v>47500</c:v>
                </c:pt>
                <c:pt idx="176">
                  <c:v>47600</c:v>
                </c:pt>
                <c:pt idx="177">
                  <c:v>47700</c:v>
                </c:pt>
                <c:pt idx="178">
                  <c:v>47800</c:v>
                </c:pt>
                <c:pt idx="179">
                  <c:v>47900</c:v>
                </c:pt>
                <c:pt idx="180">
                  <c:v>48000</c:v>
                </c:pt>
                <c:pt idx="181">
                  <c:v>48100</c:v>
                </c:pt>
                <c:pt idx="182">
                  <c:v>48200</c:v>
                </c:pt>
                <c:pt idx="183">
                  <c:v>48300</c:v>
                </c:pt>
                <c:pt idx="184">
                  <c:v>48400</c:v>
                </c:pt>
                <c:pt idx="185">
                  <c:v>48500</c:v>
                </c:pt>
                <c:pt idx="186">
                  <c:v>48600</c:v>
                </c:pt>
                <c:pt idx="187">
                  <c:v>48700</c:v>
                </c:pt>
                <c:pt idx="188">
                  <c:v>48800</c:v>
                </c:pt>
                <c:pt idx="189">
                  <c:v>48900</c:v>
                </c:pt>
                <c:pt idx="190">
                  <c:v>49000</c:v>
                </c:pt>
                <c:pt idx="191">
                  <c:v>49100</c:v>
                </c:pt>
                <c:pt idx="192">
                  <c:v>49200</c:v>
                </c:pt>
                <c:pt idx="193">
                  <c:v>49300</c:v>
                </c:pt>
                <c:pt idx="194">
                  <c:v>49400</c:v>
                </c:pt>
                <c:pt idx="195">
                  <c:v>49500</c:v>
                </c:pt>
                <c:pt idx="196">
                  <c:v>49600</c:v>
                </c:pt>
                <c:pt idx="197">
                  <c:v>49700</c:v>
                </c:pt>
                <c:pt idx="198">
                  <c:v>49800</c:v>
                </c:pt>
                <c:pt idx="199">
                  <c:v>49900</c:v>
                </c:pt>
                <c:pt idx="200">
                  <c:v>50000</c:v>
                </c:pt>
              </c:numCache>
            </c:numRef>
          </c:xVal>
          <c:yVal>
            <c:numRef>
              <c:f>'Appealing dataflow'!$E$2:$E$202</c:f>
              <c:numCache>
                <c:formatCode>General</c:formatCode>
                <c:ptCount val="201"/>
                <c:pt idx="0">
                  <c:v>52.244537319720898</c:v>
                </c:pt>
                <c:pt idx="1">
                  <c:v>9.1716367292623904</c:v>
                </c:pt>
                <c:pt idx="2">
                  <c:v>5.5725165900372504</c:v>
                </c:pt>
                <c:pt idx="3">
                  <c:v>6.5555576685737504</c:v>
                </c:pt>
                <c:pt idx="4">
                  <c:v>14.1268269277187</c:v>
                </c:pt>
                <c:pt idx="5">
                  <c:v>4.0852768630847098</c:v>
                </c:pt>
                <c:pt idx="6">
                  <c:v>4.6309231760223799</c:v>
                </c:pt>
                <c:pt idx="7">
                  <c:v>4.3173837844058296</c:v>
                </c:pt>
                <c:pt idx="8">
                  <c:v>4.1686598117105698</c:v>
                </c:pt>
                <c:pt idx="9">
                  <c:v>4.8649805756739299</c:v>
                </c:pt>
                <c:pt idx="10">
                  <c:v>140.286691057398</c:v>
                </c:pt>
                <c:pt idx="11">
                  <c:v>45.895242734590099</c:v>
                </c:pt>
                <c:pt idx="12">
                  <c:v>7.4883739301016803</c:v>
                </c:pt>
                <c:pt idx="13">
                  <c:v>6.0118618339665097</c:v>
                </c:pt>
                <c:pt idx="14">
                  <c:v>4.1808503012757603</c:v>
                </c:pt>
                <c:pt idx="15">
                  <c:v>36.072146242964301</c:v>
                </c:pt>
                <c:pt idx="16">
                  <c:v>5.30822677626404</c:v>
                </c:pt>
                <c:pt idx="17">
                  <c:v>4.0725987539369202</c:v>
                </c:pt>
                <c:pt idx="18">
                  <c:v>4.9683559271866899</c:v>
                </c:pt>
                <c:pt idx="19">
                  <c:v>5.3111524937596899</c:v>
                </c:pt>
                <c:pt idx="20">
                  <c:v>48.742453477434701</c:v>
                </c:pt>
                <c:pt idx="21">
                  <c:v>8.6537847325333406</c:v>
                </c:pt>
                <c:pt idx="22">
                  <c:v>7.7697304292661498</c:v>
                </c:pt>
                <c:pt idx="23">
                  <c:v>6.0221018452012602</c:v>
                </c:pt>
                <c:pt idx="24">
                  <c:v>4.6289726976919496</c:v>
                </c:pt>
                <c:pt idx="25">
                  <c:v>52.915989484971298</c:v>
                </c:pt>
                <c:pt idx="26">
                  <c:v>5.1687675756383298</c:v>
                </c:pt>
                <c:pt idx="27">
                  <c:v>4.3939400588751898</c:v>
                </c:pt>
                <c:pt idx="28">
                  <c:v>4.2686218261450897</c:v>
                </c:pt>
                <c:pt idx="29">
                  <c:v>3.9297262162329498</c:v>
                </c:pt>
                <c:pt idx="30">
                  <c:v>69.095207235884502</c:v>
                </c:pt>
                <c:pt idx="31">
                  <c:v>4.9132549143520601</c:v>
                </c:pt>
                <c:pt idx="32">
                  <c:v>7.0802363394593</c:v>
                </c:pt>
                <c:pt idx="33">
                  <c:v>5.4701164776897002</c:v>
                </c:pt>
                <c:pt idx="34">
                  <c:v>5.0551522128908104</c:v>
                </c:pt>
                <c:pt idx="35">
                  <c:v>5.1673047168905102</c:v>
                </c:pt>
                <c:pt idx="36">
                  <c:v>8.0145154597350601</c:v>
                </c:pt>
                <c:pt idx="37">
                  <c:v>5.4764555322635902</c:v>
                </c:pt>
                <c:pt idx="38">
                  <c:v>4.4129572225968801</c:v>
                </c:pt>
                <c:pt idx="39">
                  <c:v>4.6045917185615801</c:v>
                </c:pt>
                <c:pt idx="40">
                  <c:v>55.027869897243903</c:v>
                </c:pt>
                <c:pt idx="41">
                  <c:v>7.6361226636317197</c:v>
                </c:pt>
                <c:pt idx="42">
                  <c:v>5.9036102866276696</c:v>
                </c:pt>
                <c:pt idx="43">
                  <c:v>5.7514729768541599</c:v>
                </c:pt>
                <c:pt idx="44">
                  <c:v>6.15961056749655</c:v>
                </c:pt>
                <c:pt idx="45">
                  <c:v>4.3266485564753703</c:v>
                </c:pt>
                <c:pt idx="46">
                  <c:v>4.5041420845444602</c:v>
                </c:pt>
                <c:pt idx="47">
                  <c:v>4.4002791134490797</c:v>
                </c:pt>
                <c:pt idx="48">
                  <c:v>4.8479138902826699</c:v>
                </c:pt>
                <c:pt idx="49">
                  <c:v>4.4778106270836604</c:v>
                </c:pt>
                <c:pt idx="50">
                  <c:v>45.267188712191803</c:v>
                </c:pt>
                <c:pt idx="51">
                  <c:v>9.3696102798009893</c:v>
                </c:pt>
                <c:pt idx="52">
                  <c:v>8.7449695944809296</c:v>
                </c:pt>
                <c:pt idx="53">
                  <c:v>4.5880126527529299</c:v>
                </c:pt>
                <c:pt idx="54">
                  <c:v>5.22191811014254</c:v>
                </c:pt>
                <c:pt idx="55">
                  <c:v>4.6201955452050196</c:v>
                </c:pt>
                <c:pt idx="56">
                  <c:v>55.527679969416504</c:v>
                </c:pt>
                <c:pt idx="57">
                  <c:v>4.7099175484047802</c:v>
                </c:pt>
                <c:pt idx="58">
                  <c:v>4.6562793943179601</c:v>
                </c:pt>
                <c:pt idx="59">
                  <c:v>4.66798226430054</c:v>
                </c:pt>
                <c:pt idx="60">
                  <c:v>60.298062346064597</c:v>
                </c:pt>
                <c:pt idx="61">
                  <c:v>9.0833775848104494</c:v>
                </c:pt>
                <c:pt idx="62">
                  <c:v>4.8118300411697197</c:v>
                </c:pt>
                <c:pt idx="63">
                  <c:v>4.6655441663874999</c:v>
                </c:pt>
                <c:pt idx="64">
                  <c:v>17.349504749170901</c:v>
                </c:pt>
                <c:pt idx="65">
                  <c:v>4.8898491743869004</c:v>
                </c:pt>
                <c:pt idx="66">
                  <c:v>4.8815596414825801</c:v>
                </c:pt>
                <c:pt idx="67">
                  <c:v>4.6748089384570504</c:v>
                </c:pt>
                <c:pt idx="68">
                  <c:v>4.7323480492047203</c:v>
                </c:pt>
                <c:pt idx="69">
                  <c:v>4.7386871037786102</c:v>
                </c:pt>
                <c:pt idx="70">
                  <c:v>46.958741044256797</c:v>
                </c:pt>
                <c:pt idx="71">
                  <c:v>8.5357807935423597</c:v>
                </c:pt>
                <c:pt idx="72">
                  <c:v>5.7519605964367697</c:v>
                </c:pt>
                <c:pt idx="73">
                  <c:v>5.3428477666291698</c:v>
                </c:pt>
                <c:pt idx="74">
                  <c:v>9.7631192829651603</c:v>
                </c:pt>
                <c:pt idx="75">
                  <c:v>18.012667381517002</c:v>
                </c:pt>
                <c:pt idx="76">
                  <c:v>5.0488131583169098</c:v>
                </c:pt>
                <c:pt idx="77">
                  <c:v>8.9643984066542508</c:v>
                </c:pt>
                <c:pt idx="78">
                  <c:v>4.9293463605780996</c:v>
                </c:pt>
                <c:pt idx="79">
                  <c:v>4.8727824889956404</c:v>
                </c:pt>
                <c:pt idx="80">
                  <c:v>36.673868807901798</c:v>
                </c:pt>
                <c:pt idx="81">
                  <c:v>5.8802045466625099</c:v>
                </c:pt>
                <c:pt idx="82">
                  <c:v>6.32296312767002</c:v>
                </c:pt>
                <c:pt idx="83">
                  <c:v>5.4062383123681297</c:v>
                </c:pt>
                <c:pt idx="84">
                  <c:v>4.8240205307349102</c:v>
                </c:pt>
                <c:pt idx="85">
                  <c:v>4.8903367939695102</c:v>
                </c:pt>
                <c:pt idx="86">
                  <c:v>5.0005388196387797</c:v>
                </c:pt>
                <c:pt idx="87">
                  <c:v>4.9342225564041797</c:v>
                </c:pt>
                <c:pt idx="88">
                  <c:v>4.9981007217257396</c:v>
                </c:pt>
                <c:pt idx="89">
                  <c:v>5.1273199111167003</c:v>
                </c:pt>
                <c:pt idx="90">
                  <c:v>47.028470644569701</c:v>
                </c:pt>
                <c:pt idx="91">
                  <c:v>6.7866893507296497</c:v>
                </c:pt>
                <c:pt idx="92">
                  <c:v>4.62750983894413</c:v>
                </c:pt>
                <c:pt idx="93">
                  <c:v>6.8734856364337604</c:v>
                </c:pt>
                <c:pt idx="94">
                  <c:v>32.138031450487802</c:v>
                </c:pt>
                <c:pt idx="95">
                  <c:v>4.11014546179769</c:v>
                </c:pt>
                <c:pt idx="96">
                  <c:v>4.2227855853799898</c:v>
                </c:pt>
                <c:pt idx="97">
                  <c:v>4.2691094457277003</c:v>
                </c:pt>
                <c:pt idx="98">
                  <c:v>4.5104811391183501</c:v>
                </c:pt>
                <c:pt idx="99">
                  <c:v>4.2944656640232797</c:v>
                </c:pt>
                <c:pt idx="100">
                  <c:v>32.973811415076902</c:v>
                </c:pt>
                <c:pt idx="101">
                  <c:v>4.1023435484759698</c:v>
                </c:pt>
                <c:pt idx="102">
                  <c:v>6.1483953170965799</c:v>
                </c:pt>
                <c:pt idx="103">
                  <c:v>5.5983604279154404</c:v>
                </c:pt>
                <c:pt idx="104">
                  <c:v>9.4568941850877195</c:v>
                </c:pt>
                <c:pt idx="105">
                  <c:v>4.3349380893796896</c:v>
                </c:pt>
                <c:pt idx="106">
                  <c:v>4.23058749870171</c:v>
                </c:pt>
                <c:pt idx="107">
                  <c:v>4.4173457988403397</c:v>
                </c:pt>
                <c:pt idx="108">
                  <c:v>5.5744670683676798</c:v>
                </c:pt>
                <c:pt idx="109">
                  <c:v>4.4778106270836604</c:v>
                </c:pt>
                <c:pt idx="110">
                  <c:v>77.384740140210099</c:v>
                </c:pt>
                <c:pt idx="111">
                  <c:v>8.3890072991775302</c:v>
                </c:pt>
                <c:pt idx="112">
                  <c:v>6.45413279539141</c:v>
                </c:pt>
                <c:pt idx="113">
                  <c:v>6.3166240730961301</c:v>
                </c:pt>
                <c:pt idx="114">
                  <c:v>5.2302076430468603</c:v>
                </c:pt>
                <c:pt idx="115">
                  <c:v>5.4559755097940803</c:v>
                </c:pt>
                <c:pt idx="116">
                  <c:v>48.883375536808202</c:v>
                </c:pt>
                <c:pt idx="117">
                  <c:v>4.4441648758837502</c:v>
                </c:pt>
                <c:pt idx="118">
                  <c:v>4.4768353879184399</c:v>
                </c:pt>
                <c:pt idx="119">
                  <c:v>16.5005590558515</c:v>
                </c:pt>
                <c:pt idx="120">
                  <c:v>67.303692889385005</c:v>
                </c:pt>
                <c:pt idx="121">
                  <c:v>6.3775765209220499</c:v>
                </c:pt>
                <c:pt idx="122">
                  <c:v>7.1338744935461103</c:v>
                </c:pt>
                <c:pt idx="123">
                  <c:v>5.7977968372018598</c:v>
                </c:pt>
                <c:pt idx="124">
                  <c:v>5.78804444554972</c:v>
                </c:pt>
                <c:pt idx="125">
                  <c:v>29.194759649869599</c:v>
                </c:pt>
                <c:pt idx="126">
                  <c:v>4.8659558148391397</c:v>
                </c:pt>
                <c:pt idx="127">
                  <c:v>4.6187326864571903</c:v>
                </c:pt>
                <c:pt idx="128">
                  <c:v>4.7060165917439196</c:v>
                </c:pt>
                <c:pt idx="129">
                  <c:v>4.5841116960920703</c:v>
                </c:pt>
                <c:pt idx="130">
                  <c:v>51.578936589461897</c:v>
                </c:pt>
                <c:pt idx="131">
                  <c:v>9.6397515285654904</c:v>
                </c:pt>
                <c:pt idx="132">
                  <c:v>7.6366102832143303</c:v>
                </c:pt>
                <c:pt idx="133">
                  <c:v>4.9976131021431396</c:v>
                </c:pt>
                <c:pt idx="134">
                  <c:v>6.2273896894789704</c:v>
                </c:pt>
                <c:pt idx="135">
                  <c:v>6.4468185016522996</c:v>
                </c:pt>
                <c:pt idx="136">
                  <c:v>47.243510880499599</c:v>
                </c:pt>
                <c:pt idx="137">
                  <c:v>4.7001651567526297</c:v>
                </c:pt>
                <c:pt idx="138">
                  <c:v>4.78208524663067</c:v>
                </c:pt>
                <c:pt idx="139">
                  <c:v>4.8254833894827298</c:v>
                </c:pt>
                <c:pt idx="140">
                  <c:v>44.869291132784198</c:v>
                </c:pt>
                <c:pt idx="141">
                  <c:v>7.20019075678072</c:v>
                </c:pt>
                <c:pt idx="142">
                  <c:v>9.1360404997320508</c:v>
                </c:pt>
                <c:pt idx="143">
                  <c:v>5.2053390443338801</c:v>
                </c:pt>
                <c:pt idx="144">
                  <c:v>5.1687675756383298</c:v>
                </c:pt>
                <c:pt idx="145">
                  <c:v>4.3017799577623901</c:v>
                </c:pt>
                <c:pt idx="146">
                  <c:v>39.978954338814702</c:v>
                </c:pt>
                <c:pt idx="147">
                  <c:v>4.7445385387699002</c:v>
                </c:pt>
                <c:pt idx="148">
                  <c:v>4.7533156912568302</c:v>
                </c:pt>
                <c:pt idx="149">
                  <c:v>5.0444245820734501</c:v>
                </c:pt>
                <c:pt idx="150">
                  <c:v>57.951636914557803</c:v>
                </c:pt>
                <c:pt idx="151">
                  <c:v>5.3428477666291698</c:v>
                </c:pt>
                <c:pt idx="152">
                  <c:v>5.5837318404372196</c:v>
                </c:pt>
                <c:pt idx="153">
                  <c:v>6.7881522094774702</c:v>
                </c:pt>
                <c:pt idx="154">
                  <c:v>4.4334372450663899</c:v>
                </c:pt>
                <c:pt idx="155">
                  <c:v>5.1477999335862101</c:v>
                </c:pt>
                <c:pt idx="156">
                  <c:v>4.6143441102137297</c:v>
                </c:pt>
                <c:pt idx="157">
                  <c:v>4.6718832209613996</c:v>
                </c:pt>
                <c:pt idx="158">
                  <c:v>5.1809580652035203</c:v>
                </c:pt>
                <c:pt idx="159">
                  <c:v>4.4641572787706503</c:v>
                </c:pt>
                <c:pt idx="160">
                  <c:v>36.767979387345001</c:v>
                </c:pt>
                <c:pt idx="161">
                  <c:v>10.575981127171699</c:v>
                </c:pt>
                <c:pt idx="162">
                  <c:v>6.2161744390790004</c:v>
                </c:pt>
                <c:pt idx="163">
                  <c:v>4.9678683076040899</c:v>
                </c:pt>
                <c:pt idx="164">
                  <c:v>4.9985883413083503</c:v>
                </c:pt>
                <c:pt idx="165">
                  <c:v>4.92544540391724</c:v>
                </c:pt>
                <c:pt idx="166">
                  <c:v>4.2398522707712498</c:v>
                </c:pt>
                <c:pt idx="167">
                  <c:v>4.2720351632233404</c:v>
                </c:pt>
                <c:pt idx="168">
                  <c:v>4.2276617812060699</c:v>
                </c:pt>
                <c:pt idx="169">
                  <c:v>4.6172698277093698</c:v>
                </c:pt>
                <c:pt idx="170">
                  <c:v>37.599858395273202</c:v>
                </c:pt>
                <c:pt idx="171">
                  <c:v>5.2063142834990996</c:v>
                </c:pt>
                <c:pt idx="172">
                  <c:v>3.9194862049982002</c:v>
                </c:pt>
                <c:pt idx="173">
                  <c:v>7.0105067391464404</c:v>
                </c:pt>
                <c:pt idx="174">
                  <c:v>17.582586909657302</c:v>
                </c:pt>
                <c:pt idx="175">
                  <c:v>4.2052312804061298</c:v>
                </c:pt>
                <c:pt idx="176">
                  <c:v>4.3524923943535603</c:v>
                </c:pt>
                <c:pt idx="177">
                  <c:v>4.3602943076752796</c:v>
                </c:pt>
                <c:pt idx="178">
                  <c:v>4.4256353317446697</c:v>
                </c:pt>
                <c:pt idx="179">
                  <c:v>4.7889119207871698</c:v>
                </c:pt>
                <c:pt idx="180">
                  <c:v>36.380321819172103</c:v>
                </c:pt>
                <c:pt idx="181">
                  <c:v>4.5060925628748896</c:v>
                </c:pt>
                <c:pt idx="182">
                  <c:v>4.35883144892746</c:v>
                </c:pt>
                <c:pt idx="183">
                  <c:v>6.9305371275988303</c:v>
                </c:pt>
                <c:pt idx="184">
                  <c:v>5.89385789497552</c:v>
                </c:pt>
                <c:pt idx="185">
                  <c:v>5.2326457409599003</c:v>
                </c:pt>
                <c:pt idx="186">
                  <c:v>4.65091557890928</c:v>
                </c:pt>
                <c:pt idx="187">
                  <c:v>4.5173078132748596</c:v>
                </c:pt>
                <c:pt idx="188">
                  <c:v>12.555716632557701</c:v>
                </c:pt>
                <c:pt idx="189">
                  <c:v>4.7152813638134603</c:v>
                </c:pt>
                <c:pt idx="190">
                  <c:v>48.457196021609299</c:v>
                </c:pt>
                <c:pt idx="191">
                  <c:v>5.8787416879146903</c:v>
                </c:pt>
                <c:pt idx="192">
                  <c:v>5.5583756221416296</c:v>
                </c:pt>
                <c:pt idx="193">
                  <c:v>5.2867715146293204</c:v>
                </c:pt>
                <c:pt idx="194">
                  <c:v>4.5494907057269502</c:v>
                </c:pt>
                <c:pt idx="195">
                  <c:v>4.6392127089267099</c:v>
                </c:pt>
                <c:pt idx="196">
                  <c:v>4.6889499063526596</c:v>
                </c:pt>
                <c:pt idx="197">
                  <c:v>12.7410120739485</c:v>
                </c:pt>
                <c:pt idx="198">
                  <c:v>4.5319364007530796</c:v>
                </c:pt>
                <c:pt idx="199">
                  <c:v>4.7874490620393502</c:v>
                </c:pt>
                <c:pt idx="200">
                  <c:v>39.617140608520003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02776"/>
        <c:axId val="218706304"/>
      </c:scatterChart>
      <c:valAx>
        <c:axId val="218702776"/>
        <c:scaling>
          <c:orientation val="minMax"/>
          <c:max val="50000"/>
          <c:min val="3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Experiment time (s)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8706304"/>
        <c:crosses val="autoZero"/>
        <c:crossBetween val="midCat"/>
        <c:dispUnits>
          <c:builtInUnit val="thousands"/>
        </c:dispUnits>
      </c:valAx>
      <c:valAx>
        <c:axId val="218706304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Query latency (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ms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187027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+mj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7A3DCC-DD1E-4D24-A245-5B88DC989D7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659527-622B-45CE-8305-16F0223C1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5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B48313-206D-457B-914A-F5CE3E6CA47D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6EDAAF-DF08-43E8-BF31-7EA4EDEC0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14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01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6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03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08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3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69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00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48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68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4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13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94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61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57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802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018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48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701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22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943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9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778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671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02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484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388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447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990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126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1059D-EEB8-4669-9F3A-BBCAD89F314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308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1059D-EEB8-4669-9F3A-BBCAD89F314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189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8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83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2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86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69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26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EDAAF-DF08-43E8-BF31-7EA4EDEC06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1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451E-0B3E-49BA-B501-06944F61C871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1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FFCC-D68B-43ED-B5B4-C32835A1A9D9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4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216F-2580-4112-B9CA-3A493172C9A2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2EA8-F442-48DA-8D89-EA38A6AA99D4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6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A73-7E61-44D9-94FA-071377D1A2C5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6C71-40EC-4B51-95F2-D61D5212EBAF}" type="datetime1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6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3350-2DE4-4F28-9631-D9609E1DC681}" type="datetime1">
              <a:rPr lang="en-US" smtClean="0"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4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4424-C846-4BCB-86B8-80A5138A68DE}" type="datetime1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0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55D-1347-46E3-AE7E-835592065CFB}" type="datetime1">
              <a:rPr lang="en-US" smtClean="0"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5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D41C-9580-475B-8539-1F3A31F84E09}" type="datetime1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0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525F-2901-4FCF-B8CE-B1ED0DEB221C}" type="datetime1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4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7C7F7-8D3A-468D-91A2-284F688A3810}" type="datetime1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83560-1135-4E03-AB8E-280110187E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3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65363"/>
            <a:ext cx="12192000" cy="2387600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Naiad: </a:t>
            </a:r>
            <a:br>
              <a:rPr lang="en-US" sz="72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7200" b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 Timely Dataflow System</a:t>
            </a:r>
            <a:endParaRPr lang="en-US" sz="72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numCol="3"/>
          <a:lstStyle/>
          <a:p>
            <a:r>
              <a:rPr lang="en-US" dirty="0" smtClean="0"/>
              <a:t>Derek G. Murray</a:t>
            </a:r>
          </a:p>
          <a:p>
            <a:r>
              <a:rPr lang="en-US" dirty="0" smtClean="0"/>
              <a:t>Michael Isard</a:t>
            </a:r>
          </a:p>
          <a:p>
            <a:endParaRPr lang="en-US" dirty="0"/>
          </a:p>
          <a:p>
            <a:r>
              <a:rPr lang="en-US" dirty="0" smtClean="0"/>
              <a:t>Frank McSherry</a:t>
            </a:r>
          </a:p>
          <a:p>
            <a:r>
              <a:rPr lang="en-US" dirty="0" smtClean="0"/>
              <a:t>Paul Barham</a:t>
            </a:r>
          </a:p>
          <a:p>
            <a:endParaRPr lang="en-US" dirty="0"/>
          </a:p>
          <a:p>
            <a:r>
              <a:rPr lang="en-US" dirty="0" smtClean="0"/>
              <a:t>Rebecca Isaacs</a:t>
            </a:r>
          </a:p>
          <a:p>
            <a:r>
              <a:rPr lang="en-US" dirty="0" smtClean="0"/>
              <a:t>Martín Abadi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6116638"/>
            <a:ext cx="9144000" cy="165576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Microsoft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3560-1135-4E03-AB8E-280110187E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8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4109724" y="2590758"/>
            <a:ext cx="3972562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iteration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0" y="3577697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7"/>
            <a:ext cx="2373966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22434" y="2701397"/>
            <a:ext cx="685800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0181" y="4156501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08382" y="4156501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4124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21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CEAF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ECCF3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21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CEAF"/>
                                      </p:to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4109724" y="2590758"/>
            <a:ext cx="3972563" cy="3962487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iteration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1" y="3577698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8"/>
            <a:ext cx="2373967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22435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0182" y="4156502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08383" y="4156502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28928" y="2505322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36120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035 0.00047 C 0.06684 -0.11134 0.19271 -0.12523 0.27986 -0.0324 C 0.36597 0.06181 0.38212 0.22848 0.31389 0.34005 C 0.24653 0.45209 0.12083 0.46621 0.03438 0.37246 C -0.05295 0.27871 -0.06823 0.11297 -0.00035 0.00047 Z " pathEditMode="relative" rAng="18540000" ptsTypes="AAA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12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xit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4" grpId="1"/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4109724" y="2590758"/>
            <a:ext cx="3972563" cy="3962487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Timely dataflow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1" y="3577698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8"/>
            <a:ext cx="2373967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22435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38201" y="6934200"/>
            <a:ext cx="10515600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Supports</a:t>
            </a:r>
            <a:r>
              <a:rPr lang="en-US" sz="4800" dirty="0" smtClean="0">
                <a:latin typeface="+mj-lt"/>
              </a:rPr>
              <a:t> asynchronous </a:t>
            </a:r>
            <a:r>
              <a:rPr lang="en-US" sz="4800" dirty="0" smtClean="0"/>
              <a:t>and</a:t>
            </a:r>
            <a:r>
              <a:rPr lang="en-US" sz="4800" dirty="0" smtClean="0">
                <a:latin typeface="+mj-lt"/>
              </a:rPr>
              <a:t> </a:t>
            </a:r>
            <a:br>
              <a:rPr lang="en-US" sz="4800" dirty="0" smtClean="0">
                <a:latin typeface="+mj-lt"/>
              </a:rPr>
            </a:br>
            <a:r>
              <a:rPr lang="en-US" sz="4800" dirty="0" smtClean="0">
                <a:latin typeface="+mj-lt"/>
              </a:rPr>
              <a:t>fine-grained synchronous </a:t>
            </a:r>
            <a:r>
              <a:rPr lang="en-US" sz="4800" dirty="0" smtClean="0"/>
              <a:t>execution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1800" y="1692740"/>
            <a:ext cx="843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531590" y="1692978"/>
            <a:ext cx="4831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ym typeface="Wingdings" panose="05000000000000000000" pitchFamily="2" charset="2"/>
              </a:rPr>
              <a:t></a:t>
            </a:r>
            <a:r>
              <a:rPr lang="en-US" sz="3600" dirty="0" smtClean="0">
                <a:sym typeface="Wingdings" panose="05000000000000000000" pitchFamily="2" charset="2"/>
              </a:rPr>
              <a:t> </a:t>
            </a:r>
            <a:r>
              <a:rPr lang="en-US" sz="4800" dirty="0" smtClean="0">
                <a:sym typeface="Wingdings" panose="05000000000000000000" pitchFamily="2" charset="2"/>
              </a:rPr>
              <a:t>– </a:t>
            </a:r>
            <a:r>
              <a:rPr lang="en-US" sz="3600" dirty="0" smtClean="0">
                <a:sym typeface="Wingdings" panose="05000000000000000000" pitchFamily="2" charset="2"/>
              </a:rPr>
              <a:t>timestamp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899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90800" y="3695700"/>
            <a:ext cx="7010400" cy="1752600"/>
            <a:chOff x="2438400" y="3695700"/>
            <a:chExt cx="7010400" cy="1752600"/>
          </a:xfrm>
        </p:grpSpPr>
        <p:cxnSp>
          <p:nvCxnSpPr>
            <p:cNvPr id="9" name="Straight Arrow Connector 8"/>
            <p:cNvCxnSpPr>
              <a:stCxn id="11" idx="3"/>
              <a:endCxn id="12" idx="1"/>
            </p:cNvCxnSpPr>
            <p:nvPr/>
          </p:nvCxnSpPr>
          <p:spPr>
            <a:xfrm>
              <a:off x="31242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3"/>
              <a:endCxn id="13" idx="1"/>
            </p:cNvCxnSpPr>
            <p:nvPr/>
          </p:nvCxnSpPr>
          <p:spPr>
            <a:xfrm>
              <a:off x="62865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24384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B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007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C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7630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</a:t>
              </a:r>
              <a:endParaRPr lang="en-US" sz="3600" dirty="0">
                <a:latin typeface="+mj-lt"/>
              </a:endParaRPr>
            </a:p>
          </p:txBody>
        </p:sp>
      </p:grpSp>
      <p:sp>
        <p:nvSpPr>
          <p:cNvPr id="16" name="Rounded Rectangular Callout 15"/>
          <p:cNvSpPr/>
          <p:nvPr/>
        </p:nvSpPr>
        <p:spPr>
          <a:xfrm>
            <a:off x="5410200" y="2362200"/>
            <a:ext cx="4114800" cy="793390"/>
          </a:xfrm>
          <a:prstGeom prst="wedgeRoundRectCallout">
            <a:avLst>
              <a:gd name="adj1" fmla="val -33301"/>
              <a:gd name="adj2" fmla="val 105308"/>
              <a:gd name="adj3" fmla="val 16667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Operation</a:t>
            </a:r>
            <a:r>
              <a:rPr lang="en-US" sz="3600" dirty="0" smtClean="0"/>
              <a:t>(x, y, z)</a:t>
            </a:r>
            <a:endParaRPr lang="en-US" sz="360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5410200" y="6064610"/>
            <a:ext cx="4114800" cy="793390"/>
          </a:xfrm>
          <a:prstGeom prst="wedgeRoundRectCallout">
            <a:avLst>
              <a:gd name="adj1" fmla="val -30943"/>
              <a:gd name="adj2" fmla="val -102455"/>
              <a:gd name="adj3" fmla="val 16667"/>
            </a:avLst>
          </a:prstGeom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OnCallback</a:t>
            </a:r>
            <a:r>
              <a:rPr lang="en-US" sz="3600" dirty="0" smtClean="0"/>
              <a:t>(u, v)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495800" y="6045806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2</a:t>
            </a:r>
            <a:r>
              <a:rPr lang="en-US" sz="4800" dirty="0" smtClean="0">
                <a:latin typeface="+mj-lt"/>
                <a:cs typeface="Segoe UI Semibold" panose="020B0702040204020203" pitchFamily="34" charset="0"/>
              </a:rPr>
              <a:t>×</a:t>
            </a:r>
            <a:endParaRPr lang="en-US" sz="48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2438" y="2378864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2</a:t>
            </a:r>
            <a:r>
              <a:rPr lang="en-US" sz="4800" dirty="0" smtClean="0">
                <a:latin typeface="+mj-lt"/>
                <a:cs typeface="Segoe UI Semibold" panose="020B0702040204020203" pitchFamily="34" charset="0"/>
              </a:rPr>
              <a:t>×</a:t>
            </a: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135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90800" y="3695700"/>
            <a:ext cx="7010400" cy="1752600"/>
            <a:chOff x="2438400" y="3695700"/>
            <a:chExt cx="7010400" cy="1752600"/>
          </a:xfrm>
        </p:grpSpPr>
        <p:cxnSp>
          <p:nvCxnSpPr>
            <p:cNvPr id="9" name="Straight Arrow Connector 8"/>
            <p:cNvCxnSpPr>
              <a:stCxn id="11" idx="3"/>
              <a:endCxn id="12" idx="1"/>
            </p:cNvCxnSpPr>
            <p:nvPr/>
          </p:nvCxnSpPr>
          <p:spPr>
            <a:xfrm>
              <a:off x="31242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3"/>
              <a:endCxn id="13" idx="1"/>
            </p:cNvCxnSpPr>
            <p:nvPr/>
          </p:nvCxnSpPr>
          <p:spPr>
            <a:xfrm>
              <a:off x="62865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24384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B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007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C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7630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</a:t>
              </a:r>
              <a:endParaRPr lang="en-US" sz="3600" dirty="0">
                <a:latin typeface="+mj-lt"/>
              </a:endParaRPr>
            </a:p>
          </p:txBody>
        </p:sp>
      </p:grpSp>
      <p:sp>
        <p:nvSpPr>
          <p:cNvPr id="16" name="Rounded Rectangular Callout 15"/>
          <p:cNvSpPr/>
          <p:nvPr/>
        </p:nvSpPr>
        <p:spPr>
          <a:xfrm>
            <a:off x="1828800" y="2362200"/>
            <a:ext cx="6705600" cy="793390"/>
          </a:xfrm>
          <a:prstGeom prst="wedgeRoundRectCallout">
            <a:avLst>
              <a:gd name="adj1" fmla="val -33301"/>
              <a:gd name="adj2" fmla="val 105308"/>
              <a:gd name="adj3" fmla="val 16667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B.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(edge, message, time)</a:t>
            </a:r>
            <a:endParaRPr lang="en-US" sz="360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4953000" y="5988410"/>
            <a:ext cx="6705600" cy="793390"/>
          </a:xfrm>
          <a:prstGeom prst="wedgeRoundRectCallout">
            <a:avLst>
              <a:gd name="adj1" fmla="val -33337"/>
              <a:gd name="adj2" fmla="val -98853"/>
              <a:gd name="adj3" fmla="val 16667"/>
            </a:avLst>
          </a:prstGeom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(edge, message, time)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2516981" y="4655403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1" y="7086600"/>
            <a:ext cx="1051560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+mj-lt"/>
              </a:rPr>
              <a:t>Messages</a:t>
            </a:r>
            <a:r>
              <a:rPr lang="en-US" sz="4800" dirty="0" smtClean="0"/>
              <a:t> are delivered asynchronously</a:t>
            </a:r>
            <a:endParaRPr lang="en-US" sz="4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27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88889E-6 L 0.25951 -3.88889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/>
      <p:bldP spid="19" grpId="1"/>
      <p:bldP spid="19" grpId="2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590800" y="3695700"/>
            <a:ext cx="7010400" cy="1752600"/>
            <a:chOff x="2438400" y="3695700"/>
            <a:chExt cx="7010400" cy="1752600"/>
          </a:xfrm>
        </p:grpSpPr>
        <p:cxnSp>
          <p:nvCxnSpPr>
            <p:cNvPr id="9" name="Straight Arrow Connector 8"/>
            <p:cNvCxnSpPr>
              <a:stCxn id="11" idx="3"/>
              <a:endCxn id="12" idx="1"/>
            </p:cNvCxnSpPr>
            <p:nvPr/>
          </p:nvCxnSpPr>
          <p:spPr>
            <a:xfrm>
              <a:off x="31242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3"/>
              <a:endCxn id="13" idx="1"/>
            </p:cNvCxnSpPr>
            <p:nvPr/>
          </p:nvCxnSpPr>
          <p:spPr>
            <a:xfrm>
              <a:off x="6286500" y="4572000"/>
              <a:ext cx="2476500" cy="0"/>
            </a:xfrm>
            <a:prstGeom prst="straightConnector1">
              <a:avLst/>
            </a:prstGeom>
            <a:ln w="228600">
              <a:solidFill>
                <a:schemeClr val="tx1"/>
              </a:solidFill>
              <a:tailEnd type="triangle" w="med" len="sm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24384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+mj-lt"/>
                </a:rPr>
                <a:t>B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007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C</a:t>
              </a:r>
              <a:endParaRPr lang="en-US" sz="3600" dirty="0"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8763000" y="3695700"/>
              <a:ext cx="685800" cy="1752600"/>
            </a:xfrm>
            <a:prstGeom prst="round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+mj-lt"/>
                </a:rPr>
                <a:t>D</a:t>
              </a:r>
              <a:endParaRPr lang="en-US" sz="3600" dirty="0">
                <a:latin typeface="+mj-lt"/>
              </a:endParaRPr>
            </a:p>
          </p:txBody>
        </p:sp>
      </p:grpSp>
      <p:sp>
        <p:nvSpPr>
          <p:cNvPr id="14" name="Rounded Rectangular Callout 13"/>
          <p:cNvSpPr/>
          <p:nvPr/>
        </p:nvSpPr>
        <p:spPr>
          <a:xfrm>
            <a:off x="8458199" y="2362200"/>
            <a:ext cx="3505201" cy="793390"/>
          </a:xfrm>
          <a:prstGeom prst="wedgeRoundRectCallout">
            <a:avLst>
              <a:gd name="adj1" fmla="val -27199"/>
              <a:gd name="adj2" fmla="val 102275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(time)</a:t>
            </a:r>
            <a:endParaRPr lang="en-US" sz="3600" dirty="0"/>
          </a:p>
        </p:txBody>
      </p:sp>
      <p:sp>
        <p:nvSpPr>
          <p:cNvPr id="17" name="Rounded Rectangular Callout 16"/>
          <p:cNvSpPr/>
          <p:nvPr/>
        </p:nvSpPr>
        <p:spPr>
          <a:xfrm>
            <a:off x="8229600" y="5988410"/>
            <a:ext cx="3810000" cy="793390"/>
          </a:xfrm>
          <a:prstGeom prst="wedgeRoundRectCallout">
            <a:avLst>
              <a:gd name="adj1" fmla="val -22069"/>
              <a:gd name="adj2" fmla="val -101186"/>
              <a:gd name="adj3" fmla="val 16667"/>
            </a:avLst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OnNotify</a:t>
            </a:r>
            <a:r>
              <a:rPr lang="en-US" sz="3600" dirty="0" smtClean="0"/>
              <a:t>(time)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7086600"/>
            <a:ext cx="838200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+mj-lt"/>
              </a:rPr>
              <a:t>Notifications</a:t>
            </a:r>
            <a:r>
              <a:rPr lang="en-US" sz="4800" dirty="0" smtClean="0"/>
              <a:t> support batching</a:t>
            </a:r>
            <a:endParaRPr lang="en-US" sz="4800" dirty="0" smtClean="0">
              <a:latin typeface="+mj-lt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048000" y="2362200"/>
            <a:ext cx="4191000" cy="793390"/>
          </a:xfrm>
          <a:prstGeom prst="wedgeRoundRectCallout">
            <a:avLst>
              <a:gd name="adj1" fmla="val 22988"/>
              <a:gd name="adj2" fmla="val 100258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time)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679282" y="4655403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988410"/>
            <a:ext cx="8229600" cy="793390"/>
            <a:chOff x="0" y="5988410"/>
            <a:chExt cx="8229600" cy="793390"/>
          </a:xfrm>
        </p:grpSpPr>
        <p:sp>
          <p:nvSpPr>
            <p:cNvPr id="16" name="Rounded Rectangular Callout 15"/>
            <p:cNvSpPr/>
            <p:nvPr/>
          </p:nvSpPr>
          <p:spPr>
            <a:xfrm>
              <a:off x="0" y="5988410"/>
              <a:ext cx="7543800" cy="793390"/>
            </a:xfrm>
            <a:prstGeom prst="wedgeRoundRectCallout">
              <a:avLst>
                <a:gd name="adj1" fmla="val -22069"/>
                <a:gd name="adj2" fmla="val -101186"/>
                <a:gd name="adj3" fmla="val 16667"/>
              </a:avLst>
            </a:prstGeom>
            <a:ln w="38100">
              <a:noFill/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3600" dirty="0" smtClean="0"/>
                <a:t>No more messages at </a:t>
              </a:r>
              <a:r>
                <a:rPr lang="en-US" sz="3600" dirty="0" smtClean="0">
                  <a:latin typeface="+mj-lt"/>
                </a:rPr>
                <a:t>time</a:t>
              </a:r>
              <a:r>
                <a:rPr lang="en-US" sz="3600" dirty="0" smtClean="0"/>
                <a:t> or earlier</a:t>
              </a:r>
              <a:endParaRPr lang="en-US" sz="3600" dirty="0"/>
            </a:p>
          </p:txBody>
        </p:sp>
        <p:cxnSp>
          <p:nvCxnSpPr>
            <p:cNvPr id="4" name="Straight Connector 3"/>
            <p:cNvCxnSpPr>
              <a:stCxn id="16" idx="3"/>
              <a:endCxn id="17" idx="1"/>
            </p:cNvCxnSpPr>
            <p:nvPr/>
          </p:nvCxnSpPr>
          <p:spPr>
            <a:xfrm>
              <a:off x="7543800" y="6385105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ular Callout 22"/>
          <p:cNvSpPr/>
          <p:nvPr/>
        </p:nvSpPr>
        <p:spPr>
          <a:xfrm>
            <a:off x="6096000" y="5988410"/>
            <a:ext cx="4419600" cy="793390"/>
          </a:xfrm>
          <a:prstGeom prst="wedgeRoundRectCallout">
            <a:avLst>
              <a:gd name="adj1" fmla="val 22381"/>
              <a:gd name="adj2" fmla="val -98853"/>
              <a:gd name="adj3" fmla="val 16667"/>
            </a:avLst>
          </a:prstGeom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(_, _, time)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789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repeatCount="300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88889E-6 L 0.25951 -3.8888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2" animBg="1"/>
      <p:bldP spid="20" grpId="0" animBg="1"/>
      <p:bldP spid="21" grpId="0" animBg="1"/>
      <p:bldP spid="21" grpId="1" animBg="1"/>
      <p:bldP spid="22" grpId="0"/>
      <p:bldP spid="22" grpId="1"/>
      <p:bldP spid="22" grpId="2"/>
      <p:bldP spid="23" grpId="0" animBg="1"/>
      <p:bldP spid="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frameworks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33500" y="6874496"/>
            <a:ext cx="9525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Timely dataflow API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3500" y="8001000"/>
            <a:ext cx="95250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Distributed runtime</a:t>
            </a: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3500" y="4376393"/>
            <a:ext cx="7231380" cy="228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Frameworks</a:t>
            </a:r>
            <a:endParaRPr lang="en-US" sz="36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4568262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LINQ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122947" y="4391502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err="1" smtClean="0"/>
              <a:t>GraphLINQ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5876327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Differential dataflow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4952" y="5762764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BSP (</a:t>
            </a:r>
            <a:r>
              <a:rPr lang="en-US" sz="3600" dirty="0" err="1"/>
              <a:t>Pregel</a:t>
            </a:r>
            <a:r>
              <a:rPr lang="en-US" sz="36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6065" y="4543401"/>
            <a:ext cx="1969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BLOOM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433899" y="5274976"/>
            <a:ext cx="214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AllReduce</a:t>
            </a:r>
            <a:endParaRPr lang="en-US" sz="3600" dirty="0"/>
          </a:p>
        </p:txBody>
      </p:sp>
      <p:sp>
        <p:nvSpPr>
          <p:cNvPr id="4" name="Cloud Callout 3"/>
          <p:cNvSpPr/>
          <p:nvPr/>
        </p:nvSpPr>
        <p:spPr>
          <a:xfrm>
            <a:off x="838200" y="1904999"/>
            <a:ext cx="11049000" cy="2523527"/>
          </a:xfrm>
          <a:prstGeom prst="cloudCallout">
            <a:avLst>
              <a:gd name="adj1" fmla="val -31868"/>
              <a:gd name="adj2" fmla="val 56520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US" sz="3600" dirty="0" err="1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input.SelectMany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(x =&gt; </a:t>
            </a:r>
            <a:r>
              <a:rPr lang="en-US" sz="3600" dirty="0" err="1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x.Split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</a:t>
            </a:r>
          </a:p>
          <a:p>
            <a:r>
              <a:rPr lang="en-US" sz="3600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.Where(x =&gt; </a:t>
            </a:r>
            <a:r>
              <a:rPr lang="en-US" sz="3600" dirty="0" err="1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x.StartsWith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("#</a:t>
            </a:r>
            <a:r>
              <a:rPr lang="en-US" sz="3600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r>
              <a:rPr lang="en-US" sz="3600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600" dirty="0" smtClean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.Count(x =&gt; x);</a:t>
            </a:r>
            <a:endParaRPr lang="en-US" sz="3600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9144000" y="3672415"/>
            <a:ext cx="1295400" cy="2989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9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23" grpId="0"/>
      <p:bldP spid="4" grpId="0" animBg="1"/>
      <p:bldP spid="4" grpId="1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8206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41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1000" y="1524000"/>
            <a:ext cx="3501157" cy="4419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 smtClean="0"/>
              <a:t>Batch processing</a:t>
            </a:r>
            <a:endParaRPr lang="en-US" sz="4800" kern="1200" dirty="0"/>
          </a:p>
        </p:txBody>
      </p:sp>
      <p:sp>
        <p:nvSpPr>
          <p:cNvPr id="8" name="Rounded Rectangle 7"/>
          <p:cNvSpPr/>
          <p:nvPr/>
        </p:nvSpPr>
        <p:spPr>
          <a:xfrm>
            <a:off x="4345421" y="1524000"/>
            <a:ext cx="3501157" cy="4419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 smtClean="0"/>
              <a:t>Stream processing</a:t>
            </a:r>
            <a:endParaRPr lang="en-US" sz="4800" kern="1200" dirty="0"/>
          </a:p>
        </p:txBody>
      </p:sp>
      <p:sp>
        <p:nvSpPr>
          <p:cNvPr id="9" name="Rounded Rectangle 8"/>
          <p:cNvSpPr/>
          <p:nvPr/>
        </p:nvSpPr>
        <p:spPr>
          <a:xfrm>
            <a:off x="8309841" y="1524000"/>
            <a:ext cx="3501157" cy="441959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 smtClean="0"/>
              <a:t>Graph processing</a:t>
            </a:r>
            <a:endParaRPr lang="en-US" sz="4800" kern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333500" y="6874496"/>
            <a:ext cx="9525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4800" dirty="0" smtClean="0">
                <a:latin typeface="+mj-lt"/>
              </a:rPr>
              <a:t>Timely dataflow</a:t>
            </a:r>
            <a:endParaRPr lang="en-US" sz="4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6278" y="6874496"/>
            <a:ext cx="990600" cy="32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00700" y="6874496"/>
            <a:ext cx="990600" cy="32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565119" y="6874496"/>
            <a:ext cx="990600" cy="321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7" idx="2"/>
            <a:endCxn id="3" idx="0"/>
          </p:cNvCxnSpPr>
          <p:nvPr/>
        </p:nvCxnSpPr>
        <p:spPr>
          <a:xfrm flipH="1">
            <a:off x="2131578" y="5943600"/>
            <a:ext cx="1" cy="930896"/>
          </a:xfrm>
          <a:prstGeom prst="straightConnector1">
            <a:avLst/>
          </a:prstGeom>
          <a:ln w="114300">
            <a:headEnd type="triangle" w="lg" len="sm"/>
            <a:tailEnd type="triangle" w="lg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0" idx="0"/>
          </p:cNvCxnSpPr>
          <p:nvPr/>
        </p:nvCxnSpPr>
        <p:spPr>
          <a:xfrm>
            <a:off x="6096000" y="5943600"/>
            <a:ext cx="0" cy="930896"/>
          </a:xfrm>
          <a:prstGeom prst="straightConnector1">
            <a:avLst/>
          </a:prstGeom>
          <a:ln w="114300">
            <a:headEnd type="triangle" w="lg" len="sm"/>
            <a:tailEnd type="triangle" w="lg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2" idx="0"/>
          </p:cNvCxnSpPr>
          <p:nvPr/>
        </p:nvCxnSpPr>
        <p:spPr>
          <a:xfrm flipH="1">
            <a:off x="10060419" y="5943599"/>
            <a:ext cx="1" cy="930897"/>
          </a:xfrm>
          <a:prstGeom prst="straightConnector1">
            <a:avLst/>
          </a:prstGeom>
          <a:ln w="114300">
            <a:headEnd type="triangle" w="lg" len="sm"/>
            <a:tailEnd type="triangle" w="lg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110757" y="990600"/>
            <a:ext cx="9833843" cy="51054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896600" cy="1767417"/>
          </a:xfrm>
        </p:spPr>
        <p:txBody>
          <a:bodyPr/>
          <a:lstStyle/>
          <a:p>
            <a:r>
              <a:rPr lang="en-US" dirty="0" smtClean="0"/>
              <a:t>Progress tracking</a:t>
            </a:r>
            <a:endParaRPr lang="en-US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8881422" y="2391682"/>
            <a:ext cx="2853378" cy="793390"/>
          </a:xfrm>
          <a:prstGeom prst="wedgeRoundRectCallout">
            <a:avLst>
              <a:gd name="adj1" fmla="val 1087"/>
              <a:gd name="adj2" fmla="val 88847"/>
              <a:gd name="adj3" fmla="val 1666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(t)</a:t>
            </a:r>
            <a:endParaRPr lang="en-US" sz="3600" dirty="0"/>
          </a:p>
        </p:txBody>
      </p:sp>
      <p:cxnSp>
        <p:nvCxnSpPr>
          <p:cNvPr id="16" name="Straight Arrow Connector 15"/>
          <p:cNvCxnSpPr>
            <a:stCxn id="21" idx="3"/>
            <a:endCxn id="22" idx="1"/>
          </p:cNvCxnSpPr>
          <p:nvPr/>
        </p:nvCxnSpPr>
        <p:spPr>
          <a:xfrm>
            <a:off x="220980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2" idx="3"/>
            <a:endCxn id="23" idx="1"/>
          </p:cNvCxnSpPr>
          <p:nvPr/>
        </p:nvCxnSpPr>
        <p:spPr>
          <a:xfrm>
            <a:off x="432435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" idx="3"/>
            <a:endCxn id="24" idx="1"/>
          </p:cNvCxnSpPr>
          <p:nvPr/>
        </p:nvCxnSpPr>
        <p:spPr>
          <a:xfrm>
            <a:off x="643890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4" idx="3"/>
            <a:endCxn id="25" idx="1"/>
          </p:cNvCxnSpPr>
          <p:nvPr/>
        </p:nvCxnSpPr>
        <p:spPr>
          <a:xfrm>
            <a:off x="855345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63855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7531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86765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4137251" y="6000384"/>
            <a:ext cx="3766494" cy="793390"/>
          </a:xfrm>
          <a:prstGeom prst="wedgeRoundRectCallout">
            <a:avLst>
              <a:gd name="adj1" fmla="val 1377"/>
              <a:gd name="adj2" fmla="val -101446"/>
              <a:gd name="adj3" fmla="val 16667"/>
            </a:avLst>
          </a:prstGeom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(_, _, </a:t>
            </a:r>
            <a:r>
              <a:rPr lang="en-US" sz="3600" dirty="0" smtClean="0">
                <a:latin typeface="+mj-lt"/>
              </a:rPr>
              <a:t>t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7" name="Rounded Rectangular Callout 26"/>
          <p:cNvSpPr/>
          <p:nvPr/>
        </p:nvSpPr>
        <p:spPr>
          <a:xfrm>
            <a:off x="4092350" y="7428767"/>
            <a:ext cx="3811396" cy="793390"/>
          </a:xfrm>
          <a:prstGeom prst="wedgeRoundRectCallout">
            <a:avLst>
              <a:gd name="adj1" fmla="val 3503"/>
              <a:gd name="adj2" fmla="val -104479"/>
              <a:gd name="adj3" fmla="val 16667"/>
            </a:avLst>
          </a:prstGeom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</a:t>
            </a:r>
            <a:r>
              <a:rPr lang="en-US" sz="3600" dirty="0" smtClean="0">
                <a:latin typeface="+mj-lt"/>
              </a:rPr>
              <a:t>t</a:t>
            </a:r>
            <a:r>
              <a:rPr lang="en-US" sz="3600" dirty="0" smtClean="0">
                <a:latin typeface="+mj-lt"/>
                <a:cs typeface="Segoe UI Light" panose="020B0502040204020203" pitchFamily="34" charset="0"/>
              </a:rPr>
              <a:t>ʹ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8" name="Rounded Rectangular Callout 27"/>
          <p:cNvSpPr/>
          <p:nvPr/>
        </p:nvSpPr>
        <p:spPr>
          <a:xfrm>
            <a:off x="8210551" y="7428767"/>
            <a:ext cx="1771650" cy="793390"/>
          </a:xfrm>
          <a:prstGeom prst="wedgeRoundRectCallout">
            <a:avLst>
              <a:gd name="adj1" fmla="val 3503"/>
              <a:gd name="adj2" fmla="val -104479"/>
              <a:gd name="adj3" fmla="val 16667"/>
            </a:avLst>
          </a:prstGeom>
          <a:ln w="38100">
            <a:noFill/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t</a:t>
            </a:r>
            <a:r>
              <a:rPr lang="en-US" sz="3600" dirty="0" smtClean="0">
                <a:latin typeface="+mj-lt"/>
                <a:cs typeface="Segoe UI Light" panose="020B0502040204020203" pitchFamily="34" charset="0"/>
              </a:rPr>
              <a:t>ʹ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smtClean="0">
                <a:latin typeface="+mj-lt"/>
                <a:cs typeface="Segoe UI Light" panose="020B0502040204020203" pitchFamily="34" charset="0"/>
              </a:rPr>
              <a:t>≥ </a:t>
            </a:r>
            <a:r>
              <a:rPr lang="en-US" sz="3600" dirty="0" smtClean="0">
                <a:latin typeface="+mj-lt"/>
              </a:rPr>
              <a:t>t</a:t>
            </a:r>
            <a:endParaRPr lang="en-US" sz="3600" dirty="0">
              <a:latin typeface="+mj-lt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440210" y="2295534"/>
            <a:ext cx="4665189" cy="848081"/>
          </a:xfrm>
          <a:prstGeom prst="wedgeRoundRectCallout">
            <a:avLst>
              <a:gd name="adj1" fmla="val -52666"/>
              <a:gd name="adj2" fmla="val 87415"/>
              <a:gd name="adj3" fmla="val 16667"/>
            </a:avLst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Epoch t is complete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-609600" y="4572000"/>
            <a:ext cx="213360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62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4109724" y="2590758"/>
            <a:ext cx="3972562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896600" cy="1767417"/>
          </a:xfrm>
        </p:spPr>
        <p:txBody>
          <a:bodyPr/>
          <a:lstStyle/>
          <a:p>
            <a:r>
              <a:rPr lang="en-US" dirty="0" smtClean="0"/>
              <a:t>Progress tracking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0" y="3577697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7"/>
            <a:ext cx="2373966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922434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97081" y="8069759"/>
            <a:ext cx="10997837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Problem: </a:t>
            </a:r>
            <a:r>
              <a:rPr lang="en-US" sz="4800" dirty="0" smtClean="0">
                <a:latin typeface="+mj-lt"/>
              </a:rPr>
              <a:t>C</a:t>
            </a:r>
            <a:r>
              <a:rPr lang="en-US" sz="4800" dirty="0" smtClean="0"/>
              <a:t> depends </a:t>
            </a:r>
            <a:r>
              <a:rPr lang="en-US" sz="4800" u="sng" dirty="0" smtClean="0"/>
              <a:t>on its own output</a:t>
            </a:r>
            <a:endParaRPr lang="en-US" sz="4800" u="sng" dirty="0" smtClean="0">
              <a:latin typeface="+mj-lt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7608234" y="1370544"/>
            <a:ext cx="3059766" cy="793390"/>
          </a:xfrm>
          <a:prstGeom prst="wedgeRoundRectCallout">
            <a:avLst>
              <a:gd name="adj1" fmla="val -57795"/>
              <a:gd name="adj2" fmla="val 108282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414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ircular Arrow 31"/>
          <p:cNvSpPr/>
          <p:nvPr/>
        </p:nvSpPr>
        <p:spPr>
          <a:xfrm rot="20774394">
            <a:off x="4109724" y="2590758"/>
            <a:ext cx="3972562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896600" cy="1767417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0" y="3577697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7"/>
            <a:ext cx="2373966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922434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7608234" y="1370544"/>
            <a:ext cx="3604932" cy="793390"/>
          </a:xfrm>
          <a:prstGeom prst="wedgeRoundRectCallout">
            <a:avLst>
              <a:gd name="adj1" fmla="val -57795"/>
              <a:gd name="adj2" fmla="val 108282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((</a:t>
            </a:r>
            <a:r>
              <a:rPr lang="en-US" sz="3600" dirty="0" smtClean="0">
                <a:latin typeface="+mj-lt"/>
              </a:rPr>
              <a:t>1, </a:t>
            </a:r>
            <a:r>
              <a:rPr lang="en-US" sz="3600" dirty="0">
                <a:latin typeface="+mj-lt"/>
              </a:rPr>
              <a:t>6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5234268" y="6979010"/>
            <a:ext cx="3429000" cy="793390"/>
          </a:xfrm>
          <a:prstGeom prst="wedgeRoundRectCallout">
            <a:avLst>
              <a:gd name="adj1" fmla="val -26236"/>
              <a:gd name="adj2" fmla="val -104788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1, 6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457210" y="1539092"/>
            <a:ext cx="3848100" cy="793390"/>
          </a:xfrm>
          <a:prstGeom prst="wedgeRoundRectCallout">
            <a:avLst>
              <a:gd name="adj1" fmla="val -13768"/>
              <a:gd name="adj2" fmla="val 193589"/>
              <a:gd name="adj3" fmla="val 16667"/>
            </a:avLst>
          </a:prstGeom>
          <a:ln w="381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A.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9241311" y="2437344"/>
            <a:ext cx="2853378" cy="793390"/>
          </a:xfrm>
          <a:prstGeom prst="wedgeRoundRectCallout">
            <a:avLst>
              <a:gd name="adj1" fmla="val -10252"/>
              <a:gd name="adj2" fmla="val 97212"/>
              <a:gd name="adj3" fmla="val 1666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?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657600" y="381000"/>
            <a:ext cx="4164666" cy="793390"/>
          </a:xfrm>
          <a:prstGeom prst="wedgeRoundRectCallout">
            <a:avLst>
              <a:gd name="adj1" fmla="val -19981"/>
              <a:gd name="adj2" fmla="val 229811"/>
              <a:gd name="adj3" fmla="val 16667"/>
            </a:avLst>
          </a:prstGeom>
          <a:ln w="38100"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B.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(</a:t>
            </a:r>
            <a:r>
              <a:rPr lang="en-US" sz="3600" dirty="0" smtClean="0">
                <a:latin typeface="+mj-lt"/>
              </a:rPr>
              <a:t>1, 7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sp>
        <p:nvSpPr>
          <p:cNvPr id="18" name="Rounded Rectangle 17"/>
          <p:cNvSpPr/>
          <p:nvPr/>
        </p:nvSpPr>
        <p:spPr>
          <a:xfrm>
            <a:off x="4548468" y="5041210"/>
            <a:ext cx="685800" cy="12833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562202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Advances timestamp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517162" y="5983604"/>
            <a:ext cx="10260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0988" y="562202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Advances </a:t>
            </a:r>
            <a:br>
              <a:rPr lang="en-US" sz="3600" dirty="0" smtClean="0"/>
            </a:br>
            <a:r>
              <a:rPr lang="en-US" sz="3600" dirty="0" smtClean="0">
                <a:latin typeface="+mj-lt"/>
              </a:rPr>
              <a:t>loop counter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9236099" y="2446614"/>
            <a:ext cx="2853378" cy="793390"/>
          </a:xfrm>
          <a:prstGeom prst="wedgeRoundRectCallout">
            <a:avLst>
              <a:gd name="adj1" fmla="val -10252"/>
              <a:gd name="adj2" fmla="val 97212"/>
              <a:gd name="adj3" fmla="val 16667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527141" y="8069759"/>
            <a:ext cx="11137719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Solution: </a:t>
            </a:r>
            <a:r>
              <a:rPr lang="en-US" sz="4800" dirty="0" smtClean="0">
                <a:latin typeface="+mj-lt"/>
              </a:rPr>
              <a:t>structured timestamps</a:t>
            </a:r>
            <a:r>
              <a:rPr lang="en-US" sz="4800" dirty="0" smtClean="0"/>
              <a:t> in loops</a:t>
            </a:r>
            <a:endParaRPr lang="en-US" sz="4800" u="sng" dirty="0" smtClean="0">
              <a:latin typeface="+mj-lt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7608234" y="1370544"/>
            <a:ext cx="3059766" cy="793390"/>
          </a:xfrm>
          <a:prstGeom prst="wedgeRoundRectCallout">
            <a:avLst>
              <a:gd name="adj1" fmla="val -57795"/>
              <a:gd name="adj2" fmla="val 108282"/>
              <a:gd name="adj3" fmla="val 16667"/>
            </a:avLst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083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1" grpId="0" animBg="1"/>
      <p:bldP spid="22" grpId="0" animBg="1"/>
      <p:bldP spid="18" grpId="0" animBg="1"/>
      <p:bldP spid="3" grpId="0"/>
      <p:bldP spid="3" grpId="1"/>
      <p:bldP spid="26" grpId="0" animBg="1"/>
      <p:bldP spid="27" grpId="0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ular Callout 56"/>
          <p:cNvSpPr/>
          <p:nvPr/>
        </p:nvSpPr>
        <p:spPr>
          <a:xfrm>
            <a:off x="5198970" y="7390478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9600"/>
            <a:ext cx="10820400" cy="580178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smtClean="0">
                <a:latin typeface="+mj-lt"/>
              </a:rPr>
              <a:t>Graph structure leads to an order on events</a:t>
            </a:r>
            <a:endParaRPr lang="en-US" sz="40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3690257" y="2447073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ircular Arrow 18"/>
          <p:cNvSpPr/>
          <p:nvPr/>
        </p:nvSpPr>
        <p:spPr>
          <a:xfrm rot="20774394">
            <a:off x="4109724" y="2599431"/>
            <a:ext cx="3972562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Arrow Connector 28"/>
          <p:cNvCxnSpPr>
            <a:stCxn id="22" idx="3"/>
            <a:endCxn id="23" idx="1"/>
          </p:cNvCxnSpPr>
          <p:nvPr/>
        </p:nvCxnSpPr>
        <p:spPr>
          <a:xfrm flipV="1">
            <a:off x="2209800" y="3586370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45"/>
          <p:cNvCxnSpPr>
            <a:stCxn id="24" idx="3"/>
            <a:endCxn id="26" idx="1"/>
          </p:cNvCxnSpPr>
          <p:nvPr/>
        </p:nvCxnSpPr>
        <p:spPr>
          <a:xfrm>
            <a:off x="7608234" y="3586370"/>
            <a:ext cx="2373966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1524000" y="370437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48468" y="271007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922434" y="271007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53100" y="4698676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9982200" y="370437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5234268" y="6521810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(1, 5)</a:t>
            </a:r>
            <a:endParaRPr lang="en-US" sz="3600" dirty="0">
              <a:latin typeface="+mj-lt"/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4010586" y="1817458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6" name="Rounded Rectangular Callout 35"/>
          <p:cNvSpPr/>
          <p:nvPr/>
        </p:nvSpPr>
        <p:spPr>
          <a:xfrm>
            <a:off x="6403602" y="1826723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9463368" y="2792980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1</a:t>
            </a:r>
            <a:endParaRPr lang="en-US" sz="3600" dirty="0">
              <a:latin typeface="+mj-lt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1005170" y="2821026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⊤</a:t>
            </a:r>
            <a:endParaRPr lang="en-US" sz="3600" b="1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548468" y="5041210"/>
            <a:ext cx="685800" cy="12833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417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7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ular Callout 56"/>
          <p:cNvSpPr/>
          <p:nvPr/>
        </p:nvSpPr>
        <p:spPr>
          <a:xfrm>
            <a:off x="5198970" y="7390478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9600"/>
            <a:ext cx="10820400" cy="580178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smtClean="0">
                <a:latin typeface="+mj-lt"/>
              </a:rPr>
              <a:t>Graph structure leads to an order on events</a:t>
            </a:r>
            <a:endParaRPr lang="en-US" sz="40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3690257" y="2447073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ircular Arrow 18"/>
          <p:cNvSpPr/>
          <p:nvPr/>
        </p:nvSpPr>
        <p:spPr>
          <a:xfrm rot="20774394">
            <a:off x="4109724" y="2599431"/>
            <a:ext cx="3972562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Arrow Connector 28"/>
          <p:cNvCxnSpPr>
            <a:stCxn id="22" idx="3"/>
            <a:endCxn id="23" idx="1"/>
          </p:cNvCxnSpPr>
          <p:nvPr/>
        </p:nvCxnSpPr>
        <p:spPr>
          <a:xfrm flipV="1">
            <a:off x="2209800" y="3586370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45"/>
          <p:cNvCxnSpPr>
            <a:stCxn id="24" idx="3"/>
            <a:endCxn id="26" idx="1"/>
          </p:cNvCxnSpPr>
          <p:nvPr/>
        </p:nvCxnSpPr>
        <p:spPr>
          <a:xfrm>
            <a:off x="7608234" y="3586370"/>
            <a:ext cx="2373966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1524000" y="370437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A</a:t>
            </a:r>
            <a:endParaRPr lang="en-US" sz="3600" dirty="0">
              <a:latin typeface="+mj-l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548468" y="271007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922434" y="271007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53100" y="4698676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D</a:t>
            </a:r>
            <a:endParaRPr lang="en-US" sz="3600" dirty="0">
              <a:latin typeface="+mj-l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9982200" y="370437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E</a:t>
            </a:r>
            <a:endParaRPr lang="en-US" sz="3600" dirty="0">
              <a:latin typeface="+mj-lt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5234268" y="6521810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(1, 5)</a:t>
            </a:r>
            <a:endParaRPr lang="en-US" sz="3600" dirty="0">
              <a:latin typeface="+mj-lt"/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4010586" y="1817458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6" name="Rounded Rectangular Callout 35"/>
          <p:cNvSpPr/>
          <p:nvPr/>
        </p:nvSpPr>
        <p:spPr>
          <a:xfrm>
            <a:off x="6403602" y="1826723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(1, 6)</a:t>
            </a:r>
            <a:endParaRPr lang="en-US" sz="3600" dirty="0">
              <a:latin typeface="+mj-lt"/>
            </a:endParaRPr>
          </a:p>
        </p:txBody>
      </p:sp>
      <p:sp>
        <p:nvSpPr>
          <p:cNvPr id="37" name="Rounded Rectangular Callout 36"/>
          <p:cNvSpPr/>
          <p:nvPr/>
        </p:nvSpPr>
        <p:spPr>
          <a:xfrm>
            <a:off x="9463368" y="2792980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1</a:t>
            </a:r>
            <a:endParaRPr lang="en-US" sz="3600" dirty="0">
              <a:latin typeface="+mj-lt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1005170" y="2821026"/>
            <a:ext cx="1723464" cy="793390"/>
          </a:xfrm>
          <a:prstGeom prst="wedgeRoundRectCallout">
            <a:avLst>
              <a:gd name="adj1" fmla="val -17070"/>
              <a:gd name="adj2" fmla="val -29154"/>
              <a:gd name="adj3" fmla="val 16667"/>
            </a:avLst>
          </a:prstGeom>
          <a:ln w="38100">
            <a:solidFill>
              <a:schemeClr val="accent6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⊤</a:t>
            </a:r>
            <a:endParaRPr lang="en-US" sz="3600" b="1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548468" y="5041210"/>
            <a:ext cx="685800" cy="128339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+mj-lt"/>
              </a:rPr>
              <a:t>F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-1143000" y="1834034"/>
            <a:ext cx="13792200" cy="6661503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838200" y="5614873"/>
            <a:ext cx="5565403" cy="1719752"/>
            <a:chOff x="838200" y="5614873"/>
            <a:chExt cx="5565403" cy="1719752"/>
          </a:xfrm>
        </p:grpSpPr>
        <p:sp>
          <p:nvSpPr>
            <p:cNvPr id="43" name="TextBox 42"/>
            <p:cNvSpPr txBox="1"/>
            <p:nvPr/>
          </p:nvSpPr>
          <p:spPr>
            <a:xfrm>
              <a:off x="838200" y="6134296"/>
              <a:ext cx="5565402" cy="12003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cap="small" dirty="0" err="1" smtClean="0">
                  <a:latin typeface="+mj-lt"/>
                </a:rPr>
                <a:t>OnNotify</a:t>
              </a:r>
              <a:r>
                <a:rPr lang="en-US" sz="3600" dirty="0" smtClean="0"/>
                <a:t>(t) is called </a:t>
              </a:r>
              <a:r>
                <a:rPr lang="en-US" sz="3600" dirty="0" smtClean="0">
                  <a:latin typeface="+mj-lt"/>
                </a:rPr>
                <a:t>after</a:t>
              </a:r>
              <a:r>
                <a:rPr lang="en-US" sz="3600" dirty="0" smtClean="0"/>
                <a:t> all calls to </a:t>
              </a:r>
              <a:r>
                <a:rPr lang="en-US" sz="3600" cap="small" dirty="0" err="1" smtClean="0">
                  <a:latin typeface="+mj-lt"/>
                </a:rPr>
                <a:t>OnRecv</a:t>
              </a:r>
              <a:r>
                <a:rPr lang="en-US" sz="3600" dirty="0" smtClean="0"/>
                <a:t>(_, _, t)</a:t>
              </a:r>
              <a:endParaRPr lang="en-US" sz="3600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838200" y="5614873"/>
              <a:ext cx="2540934" cy="534503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6087259" y="5614873"/>
              <a:ext cx="316344" cy="517711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838200" y="2434167"/>
            <a:ext cx="10820400" cy="3195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spAutoFit/>
          </a:bodyPr>
          <a:lstStyle>
            <a:lvl1pPr marL="304792" indent="-304792" algn="l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7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4000" dirty="0" smtClean="0"/>
              <a:t>Maintain the set of outstanding events</a:t>
            </a:r>
          </a:p>
          <a:p>
            <a:pPr marL="742950" indent="-7429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4000" dirty="0" smtClean="0"/>
              <a:t>Sort events by </a:t>
            </a:r>
            <a:r>
              <a:rPr lang="en-US" sz="4000" dirty="0" smtClean="0">
                <a:latin typeface="+mj-lt"/>
              </a:rPr>
              <a:t>could-result-in</a:t>
            </a:r>
            <a:r>
              <a:rPr lang="en-US" sz="4000" dirty="0" smtClean="0"/>
              <a:t> (partial) order</a:t>
            </a:r>
          </a:p>
          <a:p>
            <a:pPr marL="742950" indent="-7429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4000" dirty="0" smtClean="0"/>
              <a:t>Deliver </a:t>
            </a:r>
            <a:r>
              <a:rPr lang="en-US" sz="4000" dirty="0" smtClean="0">
                <a:latin typeface="+mj-lt"/>
              </a:rPr>
              <a:t>notifications</a:t>
            </a:r>
            <a:r>
              <a:rPr lang="en-US" sz="4000" dirty="0" smtClean="0"/>
              <a:t> in the </a:t>
            </a:r>
            <a:r>
              <a:rPr lang="en-US" sz="4000" dirty="0" smtClean="0">
                <a:latin typeface="+mj-lt"/>
              </a:rPr>
              <a:t>frontier </a:t>
            </a:r>
            <a:r>
              <a:rPr lang="en-US" sz="4000" dirty="0" smtClean="0"/>
              <a:t>of the set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033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7" grpId="0" animBg="1"/>
      <p:bldP spid="35" grpId="0" animBg="1"/>
      <p:bldP spid="36" grpId="0" animBg="1"/>
      <p:bldP spid="37" grpId="0" animBg="1"/>
      <p:bldP spid="38" grpId="0" animBg="1"/>
      <p:bldP spid="51" grpId="0" animBg="1"/>
      <p:bldP spid="42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6096000" y="1029255"/>
            <a:ext cx="0" cy="887674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514600" y="1066800"/>
            <a:ext cx="0" cy="922020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92024" y="6217010"/>
            <a:ext cx="4645152" cy="793390"/>
          </a:xfrm>
          <a:prstGeom prst="roundRect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D.</a:t>
            </a:r>
            <a:r>
              <a:rPr lang="en-US" sz="3600" cap="small" dirty="0" err="1" smtClean="0">
                <a:latin typeface="+mj-lt"/>
              </a:rPr>
              <a:t>OnRecv</a:t>
            </a:r>
            <a:r>
              <a:rPr lang="en-US" sz="3600" dirty="0" smtClean="0"/>
              <a:t>(_, _, (</a:t>
            </a:r>
            <a:r>
              <a:rPr lang="en-US" sz="3600" dirty="0" smtClean="0">
                <a:latin typeface="+mj-lt"/>
              </a:rPr>
              <a:t>1, 5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685800"/>
            <a:ext cx="3048000" cy="3048000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9677400" y="1066800"/>
            <a:ext cx="0" cy="922020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685800"/>
            <a:ext cx="3048000" cy="304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48255"/>
            <a:ext cx="3048000" cy="304800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7353300" y="4845410"/>
            <a:ext cx="4648200" cy="793390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C.</a:t>
            </a:r>
            <a:r>
              <a:rPr lang="en-US" sz="3600" cap="small" dirty="0" err="1" smtClean="0">
                <a:latin typeface="+mj-lt"/>
              </a:rPr>
              <a:t>SendBy</a:t>
            </a:r>
            <a:r>
              <a:rPr lang="en-US" sz="3600" dirty="0" smtClean="0"/>
              <a:t>(_, _, (</a:t>
            </a:r>
            <a:r>
              <a:rPr lang="en-US" sz="3600" dirty="0" smtClean="0">
                <a:latin typeface="+mj-lt"/>
              </a:rPr>
              <a:t>1, 5</a:t>
            </a:r>
            <a:r>
              <a:rPr lang="en-US" sz="3600" dirty="0" smtClean="0"/>
              <a:t>))</a:t>
            </a:r>
            <a:endParaRPr lang="en-US" sz="3600" dirty="0"/>
          </a:p>
        </p:txBody>
      </p:sp>
      <p:sp>
        <p:nvSpPr>
          <p:cNvPr id="30" name="Rounded Rectangle 29"/>
          <p:cNvSpPr/>
          <p:nvPr/>
        </p:nvSpPr>
        <p:spPr>
          <a:xfrm>
            <a:off x="4572000" y="7283810"/>
            <a:ext cx="3048000" cy="793390"/>
          </a:xfrm>
          <a:prstGeom prst="roundRect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OnNotify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8" name="Rectangle 37"/>
          <p:cNvSpPr/>
          <p:nvPr/>
        </p:nvSpPr>
        <p:spPr>
          <a:xfrm>
            <a:off x="5768049" y="4132202"/>
            <a:ext cx="532638" cy="7933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669311" y="3792565"/>
            <a:ext cx="2853378" cy="79339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E.</a:t>
            </a:r>
            <a:r>
              <a:rPr lang="en-US" sz="3600" cap="small" dirty="0" err="1" smtClean="0">
                <a:latin typeface="+mj-lt"/>
              </a:rPr>
              <a:t>NotifyAt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+mj-lt"/>
              </a:rPr>
              <a:t>1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514600" y="6613705"/>
            <a:ext cx="7162799" cy="1392737"/>
            <a:chOff x="2514600" y="6613705"/>
            <a:chExt cx="7162799" cy="1392737"/>
          </a:xfrm>
        </p:grpSpPr>
        <p:cxnSp>
          <p:nvCxnSpPr>
            <p:cNvPr id="62" name="Straight Arrow Connector 61"/>
            <p:cNvCxnSpPr>
              <a:stCxn id="28" idx="3"/>
            </p:cNvCxnSpPr>
            <p:nvPr/>
          </p:nvCxnSpPr>
          <p:spPr>
            <a:xfrm>
              <a:off x="4837176" y="6613705"/>
              <a:ext cx="1258824" cy="534200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8" idx="3"/>
            </p:cNvCxnSpPr>
            <p:nvPr/>
          </p:nvCxnSpPr>
          <p:spPr>
            <a:xfrm>
              <a:off x="4837176" y="6613705"/>
              <a:ext cx="4840223" cy="854923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30" idx="3"/>
            </p:cNvCxnSpPr>
            <p:nvPr/>
          </p:nvCxnSpPr>
          <p:spPr>
            <a:xfrm>
              <a:off x="7620000" y="7680505"/>
              <a:ext cx="2057399" cy="325937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30" idx="1"/>
            </p:cNvCxnSpPr>
            <p:nvPr/>
          </p:nvCxnSpPr>
          <p:spPr>
            <a:xfrm flipH="1">
              <a:off x="2514600" y="7680505"/>
              <a:ext cx="2057400" cy="325937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2514600" y="4189260"/>
            <a:ext cx="7162799" cy="1985291"/>
            <a:chOff x="2514600" y="4189260"/>
            <a:chExt cx="7162799" cy="1985291"/>
          </a:xfrm>
        </p:grpSpPr>
        <p:cxnSp>
          <p:nvCxnSpPr>
            <p:cNvPr id="51" name="Straight Arrow Connector 50"/>
            <p:cNvCxnSpPr>
              <a:stCxn id="10" idx="1"/>
            </p:cNvCxnSpPr>
            <p:nvPr/>
          </p:nvCxnSpPr>
          <p:spPr>
            <a:xfrm flipH="1">
              <a:off x="2514600" y="4189260"/>
              <a:ext cx="2154711" cy="1832891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0" idx="3"/>
            </p:cNvCxnSpPr>
            <p:nvPr/>
          </p:nvCxnSpPr>
          <p:spPr>
            <a:xfrm>
              <a:off x="7522689" y="4189260"/>
              <a:ext cx="2154710" cy="30654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7" idx="1"/>
            </p:cNvCxnSpPr>
            <p:nvPr/>
          </p:nvCxnSpPr>
          <p:spPr>
            <a:xfrm flipH="1">
              <a:off x="2514600" y="5242105"/>
              <a:ext cx="4838700" cy="45182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7" idx="1"/>
            </p:cNvCxnSpPr>
            <p:nvPr/>
          </p:nvCxnSpPr>
          <p:spPr>
            <a:xfrm flipH="1">
              <a:off x="6096000" y="5242105"/>
              <a:ext cx="1257300" cy="932446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loud Callout 5"/>
          <p:cNvSpPr/>
          <p:nvPr/>
        </p:nvSpPr>
        <p:spPr>
          <a:xfrm>
            <a:off x="1676401" y="193717"/>
            <a:ext cx="2209800" cy="102814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800" y="404727"/>
            <a:ext cx="243168" cy="243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666908" y="834530"/>
            <a:ext cx="243168" cy="2431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loud Callout 40"/>
          <p:cNvSpPr/>
          <p:nvPr/>
        </p:nvSpPr>
        <p:spPr>
          <a:xfrm>
            <a:off x="5181600" y="193717"/>
            <a:ext cx="2209800" cy="102814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476999" y="404727"/>
            <a:ext cx="243168" cy="243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172107" y="834530"/>
            <a:ext cx="243168" cy="2431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loud Callout 52"/>
          <p:cNvSpPr/>
          <p:nvPr/>
        </p:nvSpPr>
        <p:spPr>
          <a:xfrm>
            <a:off x="8915399" y="193717"/>
            <a:ext cx="2209800" cy="1028145"/>
          </a:xfrm>
          <a:prstGeom prst="cloudCallou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0210798" y="404727"/>
            <a:ext cx="243168" cy="243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9905906" y="834530"/>
            <a:ext cx="243168" cy="24316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85176" y="5867400"/>
            <a:ext cx="411632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Optimizations </a:t>
            </a:r>
            <a:r>
              <a:rPr lang="en-US" sz="4800" dirty="0" smtClean="0"/>
              <a:t>make doing this</a:t>
            </a:r>
            <a:r>
              <a:rPr lang="en-US" sz="4800" dirty="0" smtClean="0">
                <a:latin typeface="+mj-lt"/>
              </a:rPr>
              <a:t> practical</a:t>
            </a:r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469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30" grpId="0" animBg="1"/>
      <p:bldP spid="10" grpId="0" animBg="1"/>
      <p:bldP spid="6" grpId="0" animBg="1"/>
      <p:bldP spid="7" grpId="0" animBg="1"/>
      <p:bldP spid="7" grpId="1" animBg="1"/>
      <p:bldP spid="36" grpId="0" animBg="1"/>
      <p:bldP spid="36" grpId="1" animBg="1"/>
      <p:bldP spid="41" grpId="0" animBg="1"/>
      <p:bldP spid="42" grpId="0" animBg="1"/>
      <p:bldP spid="42" grpId="1" animBg="1"/>
      <p:bldP spid="44" grpId="0" animBg="1"/>
      <p:bldP spid="44" grpId="1" animBg="1"/>
      <p:bldP spid="53" grpId="0" animBg="1"/>
      <p:bldP spid="54" grpId="0" animBg="1"/>
      <p:bldP spid="54" grpId="1" animBg="1"/>
      <p:bldP spid="57" grpId="0" animBg="1"/>
      <p:bldP spid="57" grpId="1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Enables </a:t>
            </a:r>
            <a:r>
              <a:rPr lang="en-US" sz="3600" dirty="0" smtClean="0"/>
              <a:t>processes to deliver notifications promptly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22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Enables </a:t>
            </a:r>
            <a:r>
              <a:rPr lang="en-US" sz="3600" dirty="0" smtClean="0"/>
              <a:t>processes to deliver notifications promptly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196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7"/>
            <a:ext cx="10820400" cy="5801784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err="1" smtClean="0">
                <a:latin typeface="+mj-lt"/>
              </a:rPr>
              <a:t>Microstragglers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smtClean="0"/>
              <a:t>are the primary challenge</a:t>
            </a:r>
          </a:p>
          <a:p>
            <a:pPr marL="0" indent="0">
              <a:buNone/>
            </a:pPr>
            <a:r>
              <a:rPr lang="en-US" sz="3600" dirty="0" smtClean="0"/>
              <a:t>Garbage collection			O(1–10 s)</a:t>
            </a:r>
          </a:p>
          <a:p>
            <a:pPr marL="0" indent="0">
              <a:buNone/>
            </a:pPr>
            <a:r>
              <a:rPr lang="en-US" sz="3600" dirty="0" smtClean="0"/>
              <a:t>TCP timeouts			O(10–100 </a:t>
            </a:r>
            <a:r>
              <a:rPr lang="en-US" sz="3600" dirty="0" err="1" smtClean="0"/>
              <a:t>ms</a:t>
            </a:r>
            <a:r>
              <a:rPr lang="en-US" sz="3600" dirty="0" smtClean="0"/>
              <a:t>)</a:t>
            </a:r>
          </a:p>
          <a:p>
            <a:pPr marL="0" indent="0">
              <a:buNone/>
            </a:pPr>
            <a:r>
              <a:rPr lang="en-US" sz="3600" dirty="0" smtClean="0"/>
              <a:t>Data structure contention		O(1 </a:t>
            </a:r>
            <a:r>
              <a:rPr lang="en-US" sz="3600" dirty="0" err="1" smtClean="0"/>
              <a:t>ms</a:t>
            </a:r>
            <a:r>
              <a:rPr lang="en-US" sz="3600" dirty="0" smtClean="0"/>
              <a:t>)</a:t>
            </a:r>
            <a:endParaRPr lang="en-US" sz="3600" dirty="0" smtClean="0">
              <a:latin typeface="+mj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/>
              <a:t>For detail on how we handled these, see paper (Sec. 3)</a:t>
            </a:r>
          </a:p>
        </p:txBody>
      </p:sp>
    </p:spTree>
    <p:extLst>
      <p:ext uri="{BB962C8B-B14F-4D97-AF65-F5344CB8AC3E}">
        <p14:creationId xmlns:p14="http://schemas.microsoft.com/office/powerpoint/2010/main" val="3145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How to achieve low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Programming model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Asynchronous and fine-grained synchronous execution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Distributed progress tracking protocol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Enables </a:t>
            </a:r>
            <a:r>
              <a:rPr lang="en-US" sz="3600" dirty="0" smtClean="0"/>
              <a:t>processes to deliver notifications promptly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System performance engineering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/>
              <a:t>Mitigates the effect of </a:t>
            </a:r>
            <a:r>
              <a:rPr lang="en-US" sz="3600" dirty="0" err="1" smtClean="0"/>
              <a:t>microstragglers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448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val 208"/>
          <p:cNvSpPr/>
          <p:nvPr/>
        </p:nvSpPr>
        <p:spPr>
          <a:xfrm>
            <a:off x="8946240" y="40386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7" name="Oval 206"/>
          <p:cNvSpPr/>
          <p:nvPr/>
        </p:nvSpPr>
        <p:spPr>
          <a:xfrm>
            <a:off x="8915400" y="64770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4" name="Oval 203"/>
          <p:cNvSpPr/>
          <p:nvPr/>
        </p:nvSpPr>
        <p:spPr>
          <a:xfrm>
            <a:off x="10856976" y="44196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4393392" y="3586314"/>
            <a:ext cx="3480611" cy="2010490"/>
            <a:chOff x="6561574" y="1875601"/>
            <a:chExt cx="4434480" cy="2241133"/>
          </a:xfrm>
        </p:grpSpPr>
        <p:sp>
          <p:nvSpPr>
            <p:cNvPr id="7" name="Oval 6"/>
            <p:cNvSpPr/>
            <p:nvPr/>
          </p:nvSpPr>
          <p:spPr>
            <a:xfrm>
              <a:off x="6561574" y="25020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692203" y="33550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506119" y="259142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911451" y="303755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171174" y="31116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8408795" y="332044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278167" y="261424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537939" y="361131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9299341" y="2522582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997002" y="36598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168713" y="3291785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718619" y="4004611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666387" y="396910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849248" y="2087153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0049726" y="3102586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716706" y="3725199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10865425" y="3013078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" name="Straight Arrow Connector 23"/>
            <p:cNvCxnSpPr>
              <a:stCxn id="7" idx="6"/>
              <a:endCxn id="9" idx="2"/>
            </p:cNvCxnSpPr>
            <p:nvPr/>
          </p:nvCxnSpPr>
          <p:spPr>
            <a:xfrm>
              <a:off x="6692203" y="2558101"/>
              <a:ext cx="813917" cy="8938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5"/>
              <a:endCxn id="11" idx="1"/>
            </p:cNvCxnSpPr>
            <p:nvPr/>
          </p:nvCxnSpPr>
          <p:spPr>
            <a:xfrm>
              <a:off x="6673073" y="2597743"/>
              <a:ext cx="517231" cy="5303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4"/>
              <a:endCxn id="8" idx="0"/>
            </p:cNvCxnSpPr>
            <p:nvPr/>
          </p:nvCxnSpPr>
          <p:spPr>
            <a:xfrm>
              <a:off x="6626888" y="2614163"/>
              <a:ext cx="130629" cy="7409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5"/>
              <a:endCxn id="16" idx="1"/>
            </p:cNvCxnSpPr>
            <p:nvPr/>
          </p:nvCxnSpPr>
          <p:spPr>
            <a:xfrm>
              <a:off x="6803701" y="3450788"/>
              <a:ext cx="212430" cy="2255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6" idx="0"/>
              <a:endCxn id="11" idx="4"/>
            </p:cNvCxnSpPr>
            <p:nvPr/>
          </p:nvCxnSpPr>
          <p:spPr>
            <a:xfrm flipV="1">
              <a:off x="7062316" y="3223763"/>
              <a:ext cx="174172" cy="4361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1" idx="6"/>
              <a:endCxn id="10" idx="2"/>
            </p:cNvCxnSpPr>
            <p:nvPr/>
          </p:nvCxnSpPr>
          <p:spPr>
            <a:xfrm flipV="1">
              <a:off x="7301802" y="3093616"/>
              <a:ext cx="609649" cy="7408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5"/>
              <a:endCxn id="10" idx="1"/>
            </p:cNvCxnSpPr>
            <p:nvPr/>
          </p:nvCxnSpPr>
          <p:spPr>
            <a:xfrm>
              <a:off x="7617618" y="2687130"/>
              <a:ext cx="312963" cy="366844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9" idx="6"/>
              <a:endCxn id="13" idx="2"/>
            </p:cNvCxnSpPr>
            <p:nvPr/>
          </p:nvCxnSpPr>
          <p:spPr>
            <a:xfrm>
              <a:off x="7636748" y="2647489"/>
              <a:ext cx="641419" cy="2281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6"/>
              <a:endCxn id="23" idx="2"/>
            </p:cNvCxnSpPr>
            <p:nvPr/>
          </p:nvCxnSpPr>
          <p:spPr>
            <a:xfrm>
              <a:off x="9429970" y="2578644"/>
              <a:ext cx="1435455" cy="49049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5" idx="5"/>
              <a:endCxn id="21" idx="1"/>
            </p:cNvCxnSpPr>
            <p:nvPr/>
          </p:nvCxnSpPr>
          <p:spPr>
            <a:xfrm>
              <a:off x="9410840" y="2618285"/>
              <a:ext cx="658016" cy="50072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5" idx="4"/>
              <a:endCxn id="17" idx="0"/>
            </p:cNvCxnSpPr>
            <p:nvPr/>
          </p:nvCxnSpPr>
          <p:spPr>
            <a:xfrm flipH="1">
              <a:off x="9234027" y="2634705"/>
              <a:ext cx="130629" cy="657079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3" idx="3"/>
              <a:endCxn id="10" idx="7"/>
            </p:cNvCxnSpPr>
            <p:nvPr/>
          </p:nvCxnSpPr>
          <p:spPr>
            <a:xfrm flipH="1">
              <a:off x="8022950" y="2709950"/>
              <a:ext cx="274347" cy="34402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3" idx="4"/>
              <a:endCxn id="12" idx="0"/>
            </p:cNvCxnSpPr>
            <p:nvPr/>
          </p:nvCxnSpPr>
          <p:spPr>
            <a:xfrm>
              <a:off x="8343481" y="2726369"/>
              <a:ext cx="130629" cy="5940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6" idx="6"/>
              <a:endCxn id="14" idx="2"/>
            </p:cNvCxnSpPr>
            <p:nvPr/>
          </p:nvCxnSpPr>
          <p:spPr>
            <a:xfrm flipV="1">
              <a:off x="7127630" y="3667379"/>
              <a:ext cx="410309" cy="485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" idx="4"/>
              <a:endCxn id="19" idx="0"/>
            </p:cNvCxnSpPr>
            <p:nvPr/>
          </p:nvCxnSpPr>
          <p:spPr>
            <a:xfrm>
              <a:off x="7603253" y="3723440"/>
              <a:ext cx="128449" cy="2456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9" idx="6"/>
              <a:endCxn id="18" idx="2"/>
            </p:cNvCxnSpPr>
            <p:nvPr/>
          </p:nvCxnSpPr>
          <p:spPr>
            <a:xfrm>
              <a:off x="7797016" y="4025170"/>
              <a:ext cx="921603" cy="35503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2" idx="5"/>
              <a:endCxn id="18" idx="1"/>
            </p:cNvCxnSpPr>
            <p:nvPr/>
          </p:nvCxnSpPr>
          <p:spPr>
            <a:xfrm>
              <a:off x="8520294" y="3416152"/>
              <a:ext cx="217455" cy="6048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4" idx="6"/>
              <a:endCxn id="12" idx="2"/>
            </p:cNvCxnSpPr>
            <p:nvPr/>
          </p:nvCxnSpPr>
          <p:spPr>
            <a:xfrm flipV="1">
              <a:off x="7668567" y="3376510"/>
              <a:ext cx="740228" cy="29086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9" idx="7"/>
              <a:endCxn id="10" idx="4"/>
            </p:cNvCxnSpPr>
            <p:nvPr/>
          </p:nvCxnSpPr>
          <p:spPr>
            <a:xfrm flipV="1">
              <a:off x="7777886" y="3149678"/>
              <a:ext cx="198880" cy="83585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7" idx="5"/>
              <a:endCxn id="22" idx="1"/>
            </p:cNvCxnSpPr>
            <p:nvPr/>
          </p:nvCxnSpPr>
          <p:spPr>
            <a:xfrm>
              <a:off x="9280211" y="3387488"/>
              <a:ext cx="455624" cy="35413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7" idx="6"/>
              <a:endCxn id="21" idx="3"/>
            </p:cNvCxnSpPr>
            <p:nvPr/>
          </p:nvCxnSpPr>
          <p:spPr>
            <a:xfrm flipV="1">
              <a:off x="9299341" y="3198290"/>
              <a:ext cx="769515" cy="14955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3" idx="3"/>
              <a:endCxn id="22" idx="7"/>
            </p:cNvCxnSpPr>
            <p:nvPr/>
          </p:nvCxnSpPr>
          <p:spPr>
            <a:xfrm flipH="1">
              <a:off x="9828204" y="3108781"/>
              <a:ext cx="1056351" cy="63283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10291066" y="2250884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Arrow Connector 53"/>
            <p:cNvCxnSpPr>
              <a:stCxn id="21" idx="0"/>
              <a:endCxn id="53" idx="4"/>
            </p:cNvCxnSpPr>
            <p:nvPr/>
          </p:nvCxnSpPr>
          <p:spPr>
            <a:xfrm flipV="1">
              <a:off x="10115041" y="2363007"/>
              <a:ext cx="241340" cy="73958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3" idx="5"/>
              <a:endCxn id="23" idx="1"/>
            </p:cNvCxnSpPr>
            <p:nvPr/>
          </p:nvCxnSpPr>
          <p:spPr>
            <a:xfrm>
              <a:off x="10402565" y="2346587"/>
              <a:ext cx="481990" cy="68291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647991" y="1875601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0" name="Straight Arrow Connector 59"/>
            <p:cNvCxnSpPr>
              <a:stCxn id="57" idx="6"/>
              <a:endCxn id="20" idx="2"/>
            </p:cNvCxnSpPr>
            <p:nvPr/>
          </p:nvCxnSpPr>
          <p:spPr>
            <a:xfrm>
              <a:off x="7778620" y="1931662"/>
              <a:ext cx="1070628" cy="211552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ounded Rectangle 62"/>
          <p:cNvSpPr/>
          <p:nvPr/>
        </p:nvSpPr>
        <p:spPr>
          <a:xfrm>
            <a:off x="4250087" y="3462868"/>
            <a:ext cx="3767216" cy="2273976"/>
          </a:xfrm>
          <a:prstGeom prst="roundRect">
            <a:avLst>
              <a:gd name="adj" fmla="val 30816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72" idx="6"/>
            <a:endCxn id="128" idx="2"/>
          </p:cNvCxnSpPr>
          <p:nvPr/>
        </p:nvCxnSpPr>
        <p:spPr>
          <a:xfrm flipV="1">
            <a:off x="1950843" y="4599856"/>
            <a:ext cx="1143088" cy="1707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3"/>
            <a:endCxn id="74" idx="2"/>
          </p:cNvCxnSpPr>
          <p:nvPr/>
        </p:nvCxnSpPr>
        <p:spPr>
          <a:xfrm>
            <a:off x="8017306" y="4599856"/>
            <a:ext cx="8678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265043" y="4258663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</a:t>
            </a:r>
          </a:p>
        </p:txBody>
      </p:sp>
      <p:sp>
        <p:nvSpPr>
          <p:cNvPr id="74" name="Oval 73"/>
          <p:cNvSpPr/>
          <p:nvPr/>
        </p:nvSpPr>
        <p:spPr>
          <a:xfrm>
            <a:off x="8885105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78" name="Curved Connector 77"/>
          <p:cNvCxnSpPr>
            <a:stCxn id="72" idx="6"/>
            <a:endCxn id="118" idx="2"/>
          </p:cNvCxnSpPr>
          <p:nvPr/>
        </p:nvCxnSpPr>
        <p:spPr>
          <a:xfrm flipV="1">
            <a:off x="1950843" y="2177799"/>
            <a:ext cx="1143088" cy="2423764"/>
          </a:xfrm>
          <a:prstGeom prst="curvedConnector3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118" idx="6"/>
            <a:endCxn id="209" idx="2"/>
          </p:cNvCxnSpPr>
          <p:nvPr/>
        </p:nvCxnSpPr>
        <p:spPr>
          <a:xfrm>
            <a:off x="3779731" y="2177799"/>
            <a:ext cx="5166509" cy="2203701"/>
          </a:xfrm>
          <a:prstGeom prst="curvedConnector3">
            <a:avLst>
              <a:gd name="adj1" fmla="val 84689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72" idx="2"/>
          </p:cNvCxnSpPr>
          <p:nvPr/>
        </p:nvCxnSpPr>
        <p:spPr>
          <a:xfrm>
            <a:off x="-902558" y="4572000"/>
            <a:ext cx="216760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3093931" y="1834899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#x</a:t>
            </a:r>
          </a:p>
        </p:txBody>
      </p:sp>
      <p:sp>
        <p:nvSpPr>
          <p:cNvPr id="128" name="Oval 127"/>
          <p:cNvSpPr/>
          <p:nvPr/>
        </p:nvSpPr>
        <p:spPr>
          <a:xfrm>
            <a:off x="3093931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@y</a:t>
            </a:r>
          </a:p>
        </p:txBody>
      </p:sp>
      <p:cxnSp>
        <p:nvCxnSpPr>
          <p:cNvPr id="133" name="Straight Arrow Connector 132"/>
          <p:cNvCxnSpPr>
            <a:stCxn id="128" idx="6"/>
            <a:endCxn id="63" idx="1"/>
          </p:cNvCxnSpPr>
          <p:nvPr/>
        </p:nvCxnSpPr>
        <p:spPr>
          <a:xfrm>
            <a:off x="3779731" y="4599856"/>
            <a:ext cx="47035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3093931" y="6679692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z?</a:t>
            </a:r>
          </a:p>
        </p:txBody>
      </p:sp>
      <p:cxnSp>
        <p:nvCxnSpPr>
          <p:cNvPr id="155" name="Straight Arrow Connector 154"/>
          <p:cNvCxnSpPr>
            <a:endCxn id="146" idx="2"/>
          </p:cNvCxnSpPr>
          <p:nvPr/>
        </p:nvCxnSpPr>
        <p:spPr>
          <a:xfrm>
            <a:off x="-1062934" y="7020356"/>
            <a:ext cx="4156865" cy="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10820345" y="4256965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sp>
        <p:nvSpPr>
          <p:cNvPr id="166" name="Oval 165"/>
          <p:cNvSpPr/>
          <p:nvPr/>
        </p:nvSpPr>
        <p:spPr>
          <a:xfrm>
            <a:off x="9852725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cs typeface="Lucida Sans Unicode" panose="020B0602030504020204" pitchFamily="34" charset="0"/>
              </a:rPr>
              <a:t>max</a:t>
            </a:r>
            <a:endParaRPr lang="en-US" dirty="0"/>
          </a:p>
        </p:txBody>
      </p:sp>
      <p:cxnSp>
        <p:nvCxnSpPr>
          <p:cNvPr id="169" name="Straight Arrow Connector 168"/>
          <p:cNvCxnSpPr>
            <a:stCxn id="74" idx="6"/>
            <a:endCxn id="166" idx="2"/>
          </p:cNvCxnSpPr>
          <p:nvPr/>
        </p:nvCxnSpPr>
        <p:spPr>
          <a:xfrm>
            <a:off x="9570906" y="4599856"/>
            <a:ext cx="281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66" idx="6"/>
            <a:endCxn id="162" idx="2"/>
          </p:cNvCxnSpPr>
          <p:nvPr/>
        </p:nvCxnSpPr>
        <p:spPr>
          <a:xfrm>
            <a:off x="10538526" y="4599860"/>
            <a:ext cx="281820" cy="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62" idx="6"/>
          </p:cNvCxnSpPr>
          <p:nvPr/>
        </p:nvCxnSpPr>
        <p:spPr>
          <a:xfrm>
            <a:off x="11506145" y="4599865"/>
            <a:ext cx="56364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8885105" y="6679692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88" name="Straight Arrow Connector 187"/>
          <p:cNvCxnSpPr>
            <a:stCxn id="146" idx="6"/>
            <a:endCxn id="187" idx="2"/>
          </p:cNvCxnSpPr>
          <p:nvPr/>
        </p:nvCxnSpPr>
        <p:spPr>
          <a:xfrm>
            <a:off x="3779731" y="7022592"/>
            <a:ext cx="5105374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>
            <a:stCxn id="63" idx="3"/>
            <a:endCxn id="207" idx="2"/>
          </p:cNvCxnSpPr>
          <p:nvPr/>
        </p:nvCxnSpPr>
        <p:spPr>
          <a:xfrm>
            <a:off x="8017303" y="4599856"/>
            <a:ext cx="898097" cy="222004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87" idx="6"/>
            <a:endCxn id="204" idx="2"/>
          </p:cNvCxnSpPr>
          <p:nvPr/>
        </p:nvCxnSpPr>
        <p:spPr>
          <a:xfrm flipV="1">
            <a:off x="9570905" y="4762500"/>
            <a:ext cx="1286071" cy="226009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7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4" grpId="0" animBg="1"/>
      <p:bldP spid="118" grpId="0" animBg="1"/>
      <p:bldP spid="128" grpId="0" animBg="1"/>
      <p:bldP spid="146" grpId="0" animBg="1"/>
      <p:bldP spid="162" grpId="0" animBg="1"/>
      <p:bldP spid="166" grpId="0" animBg="1"/>
      <p:bldP spid="18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Revisiting dataflow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How to achieve low latency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Evaluation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2373"/>
            <a:ext cx="10515600" cy="23473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Limitation:</a:t>
            </a:r>
          </a:p>
          <a:p>
            <a:pPr marL="0" indent="0">
              <a:buNone/>
            </a:pPr>
            <a:r>
              <a:rPr lang="en-US" sz="3600" dirty="0" smtClean="0"/>
              <a:t>Fault tolerance via </a:t>
            </a:r>
            <a:r>
              <a:rPr lang="en-US" sz="3600" dirty="0" err="1" smtClean="0"/>
              <a:t>checkpointing</a:t>
            </a:r>
            <a:r>
              <a:rPr lang="en-US" sz="3600" dirty="0"/>
              <a:t>/</a:t>
            </a:r>
            <a:r>
              <a:rPr lang="en-US" sz="3600" dirty="0" smtClean="0"/>
              <a:t>logging (see paper)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61579" y="2231707"/>
            <a:ext cx="4479068" cy="39404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41009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55450" y="2506667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55450" y="3050098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55450" y="4136959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55450" y="3593529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55450" y="4679711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812701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027144" y="2506669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027144" y="3050100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027144" y="4136961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027144" y="3593531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027144" y="4679713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884393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98836" y="2506669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098836" y="3050100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98836" y="4136961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098836" y="3593531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098836" y="4679713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956085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170528" y="2506669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170528" y="3050100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170528" y="4136961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170528" y="3593531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170528" y="4679713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41008" y="5447576"/>
            <a:ext cx="4120208" cy="5852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Progress tracker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151355" y="2231709"/>
            <a:ext cx="4479068" cy="39404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7330785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7545228" y="2506669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7545228" y="3050100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7545228" y="4136961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7545228" y="3593531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545228" y="4679713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8402477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8616920" y="2506669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8616920" y="3050100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8616920" y="4136961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8616920" y="3593531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8616920" y="4679713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9474169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9688612" y="2506669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9688612" y="3050100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9688612" y="4136961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688612" y="3593531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9688612" y="4679713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0545861" y="2374548"/>
            <a:ext cx="905132" cy="29409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0760302" y="2506667"/>
            <a:ext cx="476251" cy="47625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0760302" y="3050098"/>
            <a:ext cx="476251" cy="47625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0760302" y="4136959"/>
            <a:ext cx="476251" cy="47625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0760302" y="3593529"/>
            <a:ext cx="476251" cy="47625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0760302" y="4679711"/>
            <a:ext cx="476251" cy="4762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/>
              <a:t>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7330784" y="5447576"/>
            <a:ext cx="4120208" cy="5852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Progress tracker</a:t>
            </a:r>
          </a:p>
        </p:txBody>
      </p:sp>
      <p:cxnSp>
        <p:nvCxnSpPr>
          <p:cNvPr id="5" name="Straight Arrow Connector 4"/>
          <p:cNvCxnSpPr>
            <a:stCxn id="65" idx="3"/>
            <a:endCxn id="72" idx="1"/>
          </p:cNvCxnSpPr>
          <p:nvPr/>
        </p:nvCxnSpPr>
        <p:spPr>
          <a:xfrm>
            <a:off x="4861216" y="5740184"/>
            <a:ext cx="2469568" cy="0"/>
          </a:xfrm>
          <a:prstGeom prst="curvedConnector3">
            <a:avLst>
              <a:gd name="adj1" fmla="val 50000"/>
            </a:avLst>
          </a:prstGeom>
          <a:ln w="38100">
            <a:solidFill>
              <a:schemeClr val="bg1">
                <a:lumMod val="50000"/>
              </a:schemeClr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eft-Right Arrow 63"/>
          <p:cNvSpPr/>
          <p:nvPr/>
        </p:nvSpPr>
        <p:spPr>
          <a:xfrm>
            <a:off x="5197242" y="2323634"/>
            <a:ext cx="1774683" cy="2356077"/>
          </a:xfrm>
          <a:prstGeom prst="leftRightArrow">
            <a:avLst>
              <a:gd name="adj1" fmla="val 46684"/>
              <a:gd name="adj2" fmla="val 25131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Data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5124652" y="4992469"/>
            <a:ext cx="194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Control</a:t>
            </a:r>
            <a:endParaRPr lang="en-US" sz="3600" dirty="0"/>
          </a:p>
        </p:txBody>
      </p:sp>
      <p:sp>
        <p:nvSpPr>
          <p:cNvPr id="66" name="TextBox 65"/>
          <p:cNvSpPr txBox="1"/>
          <p:nvPr/>
        </p:nvSpPr>
        <p:spPr>
          <a:xfrm>
            <a:off x="7330785" y="323671"/>
            <a:ext cx="470881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64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60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2" grpId="0" animBg="1"/>
      <p:bldP spid="13" grpId="0" animBg="1"/>
      <p:bldP spid="14" grpId="0" animBg="1"/>
      <p:bldP spid="16" grpId="0" animBg="1"/>
      <p:bldP spid="35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73" grpId="0" animBg="1"/>
      <p:bldP spid="97" grpId="0" animBg="1"/>
      <p:bldP spid="98" grpId="0" animBg="1"/>
      <p:bldP spid="99" grpId="0" animBg="1"/>
      <p:bldP spid="100" grpId="0" animBg="1"/>
      <p:bldP spid="75" grpId="0" animBg="1"/>
      <p:bldP spid="76" grpId="0" animBg="1"/>
      <p:bldP spid="93" grpId="0" animBg="1"/>
      <p:bldP spid="94" grpId="0" animBg="1"/>
      <p:bldP spid="95" grpId="0" animBg="1"/>
      <p:bldP spid="96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92" grpId="0" animBg="1"/>
      <p:bldP spid="81" grpId="0" animBg="1"/>
      <p:bldP spid="82" grpId="0" animBg="1"/>
      <p:bldP spid="85" grpId="0" animBg="1"/>
      <p:bldP spid="86" grpId="0" animBg="1"/>
      <p:bldP spid="87" grpId="0" animBg="1"/>
      <p:bldP spid="88" grpId="0" animBg="1"/>
      <p:bldP spid="84" grpId="0" animBg="1"/>
      <p:bldP spid="72" grpId="0" animBg="1"/>
      <p:bldP spid="64" grpId="0" animBg="1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latency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560611"/>
              </p:ext>
            </p:extLst>
          </p:nvPr>
        </p:nvGraphicFramePr>
        <p:xfrm>
          <a:off x="838200" y="2968628"/>
          <a:ext cx="10515600" cy="435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58271" y="323671"/>
            <a:ext cx="468132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64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  <p:sp>
        <p:nvSpPr>
          <p:cNvPr id="10" name="TextBox 1"/>
          <p:cNvSpPr txBox="1"/>
          <p:nvPr/>
        </p:nvSpPr>
        <p:spPr>
          <a:xfrm>
            <a:off x="7467600" y="5410200"/>
            <a:ext cx="3581400" cy="609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accent1"/>
                </a:solidFill>
                <a:latin typeface="+mj-lt"/>
              </a:rPr>
              <a:t>Median: 750</a:t>
            </a:r>
            <a:r>
              <a:rPr lang="en-US" sz="3600" dirty="0" smtClean="0">
                <a:solidFill>
                  <a:schemeClr val="accent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l-GR" sz="36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μ</a:t>
            </a:r>
            <a:r>
              <a:rPr lang="en-US" sz="3600" dirty="0" smtClean="0">
                <a:solidFill>
                  <a:schemeClr val="accent1"/>
                </a:solidFill>
                <a:latin typeface="+mj-lt"/>
              </a:rPr>
              <a:t>s</a:t>
            </a:r>
            <a:endParaRPr lang="en-US" sz="3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5943600" y="2895600"/>
            <a:ext cx="5105400" cy="609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accent6"/>
                </a:solidFill>
                <a:latin typeface="+mj-lt"/>
              </a:rPr>
              <a:t>95</a:t>
            </a:r>
            <a:r>
              <a:rPr lang="en-US" sz="3600" baseline="30000" dirty="0" smtClean="0">
                <a:solidFill>
                  <a:schemeClr val="accent6"/>
                </a:solidFill>
                <a:latin typeface="+mj-lt"/>
              </a:rPr>
              <a:t>th</a:t>
            </a:r>
            <a:r>
              <a:rPr lang="en-US" sz="3600" dirty="0" smtClean="0">
                <a:solidFill>
                  <a:schemeClr val="accent6"/>
                </a:solidFill>
                <a:latin typeface="+mj-lt"/>
              </a:rPr>
              <a:t> percentile: 2.2 </a:t>
            </a:r>
            <a:r>
              <a:rPr lang="en-US" sz="3600" dirty="0" err="1" smtClean="0">
                <a:solidFill>
                  <a:schemeClr val="accent6"/>
                </a:solidFill>
                <a:latin typeface="+mj-lt"/>
              </a:rPr>
              <a:t>ms</a:t>
            </a:r>
            <a:endParaRPr lang="en-US" sz="360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902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8763000" y="2017698"/>
            <a:ext cx="2095500" cy="46446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3500" y="6874496"/>
            <a:ext cx="9525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Timely dataflow API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3500" y="8001000"/>
            <a:ext cx="95250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Distributed runtime</a:t>
            </a: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3500" y="4376393"/>
            <a:ext cx="7231380" cy="228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Frameworks</a:t>
            </a:r>
            <a:endParaRPr lang="en-US" sz="36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4568262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LINQ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122947" y="4391502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err="1" smtClean="0"/>
              <a:t>GraphLINQ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5876327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Differential dataflow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24952" y="5762764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BSP (</a:t>
            </a:r>
            <a:r>
              <a:rPr lang="en-US" sz="3600" dirty="0" err="1"/>
              <a:t>Pregel</a:t>
            </a:r>
            <a:r>
              <a:rPr lang="en-US" sz="36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6065" y="4543401"/>
            <a:ext cx="1969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BLOOM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1333500" y="1865299"/>
            <a:ext cx="9525000" cy="228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3600" dirty="0" smtClean="0">
                <a:latin typeface="+mj-lt"/>
              </a:rPr>
              <a:t>Applications</a:t>
            </a:r>
            <a:endParaRPr lang="en-US" sz="36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3048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Word count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5457825" y="1961215"/>
            <a:ext cx="5200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Iterative machine learning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23060" y="2057984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PageRank</a:t>
            </a:r>
            <a:endParaRPr lang="en-US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565321" y="3338062"/>
            <a:ext cx="5162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Interactive graph analysis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433899" y="5274976"/>
            <a:ext cx="2147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AllReduce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9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/>
      <p:bldP spid="2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PageRank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912784"/>
              </p:ext>
            </p:extLst>
          </p:nvPr>
        </p:nvGraphicFramePr>
        <p:xfrm>
          <a:off x="838200" y="2057400"/>
          <a:ext cx="10515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21583" y="39579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 smtClean="0">
                <a:solidFill>
                  <a:schemeClr val="accent6"/>
                </a:solidFill>
                <a:latin typeface="+mj-lt"/>
              </a:rPr>
              <a:t>Pregel</a:t>
            </a:r>
            <a:r>
              <a:rPr lang="en-US" sz="2400" dirty="0" smtClean="0">
                <a:solidFill>
                  <a:schemeClr val="accent6"/>
                </a:solidFill>
                <a:latin typeface="+mj-lt"/>
              </a:rPr>
              <a:t> (Naiad)</a:t>
            </a:r>
            <a:endParaRPr lang="en-US" sz="24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21583" y="4953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FFC000"/>
                </a:solidFill>
                <a:latin typeface="+mj-lt"/>
              </a:rPr>
              <a:t>GraphLINQ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59583" y="6701135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solidFill>
                  <a:schemeClr val="accent4"/>
                </a:solidFill>
                <a:latin typeface="+mj-lt"/>
              </a:rPr>
              <a:t>GAS (Naiad)</a:t>
            </a:r>
            <a:endParaRPr lang="en-US" sz="2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5710535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+mj-lt"/>
              </a:rPr>
              <a:t>GAS (</a:t>
            </a:r>
            <a:r>
              <a:rPr lang="en-US" sz="2400" dirty="0" err="1" smtClean="0">
                <a:latin typeface="+mj-lt"/>
              </a:rPr>
              <a:t>PowerGraph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7104" y="319984"/>
            <a:ext cx="2534479" cy="11978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Twitter graph</a:t>
            </a:r>
          </a:p>
          <a:p>
            <a:r>
              <a:rPr lang="en-US" sz="2400" dirty="0" smtClean="0"/>
              <a:t>42 </a:t>
            </a:r>
            <a:r>
              <a:rPr lang="en-US" sz="2400" dirty="0"/>
              <a:t>million nodes</a:t>
            </a:r>
          </a:p>
          <a:p>
            <a:r>
              <a:rPr lang="en-US" sz="2400" dirty="0"/>
              <a:t>1.5 billion edges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8271" y="319984"/>
            <a:ext cx="4681329" cy="11978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64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88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6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91881" y="3653135"/>
            <a:ext cx="192173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32K tweets/s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313" y="6472535"/>
            <a:ext cx="192173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 queries/s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graph analysis</a:t>
            </a: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8946240" y="40386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88" name="Oval 87"/>
          <p:cNvSpPr/>
          <p:nvPr/>
        </p:nvSpPr>
        <p:spPr>
          <a:xfrm>
            <a:off x="8915400" y="64770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89" name="Oval 88"/>
          <p:cNvSpPr/>
          <p:nvPr/>
        </p:nvSpPr>
        <p:spPr>
          <a:xfrm>
            <a:off x="10856976" y="44196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4393392" y="3586314"/>
            <a:ext cx="3480611" cy="2010490"/>
            <a:chOff x="6561574" y="1875601"/>
            <a:chExt cx="4434480" cy="2241133"/>
          </a:xfrm>
        </p:grpSpPr>
        <p:sp>
          <p:nvSpPr>
            <p:cNvPr id="91" name="Oval 90"/>
            <p:cNvSpPr/>
            <p:nvPr/>
          </p:nvSpPr>
          <p:spPr>
            <a:xfrm>
              <a:off x="6561574" y="25020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6692203" y="33550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7506119" y="259142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7911451" y="303755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7171174" y="31116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8408795" y="332044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8278167" y="261424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7537939" y="361131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9299341" y="2522582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6997002" y="36598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9168713" y="3291785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8718619" y="4004611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7666387" y="396910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8849248" y="2087153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10049726" y="3102586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9716706" y="3725199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865425" y="3013078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8" name="Straight Arrow Connector 107"/>
            <p:cNvCxnSpPr>
              <a:stCxn id="91" idx="6"/>
              <a:endCxn id="93" idx="2"/>
            </p:cNvCxnSpPr>
            <p:nvPr/>
          </p:nvCxnSpPr>
          <p:spPr>
            <a:xfrm>
              <a:off x="6692203" y="2558101"/>
              <a:ext cx="813917" cy="8938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91" idx="5"/>
              <a:endCxn id="95" idx="1"/>
            </p:cNvCxnSpPr>
            <p:nvPr/>
          </p:nvCxnSpPr>
          <p:spPr>
            <a:xfrm>
              <a:off x="6673073" y="2597743"/>
              <a:ext cx="517231" cy="5303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91" idx="4"/>
              <a:endCxn id="92" idx="0"/>
            </p:cNvCxnSpPr>
            <p:nvPr/>
          </p:nvCxnSpPr>
          <p:spPr>
            <a:xfrm>
              <a:off x="6626888" y="2614163"/>
              <a:ext cx="130629" cy="7409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92" idx="5"/>
              <a:endCxn id="100" idx="1"/>
            </p:cNvCxnSpPr>
            <p:nvPr/>
          </p:nvCxnSpPr>
          <p:spPr>
            <a:xfrm>
              <a:off x="6803701" y="3450788"/>
              <a:ext cx="212430" cy="2255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100" idx="0"/>
              <a:endCxn id="95" idx="4"/>
            </p:cNvCxnSpPr>
            <p:nvPr/>
          </p:nvCxnSpPr>
          <p:spPr>
            <a:xfrm flipV="1">
              <a:off x="7062316" y="3223763"/>
              <a:ext cx="174172" cy="4361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95" idx="6"/>
              <a:endCxn id="94" idx="2"/>
            </p:cNvCxnSpPr>
            <p:nvPr/>
          </p:nvCxnSpPr>
          <p:spPr>
            <a:xfrm flipV="1">
              <a:off x="7301802" y="3093616"/>
              <a:ext cx="609649" cy="7408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93" idx="5"/>
              <a:endCxn id="94" idx="1"/>
            </p:cNvCxnSpPr>
            <p:nvPr/>
          </p:nvCxnSpPr>
          <p:spPr>
            <a:xfrm>
              <a:off x="7617618" y="2687130"/>
              <a:ext cx="312963" cy="366844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93" idx="6"/>
              <a:endCxn id="97" idx="2"/>
            </p:cNvCxnSpPr>
            <p:nvPr/>
          </p:nvCxnSpPr>
          <p:spPr>
            <a:xfrm>
              <a:off x="7636748" y="2647489"/>
              <a:ext cx="641419" cy="2281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99" idx="6"/>
              <a:endCxn id="107" idx="2"/>
            </p:cNvCxnSpPr>
            <p:nvPr/>
          </p:nvCxnSpPr>
          <p:spPr>
            <a:xfrm>
              <a:off x="9429970" y="2578644"/>
              <a:ext cx="1435455" cy="49049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99" idx="5"/>
              <a:endCxn id="105" idx="1"/>
            </p:cNvCxnSpPr>
            <p:nvPr/>
          </p:nvCxnSpPr>
          <p:spPr>
            <a:xfrm>
              <a:off x="9410840" y="2618285"/>
              <a:ext cx="658016" cy="50072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99" idx="4"/>
              <a:endCxn id="101" idx="0"/>
            </p:cNvCxnSpPr>
            <p:nvPr/>
          </p:nvCxnSpPr>
          <p:spPr>
            <a:xfrm flipH="1">
              <a:off x="9234027" y="2634705"/>
              <a:ext cx="130629" cy="657079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97" idx="3"/>
              <a:endCxn id="94" idx="7"/>
            </p:cNvCxnSpPr>
            <p:nvPr/>
          </p:nvCxnSpPr>
          <p:spPr>
            <a:xfrm flipH="1">
              <a:off x="8022950" y="2709950"/>
              <a:ext cx="274347" cy="34402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97" idx="4"/>
              <a:endCxn id="96" idx="0"/>
            </p:cNvCxnSpPr>
            <p:nvPr/>
          </p:nvCxnSpPr>
          <p:spPr>
            <a:xfrm>
              <a:off x="8343481" y="2726370"/>
              <a:ext cx="130629" cy="5940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00" idx="6"/>
              <a:endCxn id="98" idx="2"/>
            </p:cNvCxnSpPr>
            <p:nvPr/>
          </p:nvCxnSpPr>
          <p:spPr>
            <a:xfrm flipV="1">
              <a:off x="7127630" y="3667379"/>
              <a:ext cx="410309" cy="485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98" idx="4"/>
              <a:endCxn id="103" idx="0"/>
            </p:cNvCxnSpPr>
            <p:nvPr/>
          </p:nvCxnSpPr>
          <p:spPr>
            <a:xfrm>
              <a:off x="7603253" y="3723440"/>
              <a:ext cx="128449" cy="2456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03" idx="6"/>
              <a:endCxn id="102" idx="2"/>
            </p:cNvCxnSpPr>
            <p:nvPr/>
          </p:nvCxnSpPr>
          <p:spPr>
            <a:xfrm>
              <a:off x="7797016" y="4025170"/>
              <a:ext cx="921603" cy="35503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96" idx="5"/>
              <a:endCxn id="102" idx="1"/>
            </p:cNvCxnSpPr>
            <p:nvPr/>
          </p:nvCxnSpPr>
          <p:spPr>
            <a:xfrm>
              <a:off x="8520294" y="3416152"/>
              <a:ext cx="217455" cy="6048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stCxn id="98" idx="6"/>
              <a:endCxn id="96" idx="2"/>
            </p:cNvCxnSpPr>
            <p:nvPr/>
          </p:nvCxnSpPr>
          <p:spPr>
            <a:xfrm flipV="1">
              <a:off x="7668567" y="3376510"/>
              <a:ext cx="740228" cy="290868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03" idx="7"/>
              <a:endCxn id="94" idx="4"/>
            </p:cNvCxnSpPr>
            <p:nvPr/>
          </p:nvCxnSpPr>
          <p:spPr>
            <a:xfrm flipV="1">
              <a:off x="7777886" y="3149678"/>
              <a:ext cx="198880" cy="83585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01" idx="5"/>
              <a:endCxn id="106" idx="1"/>
            </p:cNvCxnSpPr>
            <p:nvPr/>
          </p:nvCxnSpPr>
          <p:spPr>
            <a:xfrm>
              <a:off x="9280211" y="3387488"/>
              <a:ext cx="455624" cy="35413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01" idx="6"/>
              <a:endCxn id="105" idx="3"/>
            </p:cNvCxnSpPr>
            <p:nvPr/>
          </p:nvCxnSpPr>
          <p:spPr>
            <a:xfrm flipV="1">
              <a:off x="9299341" y="3198290"/>
              <a:ext cx="769515" cy="14955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07" idx="3"/>
              <a:endCxn id="106" idx="7"/>
            </p:cNvCxnSpPr>
            <p:nvPr/>
          </p:nvCxnSpPr>
          <p:spPr>
            <a:xfrm flipH="1">
              <a:off x="9828204" y="3108781"/>
              <a:ext cx="1056351" cy="63283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Oval 131"/>
            <p:cNvSpPr/>
            <p:nvPr/>
          </p:nvSpPr>
          <p:spPr>
            <a:xfrm>
              <a:off x="10291066" y="2250884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4" name="Straight Arrow Connector 133"/>
            <p:cNvCxnSpPr>
              <a:stCxn id="105" idx="0"/>
              <a:endCxn id="132" idx="4"/>
            </p:cNvCxnSpPr>
            <p:nvPr/>
          </p:nvCxnSpPr>
          <p:spPr>
            <a:xfrm flipV="1">
              <a:off x="10115041" y="2363007"/>
              <a:ext cx="241340" cy="73958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2" idx="5"/>
              <a:endCxn id="107" idx="1"/>
            </p:cNvCxnSpPr>
            <p:nvPr/>
          </p:nvCxnSpPr>
          <p:spPr>
            <a:xfrm>
              <a:off x="10402565" y="2346587"/>
              <a:ext cx="481990" cy="68291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7647991" y="1875601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7" name="Straight Arrow Connector 136"/>
            <p:cNvCxnSpPr>
              <a:stCxn id="136" idx="6"/>
              <a:endCxn id="104" idx="2"/>
            </p:cNvCxnSpPr>
            <p:nvPr/>
          </p:nvCxnSpPr>
          <p:spPr>
            <a:xfrm>
              <a:off x="7778620" y="1931662"/>
              <a:ext cx="1070628" cy="211552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Rounded Rectangle 137"/>
          <p:cNvSpPr/>
          <p:nvPr/>
        </p:nvSpPr>
        <p:spPr>
          <a:xfrm>
            <a:off x="4250087" y="3462868"/>
            <a:ext cx="3767216" cy="2273976"/>
          </a:xfrm>
          <a:prstGeom prst="roundRect">
            <a:avLst>
              <a:gd name="adj" fmla="val 30816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>
            <a:stCxn id="141" idx="6"/>
            <a:endCxn id="148" idx="2"/>
          </p:cNvCxnSpPr>
          <p:nvPr/>
        </p:nvCxnSpPr>
        <p:spPr>
          <a:xfrm flipV="1">
            <a:off x="1950843" y="4599856"/>
            <a:ext cx="1143088" cy="1707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138" idx="3"/>
            <a:endCxn id="142" idx="2"/>
          </p:cNvCxnSpPr>
          <p:nvPr/>
        </p:nvCxnSpPr>
        <p:spPr>
          <a:xfrm>
            <a:off x="8017306" y="4599856"/>
            <a:ext cx="8678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1265043" y="4258663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</a:t>
            </a:r>
          </a:p>
        </p:txBody>
      </p:sp>
      <p:sp>
        <p:nvSpPr>
          <p:cNvPr id="142" name="Oval 141"/>
          <p:cNvSpPr/>
          <p:nvPr/>
        </p:nvSpPr>
        <p:spPr>
          <a:xfrm>
            <a:off x="8885105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43" name="Curved Connector 142"/>
          <p:cNvCxnSpPr>
            <a:stCxn id="141" idx="6"/>
            <a:endCxn id="147" idx="2"/>
          </p:cNvCxnSpPr>
          <p:nvPr/>
        </p:nvCxnSpPr>
        <p:spPr>
          <a:xfrm flipV="1">
            <a:off x="1950843" y="2177799"/>
            <a:ext cx="1143088" cy="2423764"/>
          </a:xfrm>
          <a:prstGeom prst="curvedConnector3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stCxn id="147" idx="6"/>
            <a:endCxn id="87" idx="2"/>
          </p:cNvCxnSpPr>
          <p:nvPr/>
        </p:nvCxnSpPr>
        <p:spPr>
          <a:xfrm>
            <a:off x="3779731" y="2177799"/>
            <a:ext cx="5166509" cy="2203701"/>
          </a:xfrm>
          <a:prstGeom prst="curvedConnector3">
            <a:avLst>
              <a:gd name="adj1" fmla="val 84689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endCxn id="141" idx="2"/>
          </p:cNvCxnSpPr>
          <p:nvPr/>
        </p:nvCxnSpPr>
        <p:spPr>
          <a:xfrm>
            <a:off x="-902558" y="4572000"/>
            <a:ext cx="216760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/>
          <p:cNvSpPr/>
          <p:nvPr/>
        </p:nvSpPr>
        <p:spPr>
          <a:xfrm>
            <a:off x="3093931" y="1834899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#x</a:t>
            </a:r>
          </a:p>
        </p:txBody>
      </p:sp>
      <p:sp>
        <p:nvSpPr>
          <p:cNvPr id="148" name="Oval 147"/>
          <p:cNvSpPr/>
          <p:nvPr/>
        </p:nvSpPr>
        <p:spPr>
          <a:xfrm>
            <a:off x="3093931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@y</a:t>
            </a:r>
          </a:p>
        </p:txBody>
      </p:sp>
      <p:cxnSp>
        <p:nvCxnSpPr>
          <p:cNvPr id="149" name="Straight Arrow Connector 148"/>
          <p:cNvCxnSpPr>
            <a:stCxn id="148" idx="6"/>
            <a:endCxn id="138" idx="1"/>
          </p:cNvCxnSpPr>
          <p:nvPr/>
        </p:nvCxnSpPr>
        <p:spPr>
          <a:xfrm>
            <a:off x="3779731" y="4599856"/>
            <a:ext cx="47035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3093931" y="6679692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z?</a:t>
            </a:r>
          </a:p>
        </p:txBody>
      </p:sp>
      <p:cxnSp>
        <p:nvCxnSpPr>
          <p:cNvPr id="151" name="Straight Arrow Connector 150"/>
          <p:cNvCxnSpPr>
            <a:endCxn id="150" idx="2"/>
          </p:cNvCxnSpPr>
          <p:nvPr/>
        </p:nvCxnSpPr>
        <p:spPr>
          <a:xfrm>
            <a:off x="-1062934" y="7020356"/>
            <a:ext cx="4156865" cy="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10820345" y="4256965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sp>
        <p:nvSpPr>
          <p:cNvPr id="153" name="Oval 152"/>
          <p:cNvSpPr/>
          <p:nvPr/>
        </p:nvSpPr>
        <p:spPr>
          <a:xfrm>
            <a:off x="9852725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cs typeface="Lucida Sans Unicode" panose="020B0602030504020204" pitchFamily="34" charset="0"/>
              </a:rPr>
              <a:t>max</a:t>
            </a:r>
            <a:endParaRPr lang="en-US" dirty="0"/>
          </a:p>
        </p:txBody>
      </p:sp>
      <p:cxnSp>
        <p:nvCxnSpPr>
          <p:cNvPr id="154" name="Straight Arrow Connector 153"/>
          <p:cNvCxnSpPr>
            <a:stCxn id="142" idx="6"/>
            <a:endCxn id="153" idx="2"/>
          </p:cNvCxnSpPr>
          <p:nvPr/>
        </p:nvCxnSpPr>
        <p:spPr>
          <a:xfrm>
            <a:off x="9570906" y="4599856"/>
            <a:ext cx="281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53" idx="6"/>
            <a:endCxn id="152" idx="2"/>
          </p:cNvCxnSpPr>
          <p:nvPr/>
        </p:nvCxnSpPr>
        <p:spPr>
          <a:xfrm>
            <a:off x="10538526" y="4599860"/>
            <a:ext cx="281820" cy="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52" idx="6"/>
          </p:cNvCxnSpPr>
          <p:nvPr/>
        </p:nvCxnSpPr>
        <p:spPr>
          <a:xfrm>
            <a:off x="11506145" y="4599865"/>
            <a:ext cx="56364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/>
          <p:cNvSpPr/>
          <p:nvPr/>
        </p:nvSpPr>
        <p:spPr>
          <a:xfrm>
            <a:off x="8885105" y="6679692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59" name="Straight Arrow Connector 158"/>
          <p:cNvCxnSpPr>
            <a:stCxn id="150" idx="6"/>
            <a:endCxn id="158" idx="2"/>
          </p:cNvCxnSpPr>
          <p:nvPr/>
        </p:nvCxnSpPr>
        <p:spPr>
          <a:xfrm>
            <a:off x="3779731" y="7022592"/>
            <a:ext cx="5105374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138" idx="3"/>
            <a:endCxn id="88" idx="2"/>
          </p:cNvCxnSpPr>
          <p:nvPr/>
        </p:nvCxnSpPr>
        <p:spPr>
          <a:xfrm>
            <a:off x="8017303" y="4599856"/>
            <a:ext cx="898097" cy="222004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urved Connector 160"/>
          <p:cNvCxnSpPr>
            <a:stCxn id="158" idx="6"/>
            <a:endCxn id="89" idx="2"/>
          </p:cNvCxnSpPr>
          <p:nvPr/>
        </p:nvCxnSpPr>
        <p:spPr>
          <a:xfrm flipV="1">
            <a:off x="9570905" y="4762500"/>
            <a:ext cx="1286071" cy="226009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81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latency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3875"/>
              </p:ext>
            </p:extLst>
          </p:nvPr>
        </p:nvGraphicFramePr>
        <p:xfrm>
          <a:off x="838200" y="2433638"/>
          <a:ext cx="10515600" cy="580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58271" y="323671"/>
            <a:ext cx="468132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32 </a:t>
            </a:r>
            <a:r>
              <a:rPr lang="en-US" sz="2400" dirty="0">
                <a:sym typeface="Symbol" panose="05050102010706020507" pitchFamily="18" charset="2"/>
              </a:rPr>
              <a:t> 8-core 2.1 GHz AMD Opteron</a:t>
            </a:r>
          </a:p>
          <a:p>
            <a:r>
              <a:rPr lang="en-US" sz="2400" dirty="0">
                <a:sym typeface="Symbol" panose="05050102010706020507" pitchFamily="18" charset="2"/>
              </a:rPr>
              <a:t>16 GB RAM per server</a:t>
            </a:r>
          </a:p>
          <a:p>
            <a:r>
              <a:rPr lang="en-US" sz="2400" dirty="0">
                <a:sym typeface="Symbol" panose="05050102010706020507" pitchFamily="18" charset="2"/>
              </a:rPr>
              <a:t>Gigabit Ethernet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0" y="2057400"/>
            <a:ext cx="563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Max: 			140 </a:t>
            </a:r>
            <a:r>
              <a:rPr lang="en-US" sz="3600" dirty="0" err="1" smtClean="0">
                <a:solidFill>
                  <a:srgbClr val="FF0000"/>
                </a:solidFill>
                <a:latin typeface="+mj-lt"/>
              </a:rPr>
              <a:t>ms</a:t>
            </a:r>
            <a:endParaRPr lang="en-US" sz="36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3600" dirty="0" smtClean="0">
                <a:solidFill>
                  <a:schemeClr val="accent5"/>
                </a:solidFill>
                <a:latin typeface="+mj-lt"/>
              </a:rPr>
              <a:t>99</a:t>
            </a:r>
            <a:r>
              <a:rPr lang="en-US" sz="3600" baseline="30000" dirty="0" smtClean="0">
                <a:solidFill>
                  <a:schemeClr val="accent5"/>
                </a:solidFill>
                <a:latin typeface="+mj-lt"/>
              </a:rPr>
              <a:t>th</a:t>
            </a:r>
            <a:r>
              <a:rPr lang="en-US" sz="3600" dirty="0" smtClean="0">
                <a:solidFill>
                  <a:schemeClr val="accent5"/>
                </a:solidFill>
                <a:latin typeface="+mj-lt"/>
              </a:rPr>
              <a:t> percentile: 	70 </a:t>
            </a:r>
            <a:r>
              <a:rPr lang="en-US" sz="3600" dirty="0" err="1" smtClean="0">
                <a:solidFill>
                  <a:schemeClr val="accent5"/>
                </a:solidFill>
                <a:latin typeface="+mj-lt"/>
              </a:rPr>
              <a:t>ms</a:t>
            </a:r>
            <a:endParaRPr lang="en-US" sz="3600" dirty="0" smtClean="0">
              <a:solidFill>
                <a:schemeClr val="accent5"/>
              </a:solidFill>
              <a:latin typeface="+mj-lt"/>
            </a:endParaRPr>
          </a:p>
          <a:p>
            <a:r>
              <a:rPr lang="en-US" sz="3600" dirty="0" smtClean="0">
                <a:solidFill>
                  <a:schemeClr val="accent4"/>
                </a:solidFill>
                <a:latin typeface="+mj-lt"/>
              </a:rPr>
              <a:t>Median: 			5.2 </a:t>
            </a:r>
            <a:r>
              <a:rPr lang="en-US" sz="3600" dirty="0" err="1" smtClean="0">
                <a:solidFill>
                  <a:schemeClr val="accent4"/>
                </a:solidFill>
                <a:latin typeface="+mj-lt"/>
              </a:rPr>
              <a:t>ms</a:t>
            </a:r>
            <a:endParaRPr lang="en-US" sz="36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46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7"/>
            <a:ext cx="10896600" cy="58017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>
                <a:latin typeface="+mj-lt"/>
              </a:rPr>
              <a:t>Low-latency</a:t>
            </a:r>
            <a:r>
              <a:rPr lang="en-US" sz="3600" dirty="0" smtClean="0"/>
              <a:t> distributed computation enables Naiad to:</a:t>
            </a:r>
            <a:endParaRPr lang="en-US" sz="3600" dirty="0"/>
          </a:p>
          <a:p>
            <a:pPr>
              <a:lnSpc>
                <a:spcPct val="100000"/>
              </a:lnSpc>
            </a:pPr>
            <a:r>
              <a:rPr lang="en-US" sz="3600" dirty="0"/>
              <a:t>achieve the </a:t>
            </a:r>
            <a:r>
              <a:rPr lang="en-US" sz="3600" dirty="0">
                <a:solidFill>
                  <a:schemeClr val="accent1"/>
                </a:solidFill>
                <a:latin typeface="+mj-lt"/>
              </a:rPr>
              <a:t>performance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/>
              <a:t>of specialized frameworks</a:t>
            </a:r>
          </a:p>
          <a:p>
            <a:pPr>
              <a:lnSpc>
                <a:spcPct val="100000"/>
              </a:lnSpc>
            </a:pPr>
            <a:r>
              <a:rPr lang="en-US" sz="3600" dirty="0"/>
              <a:t>provide the </a:t>
            </a:r>
            <a:r>
              <a:rPr lang="en-US" sz="3600" dirty="0">
                <a:solidFill>
                  <a:schemeClr val="accent2"/>
                </a:solidFill>
                <a:latin typeface="+mj-lt"/>
              </a:rPr>
              <a:t>flexibility</a:t>
            </a:r>
            <a:r>
              <a:rPr lang="en-US" sz="3600" dirty="0">
                <a:solidFill>
                  <a:schemeClr val="accent2"/>
                </a:solidFill>
              </a:rPr>
              <a:t> </a:t>
            </a:r>
            <a:r>
              <a:rPr lang="en-US" sz="3600" dirty="0"/>
              <a:t>of </a:t>
            </a:r>
            <a:r>
              <a:rPr lang="en-US" sz="3600" dirty="0" smtClean="0"/>
              <a:t>a generic framework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9" y="6400800"/>
            <a:ext cx="9601192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Now available for download:</a:t>
            </a:r>
          </a:p>
          <a:p>
            <a:pPr algn="ctr"/>
            <a:r>
              <a:rPr lang="en-US" sz="3600" u="sng" dirty="0">
                <a:solidFill>
                  <a:schemeClr val="accent1"/>
                </a:solidFill>
              </a:rPr>
              <a:t>http://github.com/MicrosoftResearchSVC/naiad/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17267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 smtClean="0">
                <a:latin typeface="+mj-lt"/>
              </a:rPr>
              <a:t>timely </a:t>
            </a:r>
            <a:r>
              <a:rPr lang="en-US" sz="3600" dirty="0">
                <a:latin typeface="+mj-lt"/>
              </a:rPr>
              <a:t>dataflow</a:t>
            </a:r>
            <a:r>
              <a:rPr lang="en-US" sz="3600" dirty="0"/>
              <a:t> API enables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parallel innovation</a:t>
            </a:r>
          </a:p>
          <a:p>
            <a:pPr algn="ctr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153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Aft>
                <a:spcPts val="2400"/>
              </a:spcAft>
              <a:buNone/>
            </a:pPr>
            <a:r>
              <a:rPr lang="en-US" sz="3600" dirty="0" smtClean="0">
                <a:latin typeface="+mj-lt"/>
              </a:rPr>
              <a:t>Visit the project website and blog</a:t>
            </a:r>
          </a:p>
          <a:p>
            <a:pPr marL="0" indent="0">
              <a:lnSpc>
                <a:spcPct val="150000"/>
              </a:lnSpc>
              <a:spcAft>
                <a:spcPts val="2400"/>
              </a:spcAft>
              <a:buNone/>
            </a:pPr>
            <a:r>
              <a:rPr lang="en-US" sz="3600" u="sng" dirty="0" smtClean="0">
                <a:solidFill>
                  <a:schemeClr val="accent1"/>
                </a:solidFill>
              </a:rPr>
              <a:t>http://research.microsoft.com/naiad/</a:t>
            </a:r>
            <a:br>
              <a:rPr lang="en-US" sz="3600" u="sng" dirty="0" smtClean="0">
                <a:solidFill>
                  <a:schemeClr val="accent1"/>
                </a:solidFill>
              </a:rPr>
            </a:br>
            <a:r>
              <a:rPr lang="en-US" sz="3600" u="sng" dirty="0" smtClean="0">
                <a:solidFill>
                  <a:schemeClr val="accent1"/>
                </a:solidFill>
              </a:rPr>
              <a:t>http://bigdataatsvc.wordpress.com/</a:t>
            </a:r>
          </a:p>
          <a:p>
            <a:pPr marL="0" indent="0">
              <a:lnSpc>
                <a:spcPct val="100000"/>
              </a:lnSpc>
              <a:spcAft>
                <a:spcPts val="2400"/>
              </a:spcAft>
              <a:buNone/>
            </a:pPr>
            <a:endParaRPr lang="en-US" sz="3600" dirty="0">
              <a:solidFill>
                <a:schemeClr val="accent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saturation sat="35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240" y="-783740"/>
            <a:ext cx="4062238" cy="4856795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95409" y="6400800"/>
            <a:ext cx="9601192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Now available for download:</a:t>
            </a:r>
          </a:p>
          <a:p>
            <a:pPr algn="ctr"/>
            <a:r>
              <a:rPr lang="en-US" sz="3600" u="sng" dirty="0">
                <a:solidFill>
                  <a:schemeClr val="accent1"/>
                </a:solidFill>
              </a:rPr>
              <a:t>http://github.com/MicrosoftResearchSVC/naiad/</a:t>
            </a:r>
          </a:p>
        </p:txBody>
      </p:sp>
    </p:spTree>
    <p:extLst>
      <p:ext uri="{BB962C8B-B14F-4D97-AF65-F5344CB8AC3E}">
        <p14:creationId xmlns:p14="http://schemas.microsoft.com/office/powerpoint/2010/main" val="75590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4109724" y="2590758"/>
            <a:ext cx="3972563" cy="3962487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1" y="3577698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8"/>
            <a:ext cx="2373967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22435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0182" y="4156502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08383" y="4156502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28928" y="2505322"/>
            <a:ext cx="83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ym typeface="Wingdings" panose="05000000000000000000" pitchFamily="2" charset="2"/>
              </a:rPr>
              <a:t></a:t>
            </a:r>
            <a:endParaRPr lang="en-US" sz="4800" b="1" dirty="0"/>
          </a:p>
        </p:txBody>
      </p:sp>
      <p:grpSp>
        <p:nvGrpSpPr>
          <p:cNvPr id="7" name="Group 6"/>
          <p:cNvGrpSpPr/>
          <p:nvPr/>
        </p:nvGrpSpPr>
        <p:grpSpPr>
          <a:xfrm rot="1433923">
            <a:off x="5714716" y="898680"/>
            <a:ext cx="3101237" cy="1676400"/>
            <a:chOff x="8582790" y="6172200"/>
            <a:chExt cx="3101237" cy="1676400"/>
          </a:xfrm>
        </p:grpSpPr>
        <p:sp>
          <p:nvSpPr>
            <p:cNvPr id="3" name="Rectangle 2"/>
            <p:cNvSpPr/>
            <p:nvPr/>
          </p:nvSpPr>
          <p:spPr>
            <a:xfrm>
              <a:off x="9525000" y="6172200"/>
              <a:ext cx="1216819" cy="16764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8582790" y="7599574"/>
              <a:ext cx="3101237" cy="24902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" name="U-Turn Arrow 7"/>
          <p:cNvSpPr/>
          <p:nvPr/>
        </p:nvSpPr>
        <p:spPr>
          <a:xfrm rot="19876602">
            <a:off x="3341144" y="4790521"/>
            <a:ext cx="2166257" cy="4125447"/>
          </a:xfrm>
          <a:prstGeom prst="uturnArrow">
            <a:avLst>
              <a:gd name="adj1" fmla="val 16830"/>
              <a:gd name="adj2" fmla="val 25000"/>
              <a:gd name="adj3" fmla="val 0"/>
              <a:gd name="adj4" fmla="val 43750"/>
              <a:gd name="adj5" fmla="val 3210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2400" y="7179819"/>
            <a:ext cx="8229600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Now available for download:</a:t>
            </a:r>
          </a:p>
          <a:p>
            <a:pPr algn="ctr"/>
            <a:r>
              <a:rPr lang="en-US" sz="3200" u="sng" dirty="0">
                <a:solidFill>
                  <a:schemeClr val="accent1"/>
                </a:solidFill>
              </a:rPr>
              <a:t>http://</a:t>
            </a:r>
            <a:r>
              <a:rPr lang="en-US" sz="3200" u="sng" dirty="0" smtClean="0">
                <a:solidFill>
                  <a:schemeClr val="accent1"/>
                </a:solidFill>
              </a:rPr>
              <a:t>github.com/MicrosoftResearchSVC/naiad</a:t>
            </a:r>
            <a:endParaRPr lang="en-US" sz="3200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7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repeatCount="indefinite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ntr" presetSubtype="0" fill="hold" grpId="1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path" presetSubtype="0" repeatCount="indefinite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Motion origin="layout" path="M -0.00035 0.00047 C 0.06684 -0.11134 0.19271 -0.12523 0.27986 -0.0324 C 0.36597 0.06181 0.38212 0.22848 0.31389 0.34005 C 0.24653 0.45209 0.12083 0.46621 0.03438 0.37246 C -0.05295 0.27871 -0.06823 0.11297 -0.00035 0.00047 Z " pathEditMode="relative" rAng="18540000" ptsTypes="AAAAA">
                                          <p:cBhvr>
                                            <p:cTn id="12" dur="2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712" y="169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xit" presetSubtype="2" repeatCount="indefinite" fill="hold" grpId="1" nodeType="withEffect">
                                      <p:stCondLst>
                                        <p:cond delay="190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7900"/>
                                </p:stCondLst>
                                <p:childTnLst>
                                  <p:par>
                                    <p:cTn id="26" presetID="42" presetClass="path" presetSubtype="0" repeatCount="indefinite" accel="50000" decel="50000" autoRev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5.55556E-7 L 0.02826 -0.06076 " pathEditMode="relative" rAng="0" ptsTypes="AA">
                                          <p:cBhvr>
                                            <p:cTn id="2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6" y="-48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9900"/>
                                </p:stCondLst>
                                <p:childTnLst>
                                  <p:par>
                                    <p:cTn id="29" presetID="10" presetClass="entr" presetSubtype="0" fill="hold" grpId="1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0900"/>
                                </p:stCondLst>
                                <p:childTnLst>
                                  <p:par>
                                    <p:cTn id="33" presetID="42" presetClass="path" presetSubtype="0" repeatCount="indefinite" accel="12500" autoRev="1" fill="hold" grpId="0" nodeType="afterEffect" p14:presetBounceEnd="5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77778E-6 4.44444E-6 L -0.02327 -0.05487 " pathEditMode="relative" rAng="0" ptsTypes="AA" p14:bounceEnd="5000">
                                          <p:cBhvr>
                                            <p:cTn id="3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63" y="-275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4" grpId="1"/>
          <p:bldP spid="16" grpId="0"/>
          <p:bldP spid="16" grpId="1"/>
          <p:bldP spid="8" grpId="0" animBg="1"/>
          <p:bldP spid="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repeatCount="indefinite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ntr" presetSubtype="0" fill="hold" grpId="1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path" presetSubtype="0" repeatCount="indefinite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animMotion origin="layout" path="M -0.00035 0.00047 C 0.06684 -0.11134 0.19271 -0.12523 0.27986 -0.0324 C 0.36597 0.06181 0.38212 0.22848 0.31389 0.34005 C 0.24653 0.45209 0.12083 0.46621 0.03438 0.37246 C -0.05295 0.27871 -0.06823 0.11297 -0.00035 0.00047 Z " pathEditMode="relative" rAng="18540000" ptsTypes="AAAAA">
                                          <p:cBhvr>
                                            <p:cTn id="12" dur="2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5712" y="169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xit" presetSubtype="2" repeatCount="indefinite" fill="hold" grpId="1" nodeType="withEffect">
                                      <p:stCondLst>
                                        <p:cond delay="190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6400"/>
                                </p:stCondLst>
                                <p:childTnLst>
                                  <p:par>
                                    <p:cTn id="22" presetID="10" presetClass="entr" presetSubtype="0" fill="hold" nodeType="after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7900"/>
                                </p:stCondLst>
                                <p:childTnLst>
                                  <p:par>
                                    <p:cTn id="26" presetID="42" presetClass="path" presetSubtype="0" repeatCount="indefinite" accel="50000" decel="50000" autoRev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-5.55556E-7 L 0.02826 -0.06076 " pathEditMode="relative" rAng="0" ptsTypes="AA">
                                          <p:cBhvr>
                                            <p:cTn id="2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6" y="-484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9900"/>
                                </p:stCondLst>
                                <p:childTnLst>
                                  <p:par>
                                    <p:cTn id="29" presetID="10" presetClass="entr" presetSubtype="0" fill="hold" grpId="1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0900"/>
                                </p:stCondLst>
                                <p:childTnLst>
                                  <p:par>
                                    <p:cTn id="33" presetID="42" presetClass="path" presetSubtype="0" repeatCount="indefinite" accel="12500" autoRev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77778E-6 4.44444E-6 L -0.02327 -0.05487 " pathEditMode="relative" rAng="0" ptsTypes="AA">
                                          <p:cBhvr>
                                            <p:cTn id="3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163" y="-275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4" grpId="1"/>
          <p:bldP spid="16" grpId="0"/>
          <p:bldP spid="16" grpId="1"/>
          <p:bldP spid="8" grpId="0" animBg="1"/>
          <p:bldP spid="8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val 208"/>
          <p:cNvSpPr/>
          <p:nvPr/>
        </p:nvSpPr>
        <p:spPr>
          <a:xfrm>
            <a:off x="8946240" y="40386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7" name="Oval 206"/>
          <p:cNvSpPr/>
          <p:nvPr/>
        </p:nvSpPr>
        <p:spPr>
          <a:xfrm>
            <a:off x="8915400" y="64770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204" name="Oval 203"/>
          <p:cNvSpPr/>
          <p:nvPr/>
        </p:nvSpPr>
        <p:spPr>
          <a:xfrm>
            <a:off x="10856976" y="4419600"/>
            <a:ext cx="685800" cy="685800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4393392" y="3586314"/>
            <a:ext cx="3480611" cy="2010490"/>
            <a:chOff x="6561574" y="1875601"/>
            <a:chExt cx="4434480" cy="2241133"/>
          </a:xfrm>
        </p:grpSpPr>
        <p:sp>
          <p:nvSpPr>
            <p:cNvPr id="7" name="Oval 6"/>
            <p:cNvSpPr/>
            <p:nvPr/>
          </p:nvSpPr>
          <p:spPr>
            <a:xfrm>
              <a:off x="6561574" y="25020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692203" y="33550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506119" y="259142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911451" y="303755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171174" y="3111640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8408795" y="332044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8278167" y="261424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537939" y="3611317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9299341" y="2522582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997002" y="3659885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168713" y="3291785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8718619" y="4004611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666387" y="3969108"/>
              <a:ext cx="130629" cy="112123"/>
            </a:xfrm>
            <a:prstGeom prst="ellipse">
              <a:avLst/>
            </a:prstGeom>
            <a:ln>
              <a:solidFill>
                <a:schemeClr val="accent6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8849248" y="2087153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0049726" y="3102586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716706" y="3725199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10865425" y="3013078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" name="Straight Arrow Connector 23"/>
            <p:cNvCxnSpPr>
              <a:stCxn id="7" idx="6"/>
              <a:endCxn id="9" idx="2"/>
            </p:cNvCxnSpPr>
            <p:nvPr/>
          </p:nvCxnSpPr>
          <p:spPr>
            <a:xfrm>
              <a:off x="6692203" y="2558101"/>
              <a:ext cx="813917" cy="8938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5"/>
              <a:endCxn id="11" idx="1"/>
            </p:cNvCxnSpPr>
            <p:nvPr/>
          </p:nvCxnSpPr>
          <p:spPr>
            <a:xfrm>
              <a:off x="6673073" y="2597743"/>
              <a:ext cx="517231" cy="5303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4"/>
              <a:endCxn id="8" idx="0"/>
            </p:cNvCxnSpPr>
            <p:nvPr/>
          </p:nvCxnSpPr>
          <p:spPr>
            <a:xfrm>
              <a:off x="6626888" y="2614163"/>
              <a:ext cx="130629" cy="7409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5"/>
              <a:endCxn id="16" idx="1"/>
            </p:cNvCxnSpPr>
            <p:nvPr/>
          </p:nvCxnSpPr>
          <p:spPr>
            <a:xfrm>
              <a:off x="6803701" y="3450788"/>
              <a:ext cx="212430" cy="22551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6" idx="0"/>
              <a:endCxn id="11" idx="4"/>
            </p:cNvCxnSpPr>
            <p:nvPr/>
          </p:nvCxnSpPr>
          <p:spPr>
            <a:xfrm flipV="1">
              <a:off x="7062316" y="3223763"/>
              <a:ext cx="174172" cy="43612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1" idx="6"/>
              <a:endCxn id="10" idx="2"/>
            </p:cNvCxnSpPr>
            <p:nvPr/>
          </p:nvCxnSpPr>
          <p:spPr>
            <a:xfrm flipV="1">
              <a:off x="7301802" y="3093616"/>
              <a:ext cx="609649" cy="7408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9" idx="5"/>
              <a:endCxn id="10" idx="1"/>
            </p:cNvCxnSpPr>
            <p:nvPr/>
          </p:nvCxnSpPr>
          <p:spPr>
            <a:xfrm>
              <a:off x="7617618" y="2687130"/>
              <a:ext cx="312963" cy="366844"/>
            </a:xfrm>
            <a:prstGeom prst="straightConnector1">
              <a:avLst/>
            </a:prstGeom>
            <a:ln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9" idx="6"/>
              <a:endCxn id="13" idx="2"/>
            </p:cNvCxnSpPr>
            <p:nvPr/>
          </p:nvCxnSpPr>
          <p:spPr>
            <a:xfrm>
              <a:off x="7636748" y="2647489"/>
              <a:ext cx="641419" cy="2281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6"/>
              <a:endCxn id="23" idx="2"/>
            </p:cNvCxnSpPr>
            <p:nvPr/>
          </p:nvCxnSpPr>
          <p:spPr>
            <a:xfrm>
              <a:off x="9429970" y="2578644"/>
              <a:ext cx="1435455" cy="49049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5" idx="5"/>
              <a:endCxn id="21" idx="1"/>
            </p:cNvCxnSpPr>
            <p:nvPr/>
          </p:nvCxnSpPr>
          <p:spPr>
            <a:xfrm>
              <a:off x="9410840" y="2618285"/>
              <a:ext cx="658016" cy="50072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5" idx="4"/>
              <a:endCxn id="17" idx="0"/>
            </p:cNvCxnSpPr>
            <p:nvPr/>
          </p:nvCxnSpPr>
          <p:spPr>
            <a:xfrm flipH="1">
              <a:off x="9234027" y="2634705"/>
              <a:ext cx="130629" cy="657079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3" idx="3"/>
              <a:endCxn id="10" idx="7"/>
            </p:cNvCxnSpPr>
            <p:nvPr/>
          </p:nvCxnSpPr>
          <p:spPr>
            <a:xfrm flipH="1">
              <a:off x="8022950" y="2709950"/>
              <a:ext cx="274347" cy="344025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3" idx="4"/>
              <a:endCxn id="12" idx="0"/>
            </p:cNvCxnSpPr>
            <p:nvPr/>
          </p:nvCxnSpPr>
          <p:spPr>
            <a:xfrm>
              <a:off x="8343481" y="2726369"/>
              <a:ext cx="130629" cy="5940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6" idx="6"/>
              <a:endCxn id="14" idx="2"/>
            </p:cNvCxnSpPr>
            <p:nvPr/>
          </p:nvCxnSpPr>
          <p:spPr>
            <a:xfrm flipV="1">
              <a:off x="7127630" y="3667379"/>
              <a:ext cx="410309" cy="485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" idx="4"/>
              <a:endCxn id="19" idx="0"/>
            </p:cNvCxnSpPr>
            <p:nvPr/>
          </p:nvCxnSpPr>
          <p:spPr>
            <a:xfrm>
              <a:off x="7603253" y="3723440"/>
              <a:ext cx="128449" cy="245667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9" idx="6"/>
              <a:endCxn id="18" idx="2"/>
            </p:cNvCxnSpPr>
            <p:nvPr/>
          </p:nvCxnSpPr>
          <p:spPr>
            <a:xfrm>
              <a:off x="7797016" y="4025170"/>
              <a:ext cx="921603" cy="35503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2" idx="5"/>
              <a:endCxn id="18" idx="1"/>
            </p:cNvCxnSpPr>
            <p:nvPr/>
          </p:nvCxnSpPr>
          <p:spPr>
            <a:xfrm>
              <a:off x="8520294" y="3416152"/>
              <a:ext cx="217455" cy="60487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4" idx="6"/>
              <a:endCxn id="12" idx="2"/>
            </p:cNvCxnSpPr>
            <p:nvPr/>
          </p:nvCxnSpPr>
          <p:spPr>
            <a:xfrm flipV="1">
              <a:off x="7668567" y="3376510"/>
              <a:ext cx="740228" cy="290869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9" idx="7"/>
              <a:endCxn id="10" idx="4"/>
            </p:cNvCxnSpPr>
            <p:nvPr/>
          </p:nvCxnSpPr>
          <p:spPr>
            <a:xfrm flipV="1">
              <a:off x="7777886" y="3149678"/>
              <a:ext cx="198880" cy="835850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7" idx="5"/>
              <a:endCxn id="22" idx="1"/>
            </p:cNvCxnSpPr>
            <p:nvPr/>
          </p:nvCxnSpPr>
          <p:spPr>
            <a:xfrm>
              <a:off x="9280211" y="3387488"/>
              <a:ext cx="455624" cy="35413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7" idx="6"/>
              <a:endCxn id="21" idx="3"/>
            </p:cNvCxnSpPr>
            <p:nvPr/>
          </p:nvCxnSpPr>
          <p:spPr>
            <a:xfrm flipV="1">
              <a:off x="9299341" y="3198290"/>
              <a:ext cx="769515" cy="149556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3" idx="3"/>
              <a:endCxn id="22" idx="7"/>
            </p:cNvCxnSpPr>
            <p:nvPr/>
          </p:nvCxnSpPr>
          <p:spPr>
            <a:xfrm flipH="1">
              <a:off x="9828204" y="3108781"/>
              <a:ext cx="1056351" cy="632838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10291066" y="2250884"/>
              <a:ext cx="130629" cy="112123"/>
            </a:xfrm>
            <a:prstGeom prst="ellipse">
              <a:avLst/>
            </a:prstGeom>
            <a:ln>
              <a:solidFill>
                <a:schemeClr val="accent4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Arrow Connector 53"/>
            <p:cNvCxnSpPr>
              <a:stCxn id="21" idx="0"/>
              <a:endCxn id="53" idx="4"/>
            </p:cNvCxnSpPr>
            <p:nvPr/>
          </p:nvCxnSpPr>
          <p:spPr>
            <a:xfrm flipV="1">
              <a:off x="10115041" y="2363007"/>
              <a:ext cx="241340" cy="73958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3" idx="5"/>
              <a:endCxn id="23" idx="1"/>
            </p:cNvCxnSpPr>
            <p:nvPr/>
          </p:nvCxnSpPr>
          <p:spPr>
            <a:xfrm>
              <a:off x="10402565" y="2346587"/>
              <a:ext cx="481990" cy="682911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647991" y="1875601"/>
              <a:ext cx="130629" cy="112123"/>
            </a:xfrm>
            <a:prstGeom prst="ellipse">
              <a:avLst/>
            </a:prstGeom>
            <a:ln>
              <a:solidFill>
                <a:schemeClr val="accent1"/>
              </a:solidFill>
              <a:tailEnd w="lg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0" name="Straight Arrow Connector 59"/>
            <p:cNvCxnSpPr>
              <a:stCxn id="57" idx="6"/>
              <a:endCxn id="20" idx="2"/>
            </p:cNvCxnSpPr>
            <p:nvPr/>
          </p:nvCxnSpPr>
          <p:spPr>
            <a:xfrm>
              <a:off x="7778620" y="1931662"/>
              <a:ext cx="1070628" cy="211552"/>
            </a:xfrm>
            <a:prstGeom prst="straightConnector1">
              <a:avLst/>
            </a:prstGeom>
            <a:ln>
              <a:solidFill>
                <a:schemeClr val="accent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ounded Rectangle 62"/>
          <p:cNvSpPr/>
          <p:nvPr/>
        </p:nvSpPr>
        <p:spPr>
          <a:xfrm>
            <a:off x="4250087" y="3462868"/>
            <a:ext cx="3767216" cy="2273976"/>
          </a:xfrm>
          <a:prstGeom prst="roundRect">
            <a:avLst>
              <a:gd name="adj" fmla="val 30816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72" idx="6"/>
            <a:endCxn id="128" idx="2"/>
          </p:cNvCxnSpPr>
          <p:nvPr/>
        </p:nvCxnSpPr>
        <p:spPr>
          <a:xfrm flipV="1">
            <a:off x="1950843" y="4599856"/>
            <a:ext cx="1143088" cy="1707"/>
          </a:xfrm>
          <a:prstGeom prst="straightConnector1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3"/>
            <a:endCxn id="74" idx="2"/>
          </p:cNvCxnSpPr>
          <p:nvPr/>
        </p:nvCxnSpPr>
        <p:spPr>
          <a:xfrm>
            <a:off x="8017306" y="4599856"/>
            <a:ext cx="8678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265043" y="4258663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</a:t>
            </a:r>
          </a:p>
        </p:txBody>
      </p:sp>
      <p:sp>
        <p:nvSpPr>
          <p:cNvPr id="74" name="Oval 73"/>
          <p:cNvSpPr/>
          <p:nvPr/>
        </p:nvSpPr>
        <p:spPr>
          <a:xfrm>
            <a:off x="8885105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78" name="Curved Connector 77"/>
          <p:cNvCxnSpPr>
            <a:stCxn id="72" idx="6"/>
            <a:endCxn id="118" idx="2"/>
          </p:cNvCxnSpPr>
          <p:nvPr/>
        </p:nvCxnSpPr>
        <p:spPr>
          <a:xfrm flipV="1">
            <a:off x="1950843" y="2177799"/>
            <a:ext cx="1143088" cy="2423764"/>
          </a:xfrm>
          <a:prstGeom prst="curvedConnector3">
            <a:avLst/>
          </a:prstGeom>
          <a:ln w="1143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118" idx="6"/>
            <a:endCxn id="209" idx="2"/>
          </p:cNvCxnSpPr>
          <p:nvPr/>
        </p:nvCxnSpPr>
        <p:spPr>
          <a:xfrm>
            <a:off x="3779731" y="2177799"/>
            <a:ext cx="5166509" cy="2203701"/>
          </a:xfrm>
          <a:prstGeom prst="curvedConnector3">
            <a:avLst>
              <a:gd name="adj1" fmla="val 84689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72" idx="2"/>
          </p:cNvCxnSpPr>
          <p:nvPr/>
        </p:nvCxnSpPr>
        <p:spPr>
          <a:xfrm>
            <a:off x="-902558" y="4572000"/>
            <a:ext cx="2167601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3093931" y="1834899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#x</a:t>
            </a:r>
          </a:p>
        </p:txBody>
      </p:sp>
      <p:sp>
        <p:nvSpPr>
          <p:cNvPr id="128" name="Oval 127"/>
          <p:cNvSpPr/>
          <p:nvPr/>
        </p:nvSpPr>
        <p:spPr>
          <a:xfrm>
            <a:off x="3093931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/>
              <a:t>@y</a:t>
            </a:r>
          </a:p>
        </p:txBody>
      </p:sp>
      <p:cxnSp>
        <p:nvCxnSpPr>
          <p:cNvPr id="133" name="Straight Arrow Connector 132"/>
          <p:cNvCxnSpPr>
            <a:stCxn id="128" idx="6"/>
            <a:endCxn id="63" idx="1"/>
          </p:cNvCxnSpPr>
          <p:nvPr/>
        </p:nvCxnSpPr>
        <p:spPr>
          <a:xfrm>
            <a:off x="3779731" y="4599856"/>
            <a:ext cx="47035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3093931" y="6679692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z?</a:t>
            </a:r>
          </a:p>
        </p:txBody>
      </p:sp>
      <p:cxnSp>
        <p:nvCxnSpPr>
          <p:cNvPr id="155" name="Straight Arrow Connector 154"/>
          <p:cNvCxnSpPr>
            <a:endCxn id="146" idx="2"/>
          </p:cNvCxnSpPr>
          <p:nvPr/>
        </p:nvCxnSpPr>
        <p:spPr>
          <a:xfrm>
            <a:off x="-1062934" y="7020356"/>
            <a:ext cx="4156865" cy="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10820345" y="4256965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sp>
        <p:nvSpPr>
          <p:cNvPr id="166" name="Oval 165"/>
          <p:cNvSpPr/>
          <p:nvPr/>
        </p:nvSpPr>
        <p:spPr>
          <a:xfrm>
            <a:off x="9852725" y="4256956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cs typeface="Lucida Sans Unicode" panose="020B0602030504020204" pitchFamily="34" charset="0"/>
              </a:rPr>
              <a:t>max</a:t>
            </a:r>
            <a:endParaRPr lang="en-US" dirty="0"/>
          </a:p>
        </p:txBody>
      </p:sp>
      <p:cxnSp>
        <p:nvCxnSpPr>
          <p:cNvPr id="169" name="Straight Arrow Connector 168"/>
          <p:cNvCxnSpPr>
            <a:stCxn id="74" idx="6"/>
            <a:endCxn id="166" idx="2"/>
          </p:cNvCxnSpPr>
          <p:nvPr/>
        </p:nvCxnSpPr>
        <p:spPr>
          <a:xfrm>
            <a:off x="9570906" y="4599856"/>
            <a:ext cx="28182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66" idx="6"/>
            <a:endCxn id="162" idx="2"/>
          </p:cNvCxnSpPr>
          <p:nvPr/>
        </p:nvCxnSpPr>
        <p:spPr>
          <a:xfrm>
            <a:off x="10538526" y="4599860"/>
            <a:ext cx="281820" cy="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62" idx="6"/>
          </p:cNvCxnSpPr>
          <p:nvPr/>
        </p:nvCxnSpPr>
        <p:spPr>
          <a:xfrm>
            <a:off x="11506145" y="4599865"/>
            <a:ext cx="56364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8885105" y="6679692"/>
            <a:ext cx="685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⋈</a:t>
            </a:r>
            <a:endParaRPr lang="en-US" sz="3600" dirty="0"/>
          </a:p>
        </p:txBody>
      </p:sp>
      <p:cxnSp>
        <p:nvCxnSpPr>
          <p:cNvPr id="188" name="Straight Arrow Connector 187"/>
          <p:cNvCxnSpPr>
            <a:stCxn id="146" idx="6"/>
            <a:endCxn id="187" idx="2"/>
          </p:cNvCxnSpPr>
          <p:nvPr/>
        </p:nvCxnSpPr>
        <p:spPr>
          <a:xfrm>
            <a:off x="3779731" y="7022592"/>
            <a:ext cx="5105374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>
            <a:stCxn id="63" idx="3"/>
            <a:endCxn id="207" idx="2"/>
          </p:cNvCxnSpPr>
          <p:nvPr/>
        </p:nvCxnSpPr>
        <p:spPr>
          <a:xfrm>
            <a:off x="8017303" y="4599856"/>
            <a:ext cx="898097" cy="2220044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187" idx="6"/>
            <a:endCxn id="204" idx="2"/>
          </p:cNvCxnSpPr>
          <p:nvPr/>
        </p:nvCxnSpPr>
        <p:spPr>
          <a:xfrm flipV="1">
            <a:off x="9570905" y="4762500"/>
            <a:ext cx="1286071" cy="226009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1265043" y="457200"/>
            <a:ext cx="9273482" cy="1143000"/>
            <a:chOff x="1265043" y="457200"/>
            <a:chExt cx="9273482" cy="1143000"/>
          </a:xfrm>
        </p:grpSpPr>
        <p:sp>
          <p:nvSpPr>
            <p:cNvPr id="2" name="TextBox 1"/>
            <p:cNvSpPr txBox="1"/>
            <p:nvPr/>
          </p:nvSpPr>
          <p:spPr>
            <a:xfrm>
              <a:off x="1265043" y="457200"/>
              <a:ext cx="92734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&lt; 1s batch updates</a:t>
              </a:r>
              <a:endParaRPr lang="en-US" sz="3600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" name="Left Brace 2"/>
            <p:cNvSpPr/>
            <p:nvPr/>
          </p:nvSpPr>
          <p:spPr>
            <a:xfrm rot="5400000">
              <a:off x="5722467" y="-3215858"/>
              <a:ext cx="358634" cy="9273481"/>
            </a:xfrm>
            <a:prstGeom prst="leftBrace">
              <a:avLst>
                <a:gd name="adj1" fmla="val 231430"/>
                <a:gd name="adj2" fmla="val 50000"/>
              </a:avLst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250086" y="5791200"/>
            <a:ext cx="3767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&lt; 1ms iterations</a:t>
            </a:r>
            <a:endParaRPr lang="en-US" sz="36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65836" y="7642365"/>
            <a:ext cx="7211058" cy="1157366"/>
            <a:chOff x="2665836" y="7642365"/>
            <a:chExt cx="7211058" cy="1157366"/>
          </a:xfrm>
        </p:grpSpPr>
        <p:sp>
          <p:nvSpPr>
            <p:cNvPr id="76" name="Left Brace 75"/>
            <p:cNvSpPr/>
            <p:nvPr/>
          </p:nvSpPr>
          <p:spPr>
            <a:xfrm rot="16200000" flipV="1">
              <a:off x="6092048" y="4644247"/>
              <a:ext cx="358634" cy="6354870"/>
            </a:xfrm>
            <a:prstGeom prst="leftBrace">
              <a:avLst>
                <a:gd name="adj1" fmla="val 231430"/>
                <a:gd name="adj2" fmla="val 50000"/>
              </a:avLst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665836" y="8153400"/>
              <a:ext cx="72110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&lt; 100ms interactive queries</a:t>
              </a:r>
              <a:endParaRPr lang="en-US" sz="3600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263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1353800" cy="1767417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166"/>
            <a:ext cx="11353800" cy="625263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Revisiting dataflow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How to achieve low latency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+mj-lt"/>
              </a:rPr>
              <a:t>Evaluation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>
            <a:off x="220980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34" idx="1"/>
          </p:cNvCxnSpPr>
          <p:nvPr/>
        </p:nvCxnSpPr>
        <p:spPr>
          <a:xfrm>
            <a:off x="432435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3"/>
            <a:endCxn id="41" idx="1"/>
          </p:cNvCxnSpPr>
          <p:nvPr/>
        </p:nvCxnSpPr>
        <p:spPr>
          <a:xfrm>
            <a:off x="643890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1" idx="3"/>
            <a:endCxn id="42" idx="1"/>
          </p:cNvCxnSpPr>
          <p:nvPr/>
        </p:nvCxnSpPr>
        <p:spPr>
          <a:xfrm>
            <a:off x="855345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3855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7531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86765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143375" y="2450069"/>
            <a:ext cx="3905250" cy="1245631"/>
            <a:chOff x="4143375" y="2450069"/>
            <a:chExt cx="3905250" cy="1245631"/>
          </a:xfrm>
        </p:grpSpPr>
        <p:sp>
          <p:nvSpPr>
            <p:cNvPr id="3" name="TextBox 2"/>
            <p:cNvSpPr txBox="1"/>
            <p:nvPr/>
          </p:nvSpPr>
          <p:spPr>
            <a:xfrm>
              <a:off x="4143375" y="2450069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Stage</a:t>
              </a:r>
              <a:endParaRPr lang="en-US" sz="3600" dirty="0"/>
            </a:p>
          </p:txBody>
        </p:sp>
        <p:cxnSp>
          <p:nvCxnSpPr>
            <p:cNvPr id="7" name="Straight Connector 6"/>
            <p:cNvCxnSpPr>
              <a:stCxn id="3" idx="2"/>
              <a:endCxn id="34" idx="0"/>
            </p:cNvCxnSpPr>
            <p:nvPr/>
          </p:nvCxnSpPr>
          <p:spPr>
            <a:xfrm>
              <a:off x="6096000" y="3096400"/>
              <a:ext cx="0" cy="599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029200" y="4572000"/>
            <a:ext cx="3905250" cy="2121931"/>
            <a:chOff x="5029200" y="4572000"/>
            <a:chExt cx="3905250" cy="2121931"/>
          </a:xfrm>
        </p:grpSpPr>
        <p:sp>
          <p:nvSpPr>
            <p:cNvPr id="16" name="TextBox 15"/>
            <p:cNvSpPr txBox="1"/>
            <p:nvPr/>
          </p:nvSpPr>
          <p:spPr>
            <a:xfrm>
              <a:off x="5029200" y="6047600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Connector</a:t>
              </a:r>
              <a:endParaRPr lang="en-US" sz="3600" dirty="0"/>
            </a:p>
          </p:txBody>
        </p:sp>
        <p:cxnSp>
          <p:nvCxnSpPr>
            <p:cNvPr id="17" name="Straight Connector 16"/>
            <p:cNvCxnSpPr>
              <a:endCxn id="16" idx="0"/>
            </p:cNvCxnSpPr>
            <p:nvPr/>
          </p:nvCxnSpPr>
          <p:spPr>
            <a:xfrm>
              <a:off x="6981825" y="4572000"/>
              <a:ext cx="0" cy="1475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805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Dataflow: parallelism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>
            <a:off x="220980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34" idx="1"/>
          </p:cNvCxnSpPr>
          <p:nvPr/>
        </p:nvCxnSpPr>
        <p:spPr>
          <a:xfrm>
            <a:off x="432435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3"/>
            <a:endCxn id="41" idx="1"/>
          </p:cNvCxnSpPr>
          <p:nvPr/>
        </p:nvCxnSpPr>
        <p:spPr>
          <a:xfrm>
            <a:off x="643890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1" idx="3"/>
            <a:endCxn id="42" idx="1"/>
          </p:cNvCxnSpPr>
          <p:nvPr/>
        </p:nvCxnSpPr>
        <p:spPr>
          <a:xfrm>
            <a:off x="8553450" y="4572000"/>
            <a:ext cx="1428750" cy="0"/>
          </a:xfrm>
          <a:prstGeom prst="straightConnector1">
            <a:avLst/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38550" y="3695700"/>
            <a:ext cx="685800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+mj-lt"/>
              </a:rPr>
              <a:t>B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753100" y="3695700"/>
            <a:ext cx="685800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+mj-lt"/>
              </a:rPr>
              <a:t>C</a:t>
            </a:r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867650" y="3695700"/>
            <a:ext cx="685800" cy="1752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29050" y="3848100"/>
            <a:ext cx="304800" cy="1447800"/>
            <a:chOff x="4191000" y="3848100"/>
            <a:chExt cx="304800" cy="1447800"/>
          </a:xfrm>
        </p:grpSpPr>
        <p:sp>
          <p:nvSpPr>
            <p:cNvPr id="13" name="Oval 12"/>
            <p:cNvSpPr/>
            <p:nvPr/>
          </p:nvSpPr>
          <p:spPr>
            <a:xfrm>
              <a:off x="4191000" y="3848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191000" y="4229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191000" y="4610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191000" y="4991100"/>
              <a:ext cx="304800" cy="3048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5943600" y="3848100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943600" y="4229100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43600" y="4610100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943600" y="4991100"/>
            <a:ext cx="304800" cy="304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8058150" y="3848100"/>
            <a:ext cx="304800" cy="1447800"/>
            <a:chOff x="8001000" y="3848100"/>
            <a:chExt cx="304800" cy="1447800"/>
          </a:xfrm>
        </p:grpSpPr>
        <p:sp>
          <p:nvSpPr>
            <p:cNvPr id="22" name="Oval 21"/>
            <p:cNvSpPr/>
            <p:nvPr/>
          </p:nvSpPr>
          <p:spPr>
            <a:xfrm>
              <a:off x="8001000" y="3848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001000" y="4229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8001000" y="4610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8001000" y="4991100"/>
              <a:ext cx="304800" cy="3048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248400" y="4000500"/>
            <a:ext cx="1809750" cy="1143000"/>
            <a:chOff x="6248400" y="2857500"/>
            <a:chExt cx="1809750" cy="1143000"/>
          </a:xfrm>
        </p:grpSpPr>
        <p:cxnSp>
          <p:nvCxnSpPr>
            <p:cNvPr id="27" name="Straight Arrow Connector 26"/>
            <p:cNvCxnSpPr>
              <a:stCxn id="18" idx="6"/>
              <a:endCxn id="22" idx="2"/>
            </p:cNvCxnSpPr>
            <p:nvPr/>
          </p:nvCxnSpPr>
          <p:spPr>
            <a:xfrm>
              <a:off x="6248400" y="2857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8" idx="6"/>
              <a:endCxn id="23" idx="2"/>
            </p:cNvCxnSpPr>
            <p:nvPr/>
          </p:nvCxnSpPr>
          <p:spPr>
            <a:xfrm>
              <a:off x="6248400" y="2857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8" idx="6"/>
              <a:endCxn id="24" idx="2"/>
            </p:cNvCxnSpPr>
            <p:nvPr/>
          </p:nvCxnSpPr>
          <p:spPr>
            <a:xfrm>
              <a:off x="6248400" y="2857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6"/>
              <a:endCxn id="25" idx="2"/>
            </p:cNvCxnSpPr>
            <p:nvPr/>
          </p:nvCxnSpPr>
          <p:spPr>
            <a:xfrm>
              <a:off x="6248400" y="2857500"/>
              <a:ext cx="1809750" cy="1143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9" idx="6"/>
              <a:endCxn id="22" idx="2"/>
            </p:cNvCxnSpPr>
            <p:nvPr/>
          </p:nvCxnSpPr>
          <p:spPr>
            <a:xfrm flipV="1">
              <a:off x="6248400" y="2857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9" idx="6"/>
              <a:endCxn id="23" idx="2"/>
            </p:cNvCxnSpPr>
            <p:nvPr/>
          </p:nvCxnSpPr>
          <p:spPr>
            <a:xfrm>
              <a:off x="6248400" y="3238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0" idx="6"/>
              <a:endCxn id="24" idx="2"/>
            </p:cNvCxnSpPr>
            <p:nvPr/>
          </p:nvCxnSpPr>
          <p:spPr>
            <a:xfrm>
              <a:off x="6248400" y="3619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1" idx="6"/>
              <a:endCxn id="25" idx="2"/>
            </p:cNvCxnSpPr>
            <p:nvPr/>
          </p:nvCxnSpPr>
          <p:spPr>
            <a:xfrm>
              <a:off x="6248400" y="4000500"/>
              <a:ext cx="18097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1" idx="6"/>
              <a:endCxn id="24" idx="2"/>
            </p:cNvCxnSpPr>
            <p:nvPr/>
          </p:nvCxnSpPr>
          <p:spPr>
            <a:xfrm flipV="1">
              <a:off x="6248400" y="3619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0" idx="6"/>
              <a:endCxn id="23" idx="2"/>
            </p:cNvCxnSpPr>
            <p:nvPr/>
          </p:nvCxnSpPr>
          <p:spPr>
            <a:xfrm flipV="1">
              <a:off x="6248400" y="3238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6"/>
              <a:endCxn id="25" idx="2"/>
            </p:cNvCxnSpPr>
            <p:nvPr/>
          </p:nvCxnSpPr>
          <p:spPr>
            <a:xfrm>
              <a:off x="6248400" y="3238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0" idx="6"/>
              <a:endCxn id="25" idx="2"/>
            </p:cNvCxnSpPr>
            <p:nvPr/>
          </p:nvCxnSpPr>
          <p:spPr>
            <a:xfrm>
              <a:off x="6248400" y="3619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1" idx="6"/>
              <a:endCxn id="23" idx="2"/>
            </p:cNvCxnSpPr>
            <p:nvPr/>
          </p:nvCxnSpPr>
          <p:spPr>
            <a:xfrm flipV="1">
              <a:off x="6248400" y="3238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6"/>
              <a:endCxn id="22" idx="2"/>
            </p:cNvCxnSpPr>
            <p:nvPr/>
          </p:nvCxnSpPr>
          <p:spPr>
            <a:xfrm flipV="1">
              <a:off x="6248400" y="2857500"/>
              <a:ext cx="1809750" cy="76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1" idx="6"/>
              <a:endCxn id="22" idx="2"/>
            </p:cNvCxnSpPr>
            <p:nvPr/>
          </p:nvCxnSpPr>
          <p:spPr>
            <a:xfrm flipV="1">
              <a:off x="6248400" y="2857500"/>
              <a:ext cx="1809750" cy="1143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9" idx="6"/>
              <a:endCxn id="24" idx="2"/>
            </p:cNvCxnSpPr>
            <p:nvPr/>
          </p:nvCxnSpPr>
          <p:spPr>
            <a:xfrm>
              <a:off x="6248400" y="3238500"/>
              <a:ext cx="1809750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133850" y="4000500"/>
            <a:ext cx="1809750" cy="1143000"/>
            <a:chOff x="4495800" y="2857500"/>
            <a:chExt cx="1447800" cy="1143000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4495800" y="2857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495800" y="3238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495800" y="3619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495800" y="4000500"/>
              <a:ext cx="1447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4143375" y="2450069"/>
            <a:ext cx="3905250" cy="1398031"/>
            <a:chOff x="4143375" y="2450069"/>
            <a:chExt cx="3905250" cy="1398031"/>
          </a:xfrm>
        </p:grpSpPr>
        <p:sp>
          <p:nvSpPr>
            <p:cNvPr id="51" name="TextBox 50"/>
            <p:cNvSpPr txBox="1"/>
            <p:nvPr/>
          </p:nvSpPr>
          <p:spPr>
            <a:xfrm>
              <a:off x="4143375" y="2450069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Vertex</a:t>
              </a:r>
              <a:endParaRPr lang="en-US" sz="3600" dirty="0"/>
            </a:p>
          </p:txBody>
        </p:sp>
        <p:cxnSp>
          <p:nvCxnSpPr>
            <p:cNvPr id="52" name="Straight Connector 51"/>
            <p:cNvCxnSpPr>
              <a:stCxn id="51" idx="2"/>
              <a:endCxn id="18" idx="0"/>
            </p:cNvCxnSpPr>
            <p:nvPr/>
          </p:nvCxnSpPr>
          <p:spPr>
            <a:xfrm>
              <a:off x="6096000" y="3096400"/>
              <a:ext cx="0" cy="7517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086100" y="5148816"/>
            <a:ext cx="3905250" cy="1550431"/>
            <a:chOff x="5029200" y="5143500"/>
            <a:chExt cx="3905250" cy="1550431"/>
          </a:xfrm>
        </p:grpSpPr>
        <p:sp>
          <p:nvSpPr>
            <p:cNvPr id="54" name="TextBox 53"/>
            <p:cNvSpPr txBox="1"/>
            <p:nvPr/>
          </p:nvSpPr>
          <p:spPr>
            <a:xfrm>
              <a:off x="5029200" y="6047600"/>
              <a:ext cx="3905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Edge</a:t>
              </a:r>
              <a:endParaRPr lang="en-US" sz="3600" dirty="0"/>
            </a:p>
          </p:txBody>
        </p:sp>
        <p:cxnSp>
          <p:nvCxnSpPr>
            <p:cNvPr id="55" name="Straight Connector 54"/>
            <p:cNvCxnSpPr>
              <a:endCxn id="54" idx="0"/>
            </p:cNvCxnSpPr>
            <p:nvPr/>
          </p:nvCxnSpPr>
          <p:spPr>
            <a:xfrm>
              <a:off x="6981825" y="5143500"/>
              <a:ext cx="0" cy="904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214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ircular Arrow 31"/>
          <p:cNvSpPr/>
          <p:nvPr/>
        </p:nvSpPr>
        <p:spPr>
          <a:xfrm rot="20774394">
            <a:off x="4109724" y="2590758"/>
            <a:ext cx="3972562" cy="3962486"/>
          </a:xfrm>
          <a:prstGeom prst="circularArrow">
            <a:avLst>
              <a:gd name="adj1" fmla="val 5391"/>
              <a:gd name="adj2" fmla="val 857794"/>
              <a:gd name="adj3" fmla="val 3276017"/>
              <a:gd name="adj4" fmla="val 4548790"/>
              <a:gd name="adj5" fmla="val 85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Dataflow: iteration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3"/>
            <a:endCxn id="6" idx="1"/>
          </p:cNvCxnSpPr>
          <p:nvPr/>
        </p:nvCxnSpPr>
        <p:spPr>
          <a:xfrm flipV="1">
            <a:off x="2209800" y="3577697"/>
            <a:ext cx="2338668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3"/>
            <a:endCxn id="42" idx="1"/>
          </p:cNvCxnSpPr>
          <p:nvPr/>
        </p:nvCxnSpPr>
        <p:spPr>
          <a:xfrm>
            <a:off x="7608234" y="3577697"/>
            <a:ext cx="2373966" cy="994303"/>
          </a:xfrm>
          <a:prstGeom prst="curvedConnector3">
            <a:avLst>
              <a:gd name="adj1" fmla="val 50000"/>
            </a:avLst>
          </a:prstGeom>
          <a:ln w="228600">
            <a:solidFill>
              <a:schemeClr val="tx1"/>
            </a:solidFill>
            <a:tailEnd type="triangle" w="med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15240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48468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22434" y="2701397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753100" y="4690003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982200" y="3695700"/>
            <a:ext cx="685800" cy="1752600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90257" y="2438400"/>
            <a:ext cx="4811488" cy="42672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6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" y="875790"/>
            <a:ext cx="12191992" cy="960436"/>
          </a:xfrm>
        </p:spPr>
        <p:txBody>
          <a:bodyPr numCol="2">
            <a:normAutofit/>
          </a:bodyPr>
          <a:lstStyle/>
          <a:p>
            <a:pPr algn="ctr"/>
            <a:r>
              <a:rPr lang="en-US" sz="5870" dirty="0" smtClean="0"/>
              <a:t>Batching</a:t>
            </a:r>
            <a:r>
              <a:rPr lang="en-US" sz="5870" dirty="0"/>
              <a:t/>
            </a:r>
            <a:br>
              <a:rPr lang="en-US" sz="5870" dirty="0"/>
            </a:br>
            <a:r>
              <a:rPr lang="en-US" sz="5870" dirty="0" smtClean="0"/>
              <a:t>Streaming</a:t>
            </a:r>
            <a:endParaRPr lang="en-US" sz="5870" dirty="0"/>
          </a:p>
        </p:txBody>
      </p:sp>
      <p:sp>
        <p:nvSpPr>
          <p:cNvPr id="5" name="Rounded Rectangle 4"/>
          <p:cNvSpPr/>
          <p:nvPr/>
        </p:nvSpPr>
        <p:spPr>
          <a:xfrm>
            <a:off x="1562100" y="4133785"/>
            <a:ext cx="2971800" cy="91440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1638300" y="2629322"/>
            <a:ext cx="2819401" cy="1128712"/>
            <a:chOff x="1828799" y="1690688"/>
            <a:chExt cx="2819401" cy="11287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828799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238500" y="1690688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4343400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1638299" y="5410200"/>
            <a:ext cx="2819401" cy="1143000"/>
            <a:chOff x="1600199" y="5283928"/>
            <a:chExt cx="2819401" cy="1143000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1600199" y="528392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009900" y="5367272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4114800" y="528392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08192" y="2583857"/>
            <a:ext cx="1219200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22370" y="2531403"/>
            <a:ext cx="1219200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35580" y="2492189"/>
            <a:ext cx="1174558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10055" y="5292980"/>
            <a:ext cx="3790545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7666816" y="4114800"/>
            <a:ext cx="29718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7734299" y="2629322"/>
            <a:ext cx="2819401" cy="1128712"/>
            <a:chOff x="1828799" y="1690688"/>
            <a:chExt cx="2819401" cy="1128712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828799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3238500" y="1690688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4343400" y="1766888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7743016" y="5410200"/>
            <a:ext cx="2819401" cy="1143000"/>
            <a:chOff x="7772399" y="5257800"/>
            <a:chExt cx="2819401" cy="1143000"/>
          </a:xfrm>
        </p:grpSpPr>
        <p:cxnSp>
          <p:nvCxnSpPr>
            <p:cNvPr id="47" name="Straight Arrow Connector 46"/>
            <p:cNvCxnSpPr/>
            <p:nvPr/>
          </p:nvCxnSpPr>
          <p:spPr>
            <a:xfrm flipH="1">
              <a:off x="7772399" y="5257800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9182100" y="5341144"/>
              <a:ext cx="0" cy="1059656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0287000" y="5257800"/>
              <a:ext cx="304800" cy="1052512"/>
            </a:xfrm>
            <a:prstGeom prst="straightConnector1">
              <a:avLst/>
            </a:prstGeom>
            <a:ln w="152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7226208" y="2602319"/>
            <a:ext cx="964746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521337" y="2546162"/>
            <a:ext cx="1219200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918517" y="2550516"/>
            <a:ext cx="965566" cy="135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791701" y="5167316"/>
            <a:ext cx="876300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8558073" y="5400684"/>
            <a:ext cx="1562099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400920" y="5243511"/>
            <a:ext cx="1019708" cy="138588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0" y="857599"/>
            <a:ext cx="12191992" cy="96043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70" dirty="0"/>
              <a:t>vs.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" y="7105471"/>
            <a:ext cx="54102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"/>
            </a:pPr>
            <a:r>
              <a:rPr lang="en-US" sz="3600" dirty="0" smtClean="0"/>
              <a:t>Requires coordination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Supports aggregation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25837" y="7105470"/>
            <a:ext cx="54102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No coordination needed</a:t>
            </a:r>
          </a:p>
          <a:p>
            <a:pPr marL="571500" indent="-571500">
              <a:buFont typeface="Wingdings" panose="05000000000000000000" pitchFamily="2" charset="2"/>
              <a:buChar char=""/>
            </a:pPr>
            <a:r>
              <a:rPr lang="en-US" sz="3600" dirty="0" smtClean="0"/>
              <a:t>Aggregation is difficult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8" y="1600200"/>
            <a:ext cx="12191992" cy="960436"/>
          </a:xfrm>
          <a:prstGeom prst="rect">
            <a:avLst/>
          </a:prstGeom>
        </p:spPr>
        <p:txBody>
          <a:bodyPr vert="horz" lIns="91440" tIns="45720" rIns="91440" bIns="45720" numCol="2" rtlCol="0" anchor="ctr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</a:rPr>
              <a:t>(synchronous)</a:t>
            </a:r>
          </a:p>
          <a:p>
            <a:pPr algn="ctr"/>
            <a:r>
              <a:rPr lang="en-US" sz="3600" dirty="0" smtClean="0">
                <a:solidFill>
                  <a:schemeClr val="accent4"/>
                </a:solidFill>
              </a:rPr>
              <a:t>(asynchronous)</a:t>
            </a: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-4" y="868364"/>
            <a:ext cx="12191992" cy="96043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5870" dirty="0"/>
          </a:p>
        </p:txBody>
      </p:sp>
    </p:spTree>
    <p:extLst>
      <p:ext uri="{BB962C8B-B14F-4D97-AF65-F5344CB8AC3E}">
        <p14:creationId xmlns:p14="http://schemas.microsoft.com/office/powerpoint/2010/main" val="419650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4124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CEAF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8" grpId="0" animBg="1"/>
      <p:bldP spid="28" grpId="1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11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908</Words>
  <Application>Microsoft Office PowerPoint</Application>
  <PresentationFormat>Custom</PresentationFormat>
  <Paragraphs>364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Calibri</vt:lpstr>
      <vt:lpstr>Consolas</vt:lpstr>
      <vt:lpstr>Lucida Sans Unicode</vt:lpstr>
      <vt:lpstr>Segoe UI Light</vt:lpstr>
      <vt:lpstr>Segoe UI Semibold</vt:lpstr>
      <vt:lpstr>Symbol</vt:lpstr>
      <vt:lpstr>Wingdings</vt:lpstr>
      <vt:lpstr>Office Theme</vt:lpstr>
      <vt:lpstr>Naiad:  A Timely Dataflow System</vt:lpstr>
      <vt:lpstr>PowerPoint Presentation</vt:lpstr>
      <vt:lpstr>PowerPoint Presentation</vt:lpstr>
      <vt:lpstr>PowerPoint Presentation</vt:lpstr>
      <vt:lpstr>Outline</vt:lpstr>
      <vt:lpstr>Dataflow</vt:lpstr>
      <vt:lpstr>Dataflow: parallelism</vt:lpstr>
      <vt:lpstr>Dataflow: iteration</vt:lpstr>
      <vt:lpstr>Batching Streaming</vt:lpstr>
      <vt:lpstr>Batch iteration</vt:lpstr>
      <vt:lpstr>Streaming iteration</vt:lpstr>
      <vt:lpstr>Timely dataflow</vt:lpstr>
      <vt:lpstr>How to achieve low latency</vt:lpstr>
      <vt:lpstr>Programming model</vt:lpstr>
      <vt:lpstr>Messages</vt:lpstr>
      <vt:lpstr>Notifications</vt:lpstr>
      <vt:lpstr>Programming frameworks</vt:lpstr>
      <vt:lpstr>How to achieve low latency</vt:lpstr>
      <vt:lpstr>How to achieve low latency</vt:lpstr>
      <vt:lpstr>Progress tracking</vt:lpstr>
      <vt:lpstr>Progress tracking</vt:lpstr>
      <vt:lpstr>PowerPoint Presentation</vt:lpstr>
      <vt:lpstr>PowerPoint Presentation</vt:lpstr>
      <vt:lpstr>PowerPoint Presentation</vt:lpstr>
      <vt:lpstr>PowerPoint Presentation</vt:lpstr>
      <vt:lpstr>How to achieve low latency</vt:lpstr>
      <vt:lpstr>How to achieve low latency</vt:lpstr>
      <vt:lpstr>Performance engineering</vt:lpstr>
      <vt:lpstr>How to achieve low latency</vt:lpstr>
      <vt:lpstr>Outline</vt:lpstr>
      <vt:lpstr>System design</vt:lpstr>
      <vt:lpstr>Iteration latency</vt:lpstr>
      <vt:lpstr>PowerPoint Presentation</vt:lpstr>
      <vt:lpstr>PageRank </vt:lpstr>
      <vt:lpstr>Interactive graph analysis</vt:lpstr>
      <vt:lpstr>Query latency</vt:lpstr>
      <vt:lpstr>Conclusions</vt:lpstr>
      <vt:lpstr>For more information</vt:lpstr>
      <vt:lpstr>Naiad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2013-11-07T06:30:04Z</dcterms:created>
  <dcterms:modified xsi:type="dcterms:W3CDTF">2013-11-13T23:21:05Z</dcterms:modified>
</cp:coreProperties>
</file>