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27"/>
  </p:notesMasterIdLst>
  <p:handoutMasterIdLst>
    <p:handoutMasterId r:id="rId28"/>
  </p:handoutMasterIdLst>
  <p:sldIdLst>
    <p:sldId id="256" r:id="rId5"/>
    <p:sldId id="260" r:id="rId6"/>
    <p:sldId id="268" r:id="rId7"/>
    <p:sldId id="277" r:id="rId8"/>
    <p:sldId id="261" r:id="rId9"/>
    <p:sldId id="292" r:id="rId10"/>
    <p:sldId id="293" r:id="rId11"/>
    <p:sldId id="304" r:id="rId12"/>
    <p:sldId id="308" r:id="rId13"/>
    <p:sldId id="314" r:id="rId14"/>
    <p:sldId id="315" r:id="rId15"/>
    <p:sldId id="284" r:id="rId16"/>
    <p:sldId id="316" r:id="rId17"/>
    <p:sldId id="306" r:id="rId18"/>
    <p:sldId id="305" r:id="rId19"/>
    <p:sldId id="310" r:id="rId20"/>
    <p:sldId id="257" r:id="rId21"/>
    <p:sldId id="319" r:id="rId22"/>
    <p:sldId id="318" r:id="rId23"/>
    <p:sldId id="300" r:id="rId24"/>
    <p:sldId id="320" r:id="rId25"/>
    <p:sldId id="31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79C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75" autoAdjust="0"/>
    <p:restoredTop sz="71262" autoAdjust="0"/>
  </p:normalViewPr>
  <p:slideViewPr>
    <p:cSldViewPr snapToGrid="0" snapToObjects="1">
      <p:cViewPr>
        <p:scale>
          <a:sx n="134" d="100"/>
          <a:sy n="134" d="100"/>
        </p:scale>
        <p:origin x="-2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C7E93-25C3-3F44-AE1A-0EA19ED5F5D7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A79CF-F453-B74D-84AB-10C5D2D2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40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DE9B3-9173-AA45-B7DC-430D2A20E0F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DDF9-F628-1B44-BA4C-1F857F48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70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DDF9-F628-1B44-BA4C-1F857F4888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10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DDF9-F628-1B44-BA4C-1F857F4888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7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9576-A64E-4695-8F57-E2AF8ED03C2F}" type="datetime1">
              <a:rPr lang="en-US" smtClean="0"/>
              <a:t>11/11/13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120F-B0F5-44F4-A991-C420A7EE1450}" type="datetime1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74E2-063B-46BC-8526-25592005B92C}" type="datetime1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302-758D-46DB-8156-9F6B60EC19C2}" type="datetime1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829C-9EF2-483A-8A26-03761667E959}" type="datetime1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E6EE-8191-4E6C-BDD7-8512C0476326}" type="datetime1">
              <a:rPr lang="en-US" smtClean="0"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0DF3-5DF6-4C64-BB8F-063F52EBEC7C}" type="datetime1">
              <a:rPr lang="en-US" smtClean="0"/>
              <a:t>11/11/13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8ACD-8D29-407C-9ACC-BA9DCB1B3AE2}" type="datetime1">
              <a:rPr lang="en-US" smtClean="0"/>
              <a:t>11/11/13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3C19-D20D-4F20-AC63-544037B8CEE3}" type="datetime1">
              <a:rPr lang="en-US" smtClean="0"/>
              <a:t>11/11/13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7F7C-7CD7-40E5-B19D-24061B1B2FBA}" type="datetime1">
              <a:rPr lang="en-US" smtClean="0"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F8EBD-2827-4948-B534-E9B27DDD0CD8}" type="datetime1">
              <a:rPr lang="en-US" smtClean="0"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44F81-6B32-45DB-8E77-AA02CEE7159F}" type="datetime1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63749"/>
            <a:ext cx="7772400" cy="1470025"/>
          </a:xfrm>
        </p:spPr>
        <p:txBody>
          <a:bodyPr/>
          <a:lstStyle/>
          <a:p>
            <a:r>
              <a:rPr lang="en-US" dirty="0" smtClean="0"/>
              <a:t>A Lightweight Infrastructure for Graph Analytics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5497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Donald Nguyen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Andrew </a:t>
            </a:r>
            <a:r>
              <a:rPr lang="en-US" dirty="0" err="1" smtClean="0">
                <a:solidFill>
                  <a:schemeClr val="tx1"/>
                </a:solidFill>
              </a:rPr>
              <a:t>Lenharth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err="1" smtClean="0">
                <a:solidFill>
                  <a:schemeClr val="tx1"/>
                </a:solidFill>
              </a:rPr>
              <a:t>Keshav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Pingali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 University of Texas at Austin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954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Concurrent priority queue</a:t>
            </a:r>
          </a:p>
          <a:p>
            <a:pPr lvl="1"/>
            <a:r>
              <a:rPr lang="en-US" dirty="0" smtClean="0"/>
              <a:t>Implemented in TBB, </a:t>
            </a:r>
            <a:r>
              <a:rPr lang="en-US" dirty="0" err="1" smtClean="0"/>
              <a:t>java.concurrent</a:t>
            </a:r>
            <a:endParaRPr lang="en-US" dirty="0"/>
          </a:p>
          <a:p>
            <a:pPr lvl="1"/>
            <a:r>
              <a:rPr lang="en-US" dirty="0" smtClean="0"/>
              <a:t>Does not scale: our tasks are very fine-grain</a:t>
            </a:r>
          </a:p>
          <a:p>
            <a:pPr lvl="1"/>
            <a:endParaRPr lang="en-US" dirty="0" smtClean="0"/>
          </a:p>
          <a:p>
            <a:r>
              <a:rPr lang="en-US" smtClean="0"/>
              <a:t>Sequence </a:t>
            </a:r>
            <a:r>
              <a:rPr lang="en-US" dirty="0" smtClean="0"/>
              <a:t>of bags</a:t>
            </a:r>
          </a:p>
          <a:p>
            <a:pPr lvl="1"/>
            <a:r>
              <a:rPr lang="en-US" dirty="0" smtClean="0"/>
              <a:t>One bag per priority level</a:t>
            </a:r>
          </a:p>
          <a:p>
            <a:pPr lvl="1"/>
            <a:r>
              <a:rPr lang="en-US" dirty="0" smtClean="0"/>
              <a:t>High overhead for finding non-empty, urgent-priority bags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5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Ordered by Metric (OBIM)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Sparse sequence of Bags</a:t>
            </a:r>
          </a:p>
          <a:p>
            <a:pPr lvl="1"/>
            <a:r>
              <a:rPr lang="en-US" dirty="0" smtClean="0"/>
              <a:t>One Bag per priority level</a:t>
            </a:r>
          </a:p>
          <a:p>
            <a:pPr lvl="1"/>
            <a:r>
              <a:rPr lang="en-US" dirty="0" smtClean="0"/>
              <a:t>To reduce synchronization</a:t>
            </a:r>
          </a:p>
          <a:p>
            <a:pPr lvl="2"/>
            <a:r>
              <a:rPr lang="en-US" dirty="0" smtClean="0"/>
              <a:t>Sequence is replicated among cores</a:t>
            </a:r>
          </a:p>
          <a:p>
            <a:pPr lvl="2"/>
            <a:r>
              <a:rPr lang="en-US" dirty="0" smtClean="0"/>
              <a:t>Bag is distributed between cores</a:t>
            </a:r>
          </a:p>
          <a:p>
            <a:pPr lvl="1"/>
            <a:r>
              <a:rPr lang="en-US" dirty="0" smtClean="0"/>
              <a:t>To reduce overhead of finding work</a:t>
            </a:r>
          </a:p>
          <a:p>
            <a:pPr lvl="2"/>
            <a:r>
              <a:rPr lang="en-US" dirty="0" smtClean="0"/>
              <a:t>A reduction tree over machine topology to get estimate of current urgent priority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34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087106" y="3805940"/>
            <a:ext cx="3190254" cy="18511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Bag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17316" y="3860456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c</a:t>
            </a:r>
            <a:r>
              <a:rPr lang="en-US" sz="1600" baseline="-25000" dirty="0" smtClean="0">
                <a:solidFill>
                  <a:srgbClr val="000000"/>
                </a:solidFill>
              </a:rPr>
              <a:t>1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5904" y="3860313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c</a:t>
            </a:r>
            <a:r>
              <a:rPr lang="en-US" sz="1600" baseline="-25000" dirty="0" smtClean="0">
                <a:solidFill>
                  <a:srgbClr val="000000"/>
                </a:solidFill>
              </a:rPr>
              <a:t>2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10" name="Straight Arrow Connector 9"/>
          <p:cNvCxnSpPr>
            <a:stCxn id="4" idx="2"/>
          </p:cNvCxnSpPr>
          <p:nvPr/>
        </p:nvCxnSpPr>
        <p:spPr>
          <a:xfrm>
            <a:off x="1704474" y="4234772"/>
            <a:ext cx="0" cy="318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194603" y="5189253"/>
            <a:ext cx="673083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Head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867686" y="5363680"/>
            <a:ext cx="377664" cy="126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122093" y="3371549"/>
            <a:ext cx="112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Package 1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409340" y="4601336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306392" y="4533124"/>
            <a:ext cx="774700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588950" y="3556215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1588950" y="3211351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12</a:t>
            </a:fld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2910662" y="1417638"/>
            <a:ext cx="3247212" cy="1180829"/>
          </a:xfrm>
          <a:prstGeom prst="cloud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687395" y="1833123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4610700" y="1614650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4262237" y="2139778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5321533" y="1723886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21492" y="1770446"/>
            <a:ext cx="55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4330984" y="2692400"/>
            <a:ext cx="457699" cy="6096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3070816" y="4246299"/>
            <a:ext cx="0" cy="318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2334732" y="5272891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231784" y="5204679"/>
            <a:ext cx="774700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04047" y="3805940"/>
            <a:ext cx="3190254" cy="18511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234257" y="3860456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c</a:t>
            </a:r>
            <a:r>
              <a:rPr lang="en-US" sz="1600" baseline="-25000" dirty="0" smtClean="0">
                <a:solidFill>
                  <a:srgbClr val="000000"/>
                </a:solidFill>
              </a:rPr>
              <a:t>1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592845" y="3860313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c</a:t>
            </a:r>
            <a:r>
              <a:rPr lang="en-US" sz="1600" baseline="-25000" dirty="0" smtClean="0">
                <a:solidFill>
                  <a:srgbClr val="000000"/>
                </a:solidFill>
              </a:rPr>
              <a:t>2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50" name="Straight Arrow Connector 49"/>
          <p:cNvCxnSpPr>
            <a:stCxn id="48" idx="2"/>
          </p:cNvCxnSpPr>
          <p:nvPr/>
        </p:nvCxnSpPr>
        <p:spPr>
          <a:xfrm>
            <a:off x="5421415" y="4234772"/>
            <a:ext cx="0" cy="318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911544" y="5189253"/>
            <a:ext cx="673083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Head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5584627" y="5363680"/>
            <a:ext cx="377664" cy="126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839034" y="3371549"/>
            <a:ext cx="120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Package 2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787757" y="4246299"/>
            <a:ext cx="0" cy="318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6051673" y="5272891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5948725" y="5204679"/>
            <a:ext cx="774700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rgbClr val="00000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1867686" y="5363680"/>
            <a:ext cx="377664" cy="126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306392" y="4530803"/>
            <a:ext cx="774700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5137013" y="4632934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5034065" y="4564722"/>
            <a:ext cx="774700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4153000" y="1661209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4748193" y="2024036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47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L 0.01858 0.15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75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605 -0.00139 " pathEditMode="relative" ptsTypes="AA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605 -0.00139 " pathEditMode="relative" ptsTypes="AA">
                                      <p:cBhvr>
                                        <p:cTn id="1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605 -0.00139 " pathEditMode="relative" ptsTypes="AA">
                                      <p:cBhvr>
                                        <p:cTn id="1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57 0.15186 L 0.12048 0.2504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87" y="493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0191 0.09861 " pathEditMode="relative" ptsTypes="AA">
                                      <p:cBhvr>
                                        <p:cTn id="2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0191 0.09861 " pathEditMode="relative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-0.01927 0.2013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2" y="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81481E-6 L 0.01997 -0.1770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-886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96 -0.09166 " pathEditMode="relative" ptsTypes="AA">
                                      <p:cBhvr>
                                        <p:cTn id="4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96 -0.09166 " pathEditMode="relative" ptsTypes="AA">
                                      <p:cBhvr>
                                        <p:cTn id="4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96 -0.09166 L -0.07986 -0.2990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" y="-1037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1" grpId="0" animBg="1"/>
      <p:bldP spid="29" grpId="0" animBg="1"/>
      <p:bldP spid="29" grpId="1" animBg="1"/>
      <p:bldP spid="30" grpId="0" animBg="1"/>
      <p:bldP spid="38" grpId="0" animBg="1"/>
      <p:bldP spid="39" grpId="0" animBg="1"/>
      <p:bldP spid="41" grpId="0" animBg="1"/>
      <p:bldP spid="43" grpId="0" animBg="1"/>
      <p:bldP spid="59" grpId="0" animBg="1"/>
      <p:bldP spid="59" grpId="1" animBg="1"/>
      <p:bldP spid="59" grpId="2" animBg="1"/>
      <p:bldP spid="60" grpId="0" animBg="1"/>
      <p:bldP spid="60" grpId="1" animBg="1"/>
      <p:bldP spid="65" grpId="0" animBg="1"/>
      <p:bldP spid="66" grpId="0" animBg="1"/>
      <p:bldP spid="66" grpId="1" animBg="1"/>
      <p:bldP spid="67" grpId="0" animBg="1"/>
      <p:bldP spid="69" grpId="0" animBg="1"/>
      <p:bldP spid="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087106" y="3805940"/>
            <a:ext cx="3190254" cy="18511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Bag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17316" y="3860456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c</a:t>
            </a:r>
            <a:r>
              <a:rPr lang="en-US" sz="1600" baseline="-25000" dirty="0" smtClean="0">
                <a:solidFill>
                  <a:srgbClr val="000000"/>
                </a:solidFill>
              </a:rPr>
              <a:t>1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5904" y="3860313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c</a:t>
            </a:r>
            <a:r>
              <a:rPr lang="en-US" sz="1600" baseline="-25000" dirty="0" smtClean="0">
                <a:solidFill>
                  <a:srgbClr val="000000"/>
                </a:solidFill>
              </a:rPr>
              <a:t>2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10" name="Straight Arrow Connector 9"/>
          <p:cNvCxnSpPr>
            <a:stCxn id="4" idx="2"/>
          </p:cNvCxnSpPr>
          <p:nvPr/>
        </p:nvCxnSpPr>
        <p:spPr>
          <a:xfrm>
            <a:off x="1704474" y="4234772"/>
            <a:ext cx="0" cy="318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194603" y="5189253"/>
            <a:ext cx="673083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Head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867686" y="5363680"/>
            <a:ext cx="377664" cy="126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122093" y="3371549"/>
            <a:ext cx="112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Package 1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409340" y="4611496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306392" y="4533124"/>
            <a:ext cx="774700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13</a:t>
            </a:fld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2910662" y="1417638"/>
            <a:ext cx="3247212" cy="1180829"/>
          </a:xfrm>
          <a:prstGeom prst="cloud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687395" y="1833123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4610700" y="1614650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21492" y="1770446"/>
            <a:ext cx="55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4330984" y="2692400"/>
            <a:ext cx="457699" cy="6096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3070816" y="4246299"/>
            <a:ext cx="0" cy="318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3481248" y="5257465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378300" y="5189253"/>
            <a:ext cx="774700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04047" y="3805940"/>
            <a:ext cx="3190254" cy="18511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234257" y="3860456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c</a:t>
            </a:r>
            <a:r>
              <a:rPr lang="en-US" sz="1600" baseline="-25000" dirty="0" smtClean="0">
                <a:solidFill>
                  <a:srgbClr val="000000"/>
                </a:solidFill>
              </a:rPr>
              <a:t>1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592845" y="3860313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c</a:t>
            </a:r>
            <a:r>
              <a:rPr lang="en-US" sz="1600" baseline="-25000" dirty="0" smtClean="0">
                <a:solidFill>
                  <a:srgbClr val="000000"/>
                </a:solidFill>
              </a:rPr>
              <a:t>2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50" name="Straight Arrow Connector 49"/>
          <p:cNvCxnSpPr>
            <a:stCxn id="48" idx="2"/>
          </p:cNvCxnSpPr>
          <p:nvPr/>
        </p:nvCxnSpPr>
        <p:spPr>
          <a:xfrm>
            <a:off x="5421415" y="4234772"/>
            <a:ext cx="0" cy="318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911544" y="5189253"/>
            <a:ext cx="673083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Head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5584627" y="5363680"/>
            <a:ext cx="377664" cy="126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839034" y="3371549"/>
            <a:ext cx="120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Package 2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787757" y="4246299"/>
            <a:ext cx="0" cy="318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3014202" y="5348254"/>
            <a:ext cx="377664" cy="126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306392" y="4540963"/>
            <a:ext cx="774700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4153000" y="1661209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4748193" y="2024036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2336440" y="5286615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233492" y="5216082"/>
            <a:ext cx="774700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692189" y="5282555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43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0556 -0.0949 " pathEditMode="relative" ptsTypes="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0556 -0.0949 " pathEditMode="relative" ptsTypes="AA">
                                      <p:cBhvr>
                                        <p:cTn id="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0556 -0.0949 " pathEditMode="relative" ptsTypes="AA">
                                      <p:cBhvr>
                                        <p:cTn id="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2327 0 " pathEditMode="relative" ptsTypes="AA">
                                      <p:cBhvr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2327 0 " pathEditMode="relative" ptsTypes="AA">
                                      <p:cBhvr>
                                        <p:cTn id="1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3" grpId="0" animBg="1"/>
      <p:bldP spid="42" grpId="0" animBg="1"/>
      <p:bldP spid="44" grpId="0" animBg="1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Map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090229" y="3948951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521248" y="3953109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329640" y="3933674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263229" y="2443446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0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637545" y="2443446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 smtClean="0">
                <a:solidFill>
                  <a:srgbClr val="000000"/>
                </a:solidFill>
              </a:rPr>
              <a:t>1</a:t>
            </a:r>
            <a:endParaRPr lang="en-US" sz="1600" u="sng" baseline="-25000" dirty="0">
              <a:solidFill>
                <a:srgbClr val="00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083713" y="5120886"/>
            <a:ext cx="1296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Global Map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786250" y="2430618"/>
            <a:ext cx="129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Maps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223760" y="1930011"/>
            <a:ext cx="827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Core 1</a:t>
            </a:r>
            <a:endParaRPr lang="en-US" baseline="-25000" dirty="0"/>
          </a:p>
        </p:txBody>
      </p:sp>
      <p:sp>
        <p:nvSpPr>
          <p:cNvPr id="75" name="TextBox 74"/>
          <p:cNvSpPr txBox="1"/>
          <p:nvPr/>
        </p:nvSpPr>
        <p:spPr>
          <a:xfrm>
            <a:off x="4712362" y="1923434"/>
            <a:ext cx="827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Core 2</a:t>
            </a:r>
            <a:endParaRPr lang="en-US" baseline="-25000" dirty="0"/>
          </a:p>
        </p:txBody>
      </p:sp>
      <p:sp>
        <p:nvSpPr>
          <p:cNvPr id="99" name="TextBox 98"/>
          <p:cNvSpPr txBox="1"/>
          <p:nvPr/>
        </p:nvSpPr>
        <p:spPr>
          <a:xfrm>
            <a:off x="1242754" y="3694083"/>
            <a:ext cx="12622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Scheduling</a:t>
            </a:r>
          </a:p>
          <a:p>
            <a:pPr algn="ctr"/>
            <a:r>
              <a:rPr lang="en-US" dirty="0" smtClean="0"/>
              <a:t>Bags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4751831" y="2438462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>
                <a:solidFill>
                  <a:srgbClr val="000000"/>
                </a:solidFill>
              </a:rPr>
              <a:t>1</a:t>
            </a:r>
            <a:endParaRPr lang="en-US" sz="1600" u="sng" baseline="-25000" dirty="0">
              <a:solidFill>
                <a:srgbClr val="000000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126147" y="2438462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</a:rPr>
              <a:t>3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196283" y="5161700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</a:rPr>
              <a:t>1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4570599" y="5161700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</a:rPr>
              <a:t>3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3825150" y="5159974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0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115" name="Straight Arrow Connector 114"/>
          <p:cNvCxnSpPr>
            <a:stCxn id="24" idx="2"/>
          </p:cNvCxnSpPr>
          <p:nvPr/>
        </p:nvCxnSpPr>
        <p:spPr>
          <a:xfrm flipH="1">
            <a:off x="3076959" y="2817762"/>
            <a:ext cx="373428" cy="10489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26" idx="2"/>
          </p:cNvCxnSpPr>
          <p:nvPr/>
        </p:nvCxnSpPr>
        <p:spPr>
          <a:xfrm>
            <a:off x="3824703" y="2817762"/>
            <a:ext cx="561474" cy="10512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10" idx="2"/>
          </p:cNvCxnSpPr>
          <p:nvPr/>
        </p:nvCxnSpPr>
        <p:spPr>
          <a:xfrm flipH="1">
            <a:off x="4386177" y="2812778"/>
            <a:ext cx="552812" cy="10562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1" idx="2"/>
          </p:cNvCxnSpPr>
          <p:nvPr/>
        </p:nvCxnSpPr>
        <p:spPr>
          <a:xfrm>
            <a:off x="5313305" y="2812778"/>
            <a:ext cx="374316" cy="105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114" idx="0"/>
          </p:cNvCxnSpPr>
          <p:nvPr/>
        </p:nvCxnSpPr>
        <p:spPr>
          <a:xfrm flipH="1" flipV="1">
            <a:off x="3076959" y="4245206"/>
            <a:ext cx="935349" cy="9147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12" idx="0"/>
          </p:cNvCxnSpPr>
          <p:nvPr/>
        </p:nvCxnSpPr>
        <p:spPr>
          <a:xfrm flipV="1">
            <a:off x="4383441" y="4243357"/>
            <a:ext cx="2736" cy="9183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 flipV="1">
            <a:off x="4749095" y="4245206"/>
            <a:ext cx="938526" cy="9183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3507163" y="1633190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63087" y="1552454"/>
            <a:ext cx="320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10353" y="2443446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</a:rPr>
              <a:t>3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>
            <a:off x="4197511" y="2817762"/>
            <a:ext cx="1490110" cy="10489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573335" y="5159974"/>
            <a:ext cx="373428" cy="365003"/>
          </a:xfrm>
          <a:prstGeom prst="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4749095" y="4245206"/>
            <a:ext cx="938526" cy="9183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010207" y="1650819"/>
            <a:ext cx="218473" cy="21847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971432" y="1560679"/>
            <a:ext cx="320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5</a:t>
            </a:r>
          </a:p>
        </p:txBody>
      </p:sp>
      <p:pic>
        <p:nvPicPr>
          <p:cNvPr id="43" name="Picture 42" descr="Black_Loc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618" y="4873647"/>
            <a:ext cx="393390" cy="393390"/>
          </a:xfrm>
          <a:prstGeom prst="rect">
            <a:avLst/>
          </a:prstGeom>
        </p:spPr>
      </p:pic>
      <p:sp>
        <p:nvSpPr>
          <p:cNvPr id="46" name="Rectangle 45"/>
          <p:cNvSpPr/>
          <p:nvPr/>
        </p:nvSpPr>
        <p:spPr>
          <a:xfrm>
            <a:off x="4938989" y="5160516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</a:rPr>
              <a:t>5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47" name="Straight Arrow Connector 46"/>
          <p:cNvCxnSpPr>
            <a:stCxn id="46" idx="0"/>
          </p:cNvCxnSpPr>
          <p:nvPr/>
        </p:nvCxnSpPr>
        <p:spPr>
          <a:xfrm flipV="1">
            <a:off x="5126147" y="4276274"/>
            <a:ext cx="2022211" cy="884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52" idx="2"/>
          </p:cNvCxnSpPr>
          <p:nvPr/>
        </p:nvCxnSpPr>
        <p:spPr>
          <a:xfrm>
            <a:off x="5687621" y="2814876"/>
            <a:ext cx="1466038" cy="10560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500463" y="2440560"/>
            <a:ext cx="374316" cy="37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</a:rPr>
              <a:t>5</a:t>
            </a:r>
            <a:endParaRPr lang="en-US" sz="1600" baseline="-250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14</a:t>
            </a:fld>
            <a:endParaRPr lang="en-US"/>
          </a:p>
        </p:txBody>
      </p:sp>
      <p:sp>
        <p:nvSpPr>
          <p:cNvPr id="49" name="Cloud 48"/>
          <p:cNvSpPr/>
          <p:nvPr/>
        </p:nvSpPr>
        <p:spPr>
          <a:xfrm>
            <a:off x="2440571" y="3758779"/>
            <a:ext cx="1196974" cy="581635"/>
          </a:xfrm>
          <a:prstGeom prst="cloud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Cloud 50"/>
          <p:cNvSpPr/>
          <p:nvPr/>
        </p:nvSpPr>
        <p:spPr>
          <a:xfrm>
            <a:off x="3832226" y="3758779"/>
            <a:ext cx="1196974" cy="581635"/>
          </a:xfrm>
          <a:prstGeom prst="cloud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loud 52"/>
          <p:cNvSpPr/>
          <p:nvPr/>
        </p:nvSpPr>
        <p:spPr>
          <a:xfrm>
            <a:off x="5089134" y="3758779"/>
            <a:ext cx="1196974" cy="581635"/>
          </a:xfrm>
          <a:prstGeom prst="cloud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loud 53"/>
          <p:cNvSpPr/>
          <p:nvPr/>
        </p:nvSpPr>
        <p:spPr>
          <a:xfrm>
            <a:off x="6555172" y="3797706"/>
            <a:ext cx="1196974" cy="581635"/>
          </a:xfrm>
          <a:prstGeom prst="cloud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60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047 L -0.12934 -0.3041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10" y="-15185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434 0.33496 " pathEditMode="relative" ptsTypes="AA">
                                      <p:cBhvr>
                                        <p:cTn id="6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0.24357 0.33473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70" y="1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24" grpId="0" animBg="1"/>
      <p:bldP spid="26" grpId="0" animBg="1"/>
      <p:bldP spid="73" grpId="0"/>
      <p:bldP spid="74" grpId="0"/>
      <p:bldP spid="75" grpId="0"/>
      <p:bldP spid="110" grpId="0" animBg="1"/>
      <p:bldP spid="111" grpId="0" animBg="1"/>
      <p:bldP spid="32" grpId="0" animBg="1"/>
      <p:bldP spid="32" grpId="1" animBg="1"/>
      <p:bldP spid="3" grpId="0"/>
      <p:bldP spid="3" grpId="1"/>
      <p:bldP spid="34" grpId="0" animBg="1"/>
      <p:bldP spid="38" grpId="0" animBg="1"/>
      <p:bldP spid="38" grpId="1" animBg="1"/>
      <p:bldP spid="41" grpId="0" animBg="1"/>
      <p:bldP spid="41" grpId="1" animBg="1"/>
      <p:bldP spid="42" grpId="0"/>
      <p:bldP spid="42" grpId="1"/>
      <p:bldP spid="46" grpId="0" animBg="1"/>
      <p:bldP spid="52" grpId="0" animBg="1"/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BFBFBF"/>
                </a:solidFill>
              </a:rPr>
              <a:t>Abstraction for graph analytics applications and implementation in Galois system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rgbClr val="BFBFB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BFBFBF"/>
                </a:solidFill>
              </a:rPr>
              <a:t>One piece of infrastructure: priority scheduling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Evaluation of Galois system versus </a:t>
            </a:r>
            <a:r>
              <a:rPr lang="en-US" dirty="0"/>
              <a:t>g</a:t>
            </a:r>
            <a:r>
              <a:rPr lang="en-US" dirty="0" smtClean="0"/>
              <a:t>raph analytics DSLs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62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Analytics DSLs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09580"/>
            <a:ext cx="8229600" cy="211658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Easy to implement their APIs on top of Galois system</a:t>
            </a:r>
          </a:p>
          <a:p>
            <a:pPr lvl="1"/>
            <a:r>
              <a:rPr lang="en-US" dirty="0" smtClean="0"/>
              <a:t>Galois implementations called </a:t>
            </a:r>
            <a:r>
              <a:rPr lang="en-US" dirty="0" err="1" smtClean="0"/>
              <a:t>PowerGraph</a:t>
            </a:r>
            <a:r>
              <a:rPr lang="en-US" dirty="0" smtClean="0"/>
              <a:t>-g,   </a:t>
            </a:r>
            <a:r>
              <a:rPr lang="en-US" dirty="0" err="1" smtClean="0"/>
              <a:t>Ligra</a:t>
            </a:r>
            <a:r>
              <a:rPr lang="en-US" dirty="0" smtClean="0"/>
              <a:t>-g, etc.</a:t>
            </a:r>
          </a:p>
          <a:p>
            <a:pPr lvl="1"/>
            <a:r>
              <a:rPr lang="en-US" dirty="0"/>
              <a:t>About 200-300 lines of code each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066577"/>
              </p:ext>
            </p:extLst>
          </p:nvPr>
        </p:nvGraphicFramePr>
        <p:xfrm>
          <a:off x="482102" y="1745659"/>
          <a:ext cx="8096655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3711"/>
                <a:gridCol w="1606231"/>
                <a:gridCol w="61467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GraphLab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 et al. (UAI </a:t>
                      </a:r>
                      <a:r>
                        <a:rPr lang="fr-FR" dirty="0" smtClean="0"/>
                        <a:t>’</a:t>
                      </a:r>
                      <a:r>
                        <a:rPr lang="en-US" dirty="0" smtClean="0"/>
                        <a:t>10)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PowerGraph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Gonzalez et al. (OSDI </a:t>
                      </a:r>
                      <a:r>
                        <a:rPr lang="fr-FR" dirty="0" smtClean="0"/>
                        <a:t>’</a:t>
                      </a:r>
                      <a:r>
                        <a:rPr lang="en-US" dirty="0" smtClean="0"/>
                        <a:t>12)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GraphChi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Kyrola</a:t>
                      </a:r>
                      <a:r>
                        <a:rPr lang="en-US" dirty="0" smtClean="0"/>
                        <a:t> et al. (OSDI </a:t>
                      </a:r>
                      <a:r>
                        <a:rPr lang="fr-FR" dirty="0" smtClean="0"/>
                        <a:t>’</a:t>
                      </a:r>
                      <a:r>
                        <a:rPr lang="en-US" dirty="0" smtClean="0"/>
                        <a:t>12)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Ligra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Shun and </a:t>
                      </a:r>
                      <a:r>
                        <a:rPr lang="en-US" dirty="0" err="1" smtClean="0"/>
                        <a:t>Blelloch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PPoPP</a:t>
                      </a:r>
                      <a:r>
                        <a:rPr lang="en-US" dirty="0" smtClean="0"/>
                        <a:t> </a:t>
                      </a:r>
                      <a:r>
                        <a:rPr lang="fr-FR" dirty="0" smtClean="0"/>
                        <a:t>’</a:t>
                      </a:r>
                      <a:r>
                        <a:rPr lang="en-US" dirty="0" smtClean="0"/>
                        <a:t>13)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Pregel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Malewicz</a:t>
                      </a:r>
                      <a:r>
                        <a:rPr lang="en-US" dirty="0" smtClean="0"/>
                        <a:t> et al. (SIGMOD ‘10)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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865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7151" cy="49403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Platform</a:t>
            </a:r>
          </a:p>
          <a:p>
            <a:pPr marL="679450" lvl="1"/>
            <a:r>
              <a:rPr lang="en-US" sz="2000" dirty="0" smtClean="0"/>
              <a:t>40-core system</a:t>
            </a:r>
          </a:p>
          <a:p>
            <a:pPr marL="914400" lvl="2"/>
            <a:r>
              <a:rPr lang="en-US" sz="1600" dirty="0" smtClean="0"/>
              <a:t>4 socket, Xeon E7-4860 (</a:t>
            </a:r>
            <a:r>
              <a:rPr lang="en-US" sz="1600" dirty="0" err="1" smtClean="0"/>
              <a:t>Westmere</a:t>
            </a:r>
            <a:r>
              <a:rPr lang="en-US" sz="1600" dirty="0" smtClean="0"/>
              <a:t>)</a:t>
            </a:r>
          </a:p>
          <a:p>
            <a:pPr marL="679450" lvl="1"/>
            <a:r>
              <a:rPr lang="en-US" sz="2000" dirty="0" smtClean="0"/>
              <a:t>128 GB RAM</a:t>
            </a:r>
          </a:p>
          <a:p>
            <a:endParaRPr lang="en-US" sz="2000" dirty="0" smtClean="0"/>
          </a:p>
          <a:p>
            <a:r>
              <a:rPr lang="en-US" sz="2200" dirty="0" smtClean="0"/>
              <a:t>Applications</a:t>
            </a:r>
            <a:endParaRPr lang="en-US" sz="2200" dirty="0"/>
          </a:p>
          <a:p>
            <a:pPr marL="628650" lvl="1"/>
            <a:r>
              <a:rPr lang="en-US" sz="2000" dirty="0"/>
              <a:t>Breadth-first search (</a:t>
            </a:r>
            <a:r>
              <a:rPr lang="en-US" sz="2000" dirty="0" err="1"/>
              <a:t>bfs</a:t>
            </a:r>
            <a:r>
              <a:rPr lang="en-US" sz="2000" dirty="0"/>
              <a:t>)</a:t>
            </a:r>
          </a:p>
          <a:p>
            <a:pPr marL="628650" lvl="1"/>
            <a:r>
              <a:rPr lang="en-US" sz="2000" dirty="0"/>
              <a:t>Connected components (cc)</a:t>
            </a:r>
          </a:p>
          <a:p>
            <a:pPr marL="628650" lvl="1"/>
            <a:r>
              <a:rPr lang="en-US" sz="2000" dirty="0"/>
              <a:t>Approximate diameter (</a:t>
            </a:r>
            <a:r>
              <a:rPr lang="en-US" sz="2000" dirty="0" err="1"/>
              <a:t>dia</a:t>
            </a:r>
            <a:r>
              <a:rPr lang="en-US" sz="2000" dirty="0"/>
              <a:t>)</a:t>
            </a:r>
          </a:p>
          <a:p>
            <a:pPr marL="628650" lvl="1"/>
            <a:r>
              <a:rPr lang="en-US" sz="2000" dirty="0"/>
              <a:t>PageRank (</a:t>
            </a:r>
            <a:r>
              <a:rPr lang="en-US" sz="2000" dirty="0" err="1"/>
              <a:t>pr</a:t>
            </a:r>
            <a:r>
              <a:rPr lang="en-US" sz="2000" dirty="0"/>
              <a:t>)</a:t>
            </a:r>
          </a:p>
          <a:p>
            <a:pPr marL="628650" lvl="1"/>
            <a:r>
              <a:rPr lang="en-US" sz="2000" dirty="0"/>
              <a:t>Single-source shortest paths (</a:t>
            </a:r>
            <a:r>
              <a:rPr lang="en-US" sz="2000" dirty="0" err="1"/>
              <a:t>sssp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642836" y="1600200"/>
            <a:ext cx="4043963" cy="4940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Inputs</a:t>
            </a:r>
          </a:p>
          <a:p>
            <a:pPr marL="628650" lvl="1"/>
            <a:r>
              <a:rPr lang="en-US" sz="2000" dirty="0" smtClean="0"/>
              <a:t>twitter50 (50 M nodes, 2 B edges, low-diameter)</a:t>
            </a:r>
          </a:p>
          <a:p>
            <a:pPr marL="628650" lvl="1"/>
            <a:r>
              <a:rPr lang="en-US" sz="2000" dirty="0" smtClean="0"/>
              <a:t>road (20 M nodes, 60 M edges, high-diameter)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Comparison with</a:t>
            </a:r>
          </a:p>
          <a:p>
            <a:pPr marL="679450" lvl="1"/>
            <a:r>
              <a:rPr lang="en-US" sz="2000" dirty="0" err="1"/>
              <a:t>Ligra</a:t>
            </a:r>
            <a:r>
              <a:rPr lang="en-US" sz="2000" dirty="0"/>
              <a:t> (shared memory)</a:t>
            </a:r>
          </a:p>
          <a:p>
            <a:pPr marL="679450" lvl="1"/>
            <a:r>
              <a:rPr lang="en-US" sz="2000" dirty="0" err="1"/>
              <a:t>PowerGraph</a:t>
            </a:r>
            <a:r>
              <a:rPr lang="en-US" sz="2000" dirty="0"/>
              <a:t> (distributed)</a:t>
            </a:r>
          </a:p>
          <a:p>
            <a:pPr marL="914400" lvl="2"/>
            <a:r>
              <a:rPr lang="en-US" sz="1600" dirty="0">
                <a:solidFill>
                  <a:srgbClr val="FF0000"/>
                </a:solidFill>
              </a:rPr>
              <a:t>Runtimes with 64 16-core machines (1024 cores) does not beat one 40-core </a:t>
            </a:r>
            <a:r>
              <a:rPr lang="en-US" sz="1600" dirty="0" smtClean="0">
                <a:solidFill>
                  <a:srgbClr val="FF0000"/>
                </a:solidFill>
              </a:rPr>
              <a:t>machine using Galois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3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 descr="ligra-slid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8717280" cy="5943600"/>
          </a:xfrm>
          <a:prstGeom prst="rect">
            <a:avLst/>
          </a:prstGeom>
        </p:spPr>
      </p:pic>
      <p:pic>
        <p:nvPicPr>
          <p:cNvPr id="6" name="Picture 5" descr="legen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3326"/>
            <a:ext cx="1183006" cy="146467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867981" y="-582111"/>
            <a:ext cx="4074289" cy="6982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7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 descr="powergraph-slid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8794922" cy="5943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867981" y="-582111"/>
            <a:ext cx="4074289" cy="6982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4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Graph Analytics?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4860205" cy="501706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Algorithms to compute properties of graphs</a:t>
            </a:r>
          </a:p>
          <a:p>
            <a:pPr lvl="1"/>
            <a:r>
              <a:rPr lang="en-US" dirty="0" smtClean="0"/>
              <a:t>Connected components, shortest paths, centrality measures, diameter, PageRank, 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Many applications</a:t>
            </a:r>
          </a:p>
          <a:p>
            <a:pPr lvl="1"/>
            <a:r>
              <a:rPr lang="en-US" dirty="0" smtClean="0"/>
              <a:t>Google, path routing, friend recommendations, network analysis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Difficult to implement on a large scale</a:t>
            </a:r>
          </a:p>
          <a:p>
            <a:pPr lvl="1"/>
            <a:r>
              <a:rPr lang="en-US" dirty="0" smtClean="0"/>
              <a:t>Data sets are </a:t>
            </a:r>
            <a:r>
              <a:rPr lang="en-US" dirty="0" smtClean="0">
                <a:solidFill>
                  <a:srgbClr val="FF0000"/>
                </a:solidFill>
              </a:rPr>
              <a:t>large</a:t>
            </a:r>
            <a:r>
              <a:rPr lang="en-US" dirty="0" smtClean="0"/>
              <a:t>, data accesses are </a:t>
            </a:r>
            <a:r>
              <a:rPr lang="en-US" dirty="0" smtClean="0">
                <a:solidFill>
                  <a:srgbClr val="FF0000"/>
                </a:solidFill>
              </a:rPr>
              <a:t>irregular</a:t>
            </a:r>
          </a:p>
          <a:p>
            <a:pPr lvl="1"/>
            <a:r>
              <a:rPr lang="en-US" dirty="0" smtClean="0"/>
              <a:t>Need parallelism and efficient runtimes</a:t>
            </a:r>
            <a:endParaRPr lang="en-US" dirty="0"/>
          </a:p>
        </p:txBody>
      </p:sp>
      <p:pic>
        <p:nvPicPr>
          <p:cNvPr id="12" name="Picture 11" descr="Konigsberg_brid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959" y="1353066"/>
            <a:ext cx="2530537" cy="1994264"/>
          </a:xfrm>
          <a:prstGeom prst="rect">
            <a:avLst/>
          </a:prstGeom>
        </p:spPr>
      </p:pic>
      <p:pic>
        <p:nvPicPr>
          <p:cNvPr id="13" name="Picture 12" descr="MV5BMTM2ODk0NDAwMF5BMl5BanBnXkFtZTcwNTM1MDc2Mw@@._V1_SX214_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355" y="3826329"/>
            <a:ext cx="1632496" cy="25708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459590" y="3261234"/>
            <a:ext cx="2314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Bridges of Konigsberg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02793" y="6345432"/>
            <a:ext cx="2046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The Social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21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owergraph-slid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650"/>
          <a:stretch/>
        </p:blipFill>
        <p:spPr>
          <a:xfrm>
            <a:off x="0" y="490106"/>
            <a:ext cx="4867981" cy="5943600"/>
          </a:xfrm>
          <a:prstGeom prst="rect">
            <a:avLst/>
          </a:prstGeom>
        </p:spPr>
      </p:pic>
      <p:sp>
        <p:nvSpPr>
          <p:cNvPr id="47" name="Content Placeholder 2"/>
          <p:cNvSpPr txBox="1">
            <a:spLocks/>
          </p:cNvSpPr>
          <p:nvPr/>
        </p:nvSpPr>
        <p:spPr>
          <a:xfrm>
            <a:off x="5078157" y="3732038"/>
            <a:ext cx="3575050" cy="2701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5297205" y="969360"/>
            <a:ext cx="3575050" cy="546434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best algorithm may require application-specific scheduling</a:t>
            </a:r>
          </a:p>
          <a:p>
            <a:pPr lvl="1"/>
            <a:r>
              <a:rPr lang="en-US" dirty="0"/>
              <a:t>Priority scheduling for SSSP</a:t>
            </a:r>
          </a:p>
          <a:p>
            <a:endParaRPr lang="en-US" dirty="0" smtClean="0"/>
          </a:p>
          <a:p>
            <a:r>
              <a:rPr lang="en-US" dirty="0" smtClean="0"/>
              <a:t>The best algorithm may not be expressible as a vertex program</a:t>
            </a:r>
          </a:p>
          <a:p>
            <a:pPr lvl="1"/>
            <a:r>
              <a:rPr lang="en-US" dirty="0" smtClean="0"/>
              <a:t>Connected components with union-find</a:t>
            </a:r>
          </a:p>
          <a:p>
            <a:endParaRPr lang="en-US" dirty="0" smtClean="0"/>
          </a:p>
          <a:p>
            <a:r>
              <a:rPr lang="en-US" dirty="0" smtClean="0"/>
              <a:t>Autonomous </a:t>
            </a:r>
            <a:r>
              <a:rPr lang="en-US" dirty="0"/>
              <a:t>scheduling </a:t>
            </a:r>
            <a:r>
              <a:rPr lang="en-US" dirty="0" smtClean="0"/>
              <a:t>required for high-diameter </a:t>
            </a:r>
            <a:r>
              <a:rPr lang="en-US" dirty="0"/>
              <a:t>graphs</a:t>
            </a:r>
          </a:p>
          <a:p>
            <a:pPr lvl="1"/>
            <a:r>
              <a:rPr lang="en-US" dirty="0" smtClean="0"/>
              <a:t>Coordinated scheduling uses many rounds and has too much overhead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099745" y="742622"/>
            <a:ext cx="0" cy="548037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8127" y="1452880"/>
            <a:ext cx="3098800" cy="2133600"/>
          </a:xfrm>
          <a:prstGeom prst="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78127" y="3647440"/>
            <a:ext cx="3098800" cy="2133600"/>
          </a:xfrm>
          <a:prstGeom prst="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33991" y="1452880"/>
            <a:ext cx="416560" cy="4328160"/>
          </a:xfrm>
          <a:prstGeom prst="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20239" y="1452880"/>
            <a:ext cx="416560" cy="4328160"/>
          </a:xfrm>
          <a:prstGeom prst="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8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Paper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More inputs, applications</a:t>
            </a:r>
          </a:p>
          <a:p>
            <a:endParaRPr lang="en-US" dirty="0"/>
          </a:p>
          <a:p>
            <a:r>
              <a:rPr lang="en-US" dirty="0" smtClean="0"/>
              <a:t>Detailed discussion of performance results</a:t>
            </a:r>
          </a:p>
          <a:p>
            <a:endParaRPr lang="en-US" dirty="0"/>
          </a:p>
          <a:p>
            <a:r>
              <a:rPr lang="en-US" dirty="0" smtClean="0"/>
              <a:t>More infrastructure: non-priority scheduling, memory management</a:t>
            </a:r>
          </a:p>
          <a:p>
            <a:endParaRPr lang="en-US" dirty="0"/>
          </a:p>
          <a:p>
            <a:r>
              <a:rPr lang="en-US" dirty="0" smtClean="0"/>
              <a:t>Results for out-of-core DSLs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64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Galois programming model is general</a:t>
            </a:r>
          </a:p>
          <a:p>
            <a:pPr lvl="1"/>
            <a:r>
              <a:rPr lang="en-US" dirty="0" smtClean="0"/>
              <a:t>Permits efficient algorithms to be written</a:t>
            </a:r>
          </a:p>
          <a:p>
            <a:pPr lvl="1"/>
            <a:endParaRPr lang="en-US" dirty="0"/>
          </a:p>
          <a:p>
            <a:r>
              <a:rPr lang="en-US" dirty="0" smtClean="0"/>
              <a:t>Galois infrastructure is lightweight</a:t>
            </a:r>
          </a:p>
          <a:p>
            <a:endParaRPr lang="en-US" dirty="0" smtClean="0"/>
          </a:p>
          <a:p>
            <a:r>
              <a:rPr lang="en-US" dirty="0" smtClean="0"/>
              <a:t>Simpler graph DSLs can be layered on top</a:t>
            </a:r>
          </a:p>
          <a:p>
            <a:pPr lvl="1"/>
            <a:r>
              <a:rPr lang="en-US" dirty="0" smtClean="0"/>
              <a:t>Can perform better than existing systems</a:t>
            </a:r>
          </a:p>
          <a:p>
            <a:pPr lvl="1"/>
            <a:endParaRPr lang="en-US" dirty="0"/>
          </a:p>
          <a:p>
            <a:r>
              <a:rPr lang="en-US" dirty="0" smtClean="0"/>
              <a:t>Download at http://</a:t>
            </a:r>
            <a:r>
              <a:rPr lang="en-US" dirty="0" err="1" smtClean="0"/>
              <a:t>iss.ices.utexas.edu</a:t>
            </a:r>
            <a:r>
              <a:rPr lang="en-US" dirty="0" smtClean="0"/>
              <a:t>/</a:t>
            </a:r>
            <a:r>
              <a:rPr lang="en-US" dirty="0" err="1" smtClean="0"/>
              <a:t>galois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88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lightweight infrastructure for graph analytics based on improvements to the Galois system</a:t>
            </a:r>
          </a:p>
          <a:p>
            <a:pPr lvl="1"/>
            <a:r>
              <a:rPr lang="en-US" dirty="0" smtClean="0"/>
              <a:t>Example: scalable priority scheduling</a:t>
            </a:r>
          </a:p>
          <a:p>
            <a:endParaRPr lang="en-US" dirty="0"/>
          </a:p>
          <a:p>
            <a:r>
              <a:rPr lang="en-US" dirty="0" smtClean="0"/>
              <a:t>Orders of magnitude faster than third-party graph DSLs for many applications and inputs</a:t>
            </a:r>
          </a:p>
          <a:p>
            <a:pPr lvl="1"/>
            <a:r>
              <a:rPr lang="en-US" dirty="0" smtClean="0"/>
              <a:t>Galois permits better algorithms to be written</a:t>
            </a:r>
          </a:p>
          <a:p>
            <a:pPr lvl="1"/>
            <a:r>
              <a:rPr lang="en-US" dirty="0" smtClean="0"/>
              <a:t>Galois infrastructure more scalable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6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Abstraction for graph analytics applications and implementation in Galois system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One piece of infrastructure: priority scheduling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Evaluation of Galois system versus graph analytics DSLs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2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SSSP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895" y="1574442"/>
            <a:ext cx="5003454" cy="515828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Find the shortest distance from source node to all other nodes in a graph</a:t>
            </a:r>
          </a:p>
          <a:p>
            <a:pPr lvl="1"/>
            <a:r>
              <a:rPr lang="en-US" dirty="0" smtClean="0"/>
              <a:t>Label nodes with tentative distance</a:t>
            </a:r>
          </a:p>
          <a:p>
            <a:pPr lvl="1"/>
            <a:r>
              <a:rPr lang="en-US" dirty="0" smtClean="0"/>
              <a:t>Assume non-negative edge weights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Algorithms</a:t>
            </a:r>
          </a:p>
          <a:p>
            <a:pPr lvl="1"/>
            <a:r>
              <a:rPr lang="en-US" dirty="0" smtClean="0"/>
              <a:t>Chaotic relaxation O(2</a:t>
            </a:r>
            <a:r>
              <a:rPr lang="en-US" baseline="30000" dirty="0" smtClean="0"/>
              <a:t>V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Bellman-Ford O(VE)</a:t>
            </a:r>
          </a:p>
          <a:p>
            <a:pPr lvl="1"/>
            <a:r>
              <a:rPr lang="en-US" dirty="0" err="1" smtClean="0"/>
              <a:t>Dijkstra’s</a:t>
            </a:r>
            <a:r>
              <a:rPr lang="en-US" dirty="0" smtClean="0"/>
              <a:t> algorithm O(E log V)</a:t>
            </a:r>
          </a:p>
          <a:p>
            <a:pPr lvl="2"/>
            <a:r>
              <a:rPr lang="en-US" dirty="0" smtClean="0"/>
              <a:t>Uses priority queue</a:t>
            </a:r>
            <a:endParaRPr lang="en-US" dirty="0"/>
          </a:p>
          <a:p>
            <a:pPr lvl="1"/>
            <a:r>
              <a:rPr lang="en-US" dirty="0" err="1" smtClean="0"/>
              <a:t>Δ</a:t>
            </a:r>
            <a:r>
              <a:rPr lang="en-US" dirty="0" smtClean="0"/>
              <a:t>-stepping</a:t>
            </a:r>
          </a:p>
          <a:p>
            <a:pPr lvl="2"/>
            <a:r>
              <a:rPr lang="en-US" dirty="0" smtClean="0"/>
              <a:t>Uses sequence of bags to prioritize work</a:t>
            </a:r>
          </a:p>
          <a:p>
            <a:pPr lvl="2"/>
            <a:r>
              <a:rPr lang="en-US" dirty="0" err="1" smtClean="0"/>
              <a:t>Δ</a:t>
            </a:r>
            <a:r>
              <a:rPr lang="en-US" dirty="0"/>
              <a:t>=</a:t>
            </a:r>
            <a:r>
              <a:rPr lang="en-US" dirty="0" smtClean="0"/>
              <a:t>1, </a:t>
            </a:r>
            <a:r>
              <a:rPr lang="en-US" dirty="0"/>
              <a:t>O(E log </a:t>
            </a:r>
            <a:r>
              <a:rPr lang="en-US" dirty="0" smtClean="0"/>
              <a:t>V)</a:t>
            </a:r>
          </a:p>
          <a:p>
            <a:pPr lvl="2"/>
            <a:r>
              <a:rPr lang="en-US" dirty="0" smtClean="0"/>
              <a:t>Δ=∞, </a:t>
            </a:r>
            <a:r>
              <a:rPr lang="en-US" dirty="0"/>
              <a:t>O(VE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Different algorithms are different schedules for applying relaxations</a:t>
            </a:r>
          </a:p>
          <a:p>
            <a:pPr lvl="1"/>
            <a:r>
              <a:rPr lang="en-US" dirty="0" smtClean="0"/>
              <a:t>SSSP needs </a:t>
            </a:r>
            <a:r>
              <a:rPr lang="en-US" dirty="0" smtClean="0">
                <a:solidFill>
                  <a:srgbClr val="FF0000"/>
                </a:solidFill>
              </a:rPr>
              <a:t>priority scheduling </a:t>
            </a:r>
            <a:r>
              <a:rPr lang="en-US" dirty="0" smtClean="0"/>
              <a:t>for work efficiency</a:t>
            </a:r>
          </a:p>
        </p:txBody>
      </p:sp>
      <p:sp>
        <p:nvSpPr>
          <p:cNvPr id="4" name="Oval 3"/>
          <p:cNvSpPr/>
          <p:nvPr/>
        </p:nvSpPr>
        <p:spPr>
          <a:xfrm>
            <a:off x="7754705" y="4127733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379503" y="4812305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8133484" y="4812305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754705" y="5606389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/>
          <p:cNvCxnSpPr>
            <a:stCxn id="4" idx="3"/>
            <a:endCxn id="5" idx="0"/>
          </p:cNvCxnSpPr>
          <p:nvPr/>
        </p:nvCxnSpPr>
        <p:spPr>
          <a:xfrm flipH="1">
            <a:off x="7559684" y="4435321"/>
            <a:ext cx="247795" cy="3769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6" idx="0"/>
          </p:cNvCxnSpPr>
          <p:nvPr/>
        </p:nvCxnSpPr>
        <p:spPr>
          <a:xfrm>
            <a:off x="8062293" y="4435321"/>
            <a:ext cx="251372" cy="3769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4"/>
            <a:endCxn id="7" idx="1"/>
          </p:cNvCxnSpPr>
          <p:nvPr/>
        </p:nvCxnSpPr>
        <p:spPr>
          <a:xfrm>
            <a:off x="7559684" y="5172667"/>
            <a:ext cx="247795" cy="4864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4"/>
            <a:endCxn id="7" idx="7"/>
          </p:cNvCxnSpPr>
          <p:nvPr/>
        </p:nvCxnSpPr>
        <p:spPr>
          <a:xfrm flipH="1">
            <a:off x="8062293" y="5172667"/>
            <a:ext cx="251372" cy="4864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26757" y="4317807"/>
            <a:ext cx="320032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249959" y="5244885"/>
            <a:ext cx="31931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320976" y="4317807"/>
            <a:ext cx="320032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320976" y="5248242"/>
            <a:ext cx="31931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156692" y="4776599"/>
            <a:ext cx="320032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388748" y="4785569"/>
            <a:ext cx="349224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∞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65843" y="5578930"/>
            <a:ext cx="349224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∞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777732" y="4102912"/>
            <a:ext cx="320032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974398" y="2057978"/>
            <a:ext cx="13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Active edge</a:t>
            </a:r>
            <a:endParaRPr lang="en-US" dirty="0"/>
          </a:p>
        </p:txBody>
      </p:sp>
      <p:cxnSp>
        <p:nvCxnSpPr>
          <p:cNvPr id="55" name="Straight Arrow Connector 54"/>
          <p:cNvCxnSpPr>
            <a:stCxn id="95" idx="2"/>
            <a:endCxn id="52" idx="3"/>
          </p:cNvCxnSpPr>
          <p:nvPr/>
        </p:nvCxnSpPr>
        <p:spPr>
          <a:xfrm flipH="1">
            <a:off x="7281304" y="1858987"/>
            <a:ext cx="634330" cy="383657"/>
          </a:xfrm>
          <a:prstGeom prst="straightConnector1">
            <a:avLst/>
          </a:prstGeom>
          <a:ln>
            <a:headEnd type="triangle" w="lg" len="med"/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460654" y="4211020"/>
            <a:ext cx="1555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Neighborhood</a:t>
            </a:r>
            <a:endParaRPr lang="en-US" dirty="0"/>
          </a:p>
        </p:txBody>
      </p:sp>
      <p:cxnSp>
        <p:nvCxnSpPr>
          <p:cNvPr id="65" name="Straight Arrow Connector 64"/>
          <p:cNvCxnSpPr>
            <a:stCxn id="53" idx="4"/>
            <a:endCxn id="60" idx="3"/>
          </p:cNvCxnSpPr>
          <p:nvPr/>
        </p:nvCxnSpPr>
        <p:spPr>
          <a:xfrm flipH="1" flipV="1">
            <a:off x="7015887" y="4395686"/>
            <a:ext cx="352330" cy="30698"/>
          </a:xfrm>
          <a:prstGeom prst="straightConnector1">
            <a:avLst/>
          </a:prstGeom>
          <a:ln>
            <a:headEnd type="triangle" w="lg" len="med"/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801110" y="3722453"/>
            <a:ext cx="87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5590397" y="4120829"/>
            <a:ext cx="1295747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 rot="7487031">
            <a:off x="7009930" y="4245657"/>
            <a:ext cx="1407736" cy="841536"/>
          </a:xfrm>
          <a:prstGeom prst="ellipse">
            <a:avLst/>
          </a:prstGeom>
          <a:noFill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7335228" y="1670424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Oval 73"/>
          <p:cNvSpPr/>
          <p:nvPr/>
        </p:nvSpPr>
        <p:spPr>
          <a:xfrm>
            <a:off x="8174966" y="1674321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6" name="Straight Arrow Connector 75"/>
          <p:cNvCxnSpPr>
            <a:stCxn id="71" idx="6"/>
            <a:endCxn id="74" idx="2"/>
          </p:cNvCxnSpPr>
          <p:nvPr/>
        </p:nvCxnSpPr>
        <p:spPr>
          <a:xfrm>
            <a:off x="7695590" y="1850605"/>
            <a:ext cx="479376" cy="38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356117" y="1648442"/>
            <a:ext cx="320032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199207" y="1638923"/>
            <a:ext cx="31931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9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7333602" y="2630330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8173340" y="2634227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2" name="Straight Arrow Connector 91"/>
          <p:cNvCxnSpPr>
            <a:stCxn id="90" idx="6"/>
            <a:endCxn id="91" idx="2"/>
          </p:cNvCxnSpPr>
          <p:nvPr/>
        </p:nvCxnSpPr>
        <p:spPr>
          <a:xfrm>
            <a:off x="7693964" y="2810511"/>
            <a:ext cx="479376" cy="38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8192324" y="2600009"/>
            <a:ext cx="31931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755975" y="1489655"/>
            <a:ext cx="31931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7" name="Down Arrow 96"/>
          <p:cNvSpPr/>
          <p:nvPr/>
        </p:nvSpPr>
        <p:spPr>
          <a:xfrm>
            <a:off x="7856471" y="2033705"/>
            <a:ext cx="152591" cy="419363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347033" y="2599501"/>
            <a:ext cx="320032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740655" y="2415343"/>
            <a:ext cx="31931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426962" y="1067145"/>
            <a:ext cx="1035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Operator</a:t>
            </a:r>
            <a:endParaRPr lang="en-US" dirty="0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7296794" y="1465521"/>
            <a:ext cx="1295747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68098" y="3032689"/>
            <a:ext cx="1741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Edge relaxation</a:t>
            </a:r>
            <a:endParaRPr lang="en-US" i="1" dirty="0"/>
          </a:p>
        </p:txBody>
      </p:sp>
      <p:cxnSp>
        <p:nvCxnSpPr>
          <p:cNvPr id="43" name="Straight Arrow Connector 42"/>
          <p:cNvCxnSpPr>
            <a:stCxn id="7" idx="4"/>
            <a:endCxn id="50" idx="0"/>
          </p:cNvCxnSpPr>
          <p:nvPr/>
        </p:nvCxnSpPr>
        <p:spPr>
          <a:xfrm>
            <a:off x="7934886" y="5966751"/>
            <a:ext cx="14324" cy="4498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7769029" y="6416609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780167" y="6389150"/>
            <a:ext cx="349224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∞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039191" y="5952218"/>
            <a:ext cx="31931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59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0" grpId="0"/>
      <p:bldP spid="70" grpId="0"/>
      <p:bldP spid="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7239410" y="1625481"/>
            <a:ext cx="1776559" cy="2774779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5138"/>
            <a:ext cx="9144000" cy="715962"/>
          </a:xfrm>
        </p:spPr>
        <p:txBody>
          <a:bodyPr>
            <a:normAutofit/>
          </a:bodyPr>
          <a:lstStyle/>
          <a:p>
            <a:r>
              <a:rPr lang="en-US" sz="2500" dirty="0" smtClean="0"/>
              <a:t>Parallel Program = Operator + Schedule + Parallel Data Structure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6526746" cy="40767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What is the operator?</a:t>
            </a:r>
          </a:p>
          <a:p>
            <a:pPr lvl="1"/>
            <a:r>
              <a:rPr lang="en-US" dirty="0" err="1" smtClean="0"/>
              <a:t>Ligra</a:t>
            </a:r>
            <a:r>
              <a:rPr lang="en-US" dirty="0" smtClean="0"/>
              <a:t>, </a:t>
            </a:r>
            <a:r>
              <a:rPr lang="en-US" dirty="0" err="1" smtClean="0"/>
              <a:t>PowerGraph</a:t>
            </a:r>
            <a:r>
              <a:rPr lang="en-US" dirty="0" smtClean="0"/>
              <a:t>: only vertex programs</a:t>
            </a:r>
          </a:p>
          <a:p>
            <a:pPr lvl="1"/>
            <a:r>
              <a:rPr lang="en-US" dirty="0"/>
              <a:t>Galois: Unrestricted, may even </a:t>
            </a:r>
            <a:r>
              <a:rPr lang="en-US" dirty="0">
                <a:solidFill>
                  <a:srgbClr val="FF0000"/>
                </a:solidFill>
              </a:rPr>
              <a:t>morph</a:t>
            </a:r>
            <a:r>
              <a:rPr lang="en-US" dirty="0"/>
              <a:t> graph by adding/removing nodes and </a:t>
            </a:r>
            <a:r>
              <a:rPr lang="en-US" dirty="0" smtClean="0"/>
              <a:t>edges</a:t>
            </a:r>
          </a:p>
          <a:p>
            <a:endParaRPr lang="en-US" dirty="0" smtClean="0"/>
          </a:p>
          <a:p>
            <a:r>
              <a:rPr lang="en-US" dirty="0" smtClean="0"/>
              <a:t>Where/When does it execute?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utonomous scheduling: activities execute </a:t>
            </a:r>
            <a:r>
              <a:rPr lang="en-US" dirty="0" smtClean="0">
                <a:solidFill>
                  <a:srgbClr val="FF0000"/>
                </a:solidFill>
              </a:rPr>
              <a:t>transactionally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oordinated scheduling: activities execute </a:t>
            </a:r>
            <a:r>
              <a:rPr lang="en-US" dirty="0" smtClean="0">
                <a:solidFill>
                  <a:srgbClr val="FF0000"/>
                </a:solidFill>
              </a:rPr>
              <a:t>in rounds</a:t>
            </a:r>
          </a:p>
          <a:p>
            <a:pPr lvl="2"/>
            <a:r>
              <a:rPr lang="en-US" dirty="0" smtClean="0"/>
              <a:t>Read values refer to previous rounds</a:t>
            </a:r>
          </a:p>
          <a:p>
            <a:pPr lvl="2"/>
            <a:r>
              <a:rPr lang="en-US" dirty="0" smtClean="0"/>
              <a:t>Multiple updates to the same location are resolved with reduction, etc.</a:t>
            </a:r>
          </a:p>
          <a:p>
            <a:pPr lvl="2"/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3976291" y="-113109"/>
            <a:ext cx="381000" cy="2664619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89300" y="1304925"/>
            <a:ext cx="18034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dirty="0" smtClean="0"/>
              <a:t>Algorith</a:t>
            </a:r>
            <a:r>
              <a:rPr lang="en-US" sz="2500" dirty="0"/>
              <a:t>m</a:t>
            </a:r>
          </a:p>
        </p:txBody>
      </p:sp>
      <p:sp>
        <p:nvSpPr>
          <p:cNvPr id="7" name="Oval 6"/>
          <p:cNvSpPr/>
          <p:nvPr/>
        </p:nvSpPr>
        <p:spPr>
          <a:xfrm>
            <a:off x="7701852" y="4853727"/>
            <a:ext cx="360362" cy="3603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455833" y="4853727"/>
            <a:ext cx="360362" cy="3603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077054" y="5647811"/>
            <a:ext cx="360362" cy="3603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/>
          <p:cNvCxnSpPr>
            <a:stCxn id="7" idx="4"/>
            <a:endCxn id="9" idx="1"/>
          </p:cNvCxnSpPr>
          <p:nvPr/>
        </p:nvCxnSpPr>
        <p:spPr>
          <a:xfrm>
            <a:off x="7882033" y="5214089"/>
            <a:ext cx="247795" cy="4864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4"/>
            <a:endCxn id="9" idx="7"/>
          </p:cNvCxnSpPr>
          <p:nvPr/>
        </p:nvCxnSpPr>
        <p:spPr>
          <a:xfrm flipH="1">
            <a:off x="8384642" y="5214089"/>
            <a:ext cx="251372" cy="4864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491870" y="4830849"/>
            <a:ext cx="30864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6755" y="4826991"/>
            <a:ext cx="306732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17028" y="5609711"/>
            <a:ext cx="292192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6</a:t>
            </a:fld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50346" y="1668570"/>
            <a:ext cx="360362" cy="36036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675144" y="2353142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8429125" y="2353142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8050346" y="3147226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Arrow Connector 21"/>
          <p:cNvCxnSpPr>
            <a:stCxn id="18" idx="3"/>
            <a:endCxn id="19" idx="0"/>
          </p:cNvCxnSpPr>
          <p:nvPr/>
        </p:nvCxnSpPr>
        <p:spPr>
          <a:xfrm flipH="1">
            <a:off x="7855325" y="1976158"/>
            <a:ext cx="247795" cy="3769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5"/>
            <a:endCxn id="20" idx="0"/>
          </p:cNvCxnSpPr>
          <p:nvPr/>
        </p:nvCxnSpPr>
        <p:spPr>
          <a:xfrm>
            <a:off x="8357934" y="1976158"/>
            <a:ext cx="251372" cy="3769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9" idx="4"/>
            <a:endCxn id="21" idx="1"/>
          </p:cNvCxnSpPr>
          <p:nvPr/>
        </p:nvCxnSpPr>
        <p:spPr>
          <a:xfrm>
            <a:off x="7855325" y="2713504"/>
            <a:ext cx="247795" cy="4864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4"/>
            <a:endCxn id="21" idx="7"/>
          </p:cNvCxnSpPr>
          <p:nvPr/>
        </p:nvCxnSpPr>
        <p:spPr>
          <a:xfrm flipH="1">
            <a:off x="8357934" y="2713504"/>
            <a:ext cx="251372" cy="4864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1" idx="4"/>
            <a:endCxn id="37" idx="0"/>
          </p:cNvCxnSpPr>
          <p:nvPr/>
        </p:nvCxnSpPr>
        <p:spPr>
          <a:xfrm>
            <a:off x="8230527" y="3507588"/>
            <a:ext cx="14324" cy="4498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8064670" y="3957446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rapezoid 9"/>
          <p:cNvSpPr/>
          <p:nvPr/>
        </p:nvSpPr>
        <p:spPr>
          <a:xfrm>
            <a:off x="7445084" y="1625481"/>
            <a:ext cx="1570885" cy="1283503"/>
          </a:xfrm>
          <a:prstGeom prst="trapezoid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324898" y="3147226"/>
            <a:ext cx="360362" cy="360362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Arrow Connector 40"/>
          <p:cNvCxnSpPr>
            <a:stCxn id="19" idx="4"/>
            <a:endCxn id="40" idx="7"/>
          </p:cNvCxnSpPr>
          <p:nvPr/>
        </p:nvCxnSpPr>
        <p:spPr>
          <a:xfrm flipH="1">
            <a:off x="7632486" y="2713504"/>
            <a:ext cx="222839" cy="4864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9" idx="6"/>
            <a:endCxn id="20" idx="2"/>
          </p:cNvCxnSpPr>
          <p:nvPr/>
        </p:nvCxnSpPr>
        <p:spPr>
          <a:xfrm>
            <a:off x="8035506" y="2533323"/>
            <a:ext cx="39361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027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7" grpId="0" animBg="1"/>
      <p:bldP spid="8" grpId="0" animBg="1"/>
      <p:bldP spid="9" grpId="0" animBg="1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37" grpId="0" animBg="1"/>
      <p:bldP spid="10" grpId="0" animBg="1"/>
      <p:bldP spid="10" grpId="1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173249" y="4142200"/>
            <a:ext cx="1197787" cy="34757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Galois System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28738"/>
            <a:ext cx="9144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dirty="0" smtClean="0"/>
              <a:t>Parallel Program = Operator + Schedule + Parallel Data Structure</a:t>
            </a:r>
            <a:endParaRPr lang="en-US" sz="2500" dirty="0"/>
          </a:p>
        </p:txBody>
      </p:sp>
      <p:sp>
        <p:nvSpPr>
          <p:cNvPr id="5" name="Rectangle 4"/>
          <p:cNvSpPr/>
          <p:nvPr/>
        </p:nvSpPr>
        <p:spPr>
          <a:xfrm>
            <a:off x="2733914" y="2540238"/>
            <a:ext cx="1288906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Operators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22820" y="2540238"/>
            <a:ext cx="2049356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Schedules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72176" y="2540238"/>
            <a:ext cx="2823549" cy="3475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Data Structure API Calls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39924" y="3037082"/>
            <a:ext cx="1689099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Schedulers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96016" y="3037082"/>
            <a:ext cx="1816101" cy="3475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Data Structures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019555" y="3541706"/>
            <a:ext cx="3047976" cy="347579"/>
            <a:chOff x="355600" y="3545113"/>
            <a:chExt cx="3047976" cy="347579"/>
          </a:xfrm>
        </p:grpSpPr>
        <p:sp>
          <p:nvSpPr>
            <p:cNvPr id="10" name="Rectangle 9"/>
            <p:cNvSpPr/>
            <p:nvPr/>
          </p:nvSpPr>
          <p:spPr>
            <a:xfrm>
              <a:off x="2298705" y="3545113"/>
              <a:ext cx="1104871" cy="3475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Allocator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5600" y="3545113"/>
              <a:ext cx="1943105" cy="3475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Thread Primitives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6097049" y="4066000"/>
            <a:ext cx="1197787" cy="34757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20849" y="4005366"/>
            <a:ext cx="1197787" cy="3475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Multicore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74135" y="2515076"/>
            <a:ext cx="150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Program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48735" y="3242061"/>
            <a:ext cx="1556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Galois System</a:t>
            </a:r>
            <a:endParaRPr lang="en-US" dirty="0"/>
          </a:p>
        </p:txBody>
      </p:sp>
      <p:sp>
        <p:nvSpPr>
          <p:cNvPr id="22" name="Left Brace 21"/>
          <p:cNvSpPr/>
          <p:nvPr/>
        </p:nvSpPr>
        <p:spPr>
          <a:xfrm>
            <a:off x="2571829" y="3118225"/>
            <a:ext cx="381000" cy="679075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47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Abstraction for graph analytics applications and implementation in Galois system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One piece of infrastructure: priority scheduling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Evaluation of Galois system versus DSLs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65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Galois Infrastructure for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Library of different schedulers</a:t>
            </a:r>
          </a:p>
          <a:p>
            <a:pPr lvl="1"/>
            <a:r>
              <a:rPr lang="en-US" dirty="0" smtClean="0"/>
              <a:t>FIFO, LIFO, Priority, …</a:t>
            </a:r>
          </a:p>
          <a:p>
            <a:pPr lvl="1"/>
            <a:r>
              <a:rPr lang="en-US" dirty="0" smtClean="0"/>
              <a:t>DSL for specifying scheduling policies</a:t>
            </a:r>
          </a:p>
          <a:p>
            <a:endParaRPr lang="en-US" dirty="0" smtClean="0"/>
          </a:p>
          <a:p>
            <a:r>
              <a:rPr lang="en-US" dirty="0" smtClean="0"/>
              <a:t>Nguyen </a:t>
            </a:r>
            <a:r>
              <a:rPr lang="en-US" dirty="0"/>
              <a:t>and </a:t>
            </a:r>
            <a:r>
              <a:rPr lang="en-US" dirty="0" err="1"/>
              <a:t>Pingali</a:t>
            </a:r>
            <a:r>
              <a:rPr lang="en-US" dirty="0"/>
              <a:t> (ASPLOS </a:t>
            </a:r>
            <a:r>
              <a:rPr lang="fr-FR" dirty="0"/>
              <a:t>’</a:t>
            </a:r>
            <a:r>
              <a:rPr lang="en-US" dirty="0"/>
              <a:t>11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27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9354</TotalTime>
  <Words>939</Words>
  <Application>Microsoft Macintosh PowerPoint</Application>
  <PresentationFormat>On-screen Show (4:3)</PresentationFormat>
  <Paragraphs>258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 Lightweight Infrastructure for Graph Analytics</vt:lpstr>
      <vt:lpstr>What is Graph Analytics?</vt:lpstr>
      <vt:lpstr>Contributions</vt:lpstr>
      <vt:lpstr>Outline</vt:lpstr>
      <vt:lpstr>Example: SSSP</vt:lpstr>
      <vt:lpstr>Parallel Program = Operator + Schedule + Parallel Data Structure</vt:lpstr>
      <vt:lpstr>Galois System</vt:lpstr>
      <vt:lpstr>Outline</vt:lpstr>
      <vt:lpstr>Galois Infrastructure for Scheduling</vt:lpstr>
      <vt:lpstr>Priority Scheduling</vt:lpstr>
      <vt:lpstr>Ordered by Metric (OBIM)</vt:lpstr>
      <vt:lpstr>Scheduling Bag</vt:lpstr>
      <vt:lpstr>Scheduling Bag</vt:lpstr>
      <vt:lpstr>Priority Map</vt:lpstr>
      <vt:lpstr>Outline</vt:lpstr>
      <vt:lpstr>Graph Analytics DSLs</vt:lpstr>
      <vt:lpstr>Evaluation</vt:lpstr>
      <vt:lpstr>PowerPoint Presentation</vt:lpstr>
      <vt:lpstr>PowerPoint Presentation</vt:lpstr>
      <vt:lpstr>PowerPoint Presentation</vt:lpstr>
      <vt:lpstr>See Paper For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ddn</cp:lastModifiedBy>
  <cp:revision>238</cp:revision>
  <dcterms:created xsi:type="dcterms:W3CDTF">2010-04-12T23:12:02Z</dcterms:created>
  <dcterms:modified xsi:type="dcterms:W3CDTF">2013-11-12T03:02:12Z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