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20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21.xml" ContentType="application/vnd.openxmlformats-officedocument.presentationml.tags+xml"/>
  <Override PartName="/ppt/notesSlides/notesSlide26.xml" ContentType="application/vnd.openxmlformats-officedocument.presentationml.notesSlide+xml"/>
  <Override PartName="/ppt/tags/tag22.xml" ContentType="application/vnd.openxmlformats-officedocument.presentationml.tags+xml"/>
  <Override PartName="/ppt/notesSlides/notesSlide27.xml" ContentType="application/vnd.openxmlformats-officedocument.presentationml.notesSlide+xml"/>
  <Override PartName="/ppt/tags/tag23.xml" ContentType="application/vnd.openxmlformats-officedocument.presentationml.tags+xml"/>
  <Override PartName="/ppt/notesSlides/notesSlide28.xml" ContentType="application/vnd.openxmlformats-officedocument.presentationml.notesSlide+xml"/>
  <Override PartName="/ppt/tags/tag24.xml" ContentType="application/vnd.openxmlformats-officedocument.presentationml.tags+xml"/>
  <Override PartName="/ppt/notesSlides/notesSlide29.xml" ContentType="application/vnd.openxmlformats-officedocument.presentationml.notesSlide+xml"/>
  <Override PartName="/ppt/tags/tag25.xml" ContentType="application/vnd.openxmlformats-officedocument.presentationml.tags+xml"/>
  <Override PartName="/ppt/notesSlides/notesSlide30.xml" ContentType="application/vnd.openxmlformats-officedocument.presentationml.notesSlide+xml"/>
  <Override PartName="/ppt/tags/tag26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27.xml" ContentType="application/vnd.openxmlformats-officedocument.presentationml.tags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28.xml" ContentType="application/vnd.openxmlformats-officedocument.presentationml.tags+xml"/>
  <Override PartName="/ppt/notesSlides/notesSlide36.xml" ContentType="application/vnd.openxmlformats-officedocument.presentationml.notesSlide+xml"/>
  <Override PartName="/ppt/tags/tag29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30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tags/tag31.xml" ContentType="application/vnd.openxmlformats-officedocument.presentationml.tags+xml"/>
  <Override PartName="/ppt/notesSlides/notesSlide41.xml" ContentType="application/vnd.openxmlformats-officedocument.presentationml.notesSlide+xml"/>
  <Override PartName="/ppt/tags/tag32.xml" ContentType="application/vnd.openxmlformats-officedocument.presentationml.tags+xml"/>
  <Override PartName="/ppt/notesSlides/notesSlide42.xml" ContentType="application/vnd.openxmlformats-officedocument.presentationml.notesSlide+xml"/>
  <Override PartName="/ppt/tags/tag33.xml" ContentType="application/vnd.openxmlformats-officedocument.presentationml.tags+xml"/>
  <Override PartName="/ppt/notesSlides/notesSlide43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44.xml" ContentType="application/vnd.openxmlformats-officedocument.presentationml.notesSlide+xml"/>
  <Override PartName="/ppt/tags/tag37.xml" ContentType="application/vnd.openxmlformats-officedocument.presentationml.tags+xml"/>
  <Override PartName="/ppt/notesSlides/notesSlide45.xml" ContentType="application/vnd.openxmlformats-officedocument.presentationml.notesSlide+xml"/>
  <Override PartName="/ppt/tags/tag38.xml" ContentType="application/vnd.openxmlformats-officedocument.presentationml.tags+xml"/>
  <Override PartName="/ppt/notesSlides/notesSlide46.xml" ContentType="application/vnd.openxmlformats-officedocument.presentationml.notesSlide+xml"/>
  <Override PartName="/ppt/tags/tag39.xml" ContentType="application/vnd.openxmlformats-officedocument.presentationml.tags+xml"/>
  <Override PartName="/ppt/notesSlides/notesSlide47.xml" ContentType="application/vnd.openxmlformats-officedocument.presentationml.notesSlide+xml"/>
  <Override PartName="/ppt/tags/tag40.xml" ContentType="application/vnd.openxmlformats-officedocument.presentationml.tags+xml"/>
  <Override PartName="/ppt/notesSlides/notesSlide48.xml" ContentType="application/vnd.openxmlformats-officedocument.presentationml.notesSlide+xml"/>
  <Override PartName="/ppt/tags/tag41.xml" ContentType="application/vnd.openxmlformats-officedocument.presentationml.tags+xml"/>
  <Override PartName="/ppt/notesSlides/notesSlide49.xml" ContentType="application/vnd.openxmlformats-officedocument.presentationml.notesSlide+xml"/>
  <Override PartName="/ppt/tags/tag42.xml" ContentType="application/vnd.openxmlformats-officedocument.presentationml.tags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tags/tag43.xml" ContentType="application/vnd.openxmlformats-officedocument.presentationml.tags+xml"/>
  <Override PartName="/ppt/notesSlides/notesSlide52.xml" ContentType="application/vnd.openxmlformats-officedocument.presentationml.notesSlide+xml"/>
  <Override PartName="/ppt/tags/tag44.xml" ContentType="application/vnd.openxmlformats-officedocument.presentationml.tags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tags/tag45.xml" ContentType="application/vnd.openxmlformats-officedocument.presentationml.tags+xml"/>
  <Override PartName="/ppt/notesSlides/notesSlide56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57.xml" ContentType="application/vnd.openxmlformats-officedocument.presentationml.notesSlide+xml"/>
  <Override PartName="/ppt/tags/tag53.xml" ContentType="application/vnd.openxmlformats-officedocument.presentationml.tags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tags/tag54.xml" ContentType="application/vnd.openxmlformats-officedocument.presentationml.tags+xml"/>
  <Override PartName="/ppt/notesSlides/notesSlide61.xml" ContentType="application/vnd.openxmlformats-officedocument.presentationml.notesSlide+xml"/>
  <Override PartName="/ppt/tags/tag55.xml" ContentType="application/vnd.openxmlformats-officedocument.presentationml.tags+xml"/>
  <Override PartName="/ppt/notesSlides/notesSlide62.xml" ContentType="application/vnd.openxmlformats-officedocument.presentationml.notesSlide+xml"/>
  <Override PartName="/ppt/tags/tag56.xml" ContentType="application/vnd.openxmlformats-officedocument.presentationml.tags+xml"/>
  <Override PartName="/ppt/notesSlides/notesSlide63.xml" ContentType="application/vnd.openxmlformats-officedocument.presentationml.notesSlide+xml"/>
  <Override PartName="/ppt/tags/tag57.xml" ContentType="application/vnd.openxmlformats-officedocument.presentationml.tags+xml"/>
  <Override PartName="/ppt/notesSlides/notesSlide6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0"/>
  </p:notesMasterIdLst>
  <p:sldIdLst>
    <p:sldId id="256" r:id="rId2"/>
    <p:sldId id="451" r:id="rId3"/>
    <p:sldId id="303" r:id="rId4"/>
    <p:sldId id="457" r:id="rId5"/>
    <p:sldId id="458" r:id="rId6"/>
    <p:sldId id="448" r:id="rId7"/>
    <p:sldId id="453" r:id="rId8"/>
    <p:sldId id="313" r:id="rId9"/>
    <p:sldId id="307" r:id="rId10"/>
    <p:sldId id="314" r:id="rId11"/>
    <p:sldId id="315" r:id="rId12"/>
    <p:sldId id="433" r:id="rId13"/>
    <p:sldId id="316" r:id="rId14"/>
    <p:sldId id="434" r:id="rId15"/>
    <p:sldId id="479" r:id="rId16"/>
    <p:sldId id="481" r:id="rId17"/>
    <p:sldId id="480" r:id="rId18"/>
    <p:sldId id="449" r:id="rId19"/>
    <p:sldId id="318" r:id="rId20"/>
    <p:sldId id="320" r:id="rId21"/>
    <p:sldId id="321" r:id="rId22"/>
    <p:sldId id="322" r:id="rId23"/>
    <p:sldId id="323" r:id="rId24"/>
    <p:sldId id="324" r:id="rId25"/>
    <p:sldId id="334" r:id="rId26"/>
    <p:sldId id="327" r:id="rId27"/>
    <p:sldId id="328" r:id="rId28"/>
    <p:sldId id="330" r:id="rId29"/>
    <p:sldId id="332" r:id="rId30"/>
    <p:sldId id="466" r:id="rId31"/>
    <p:sldId id="426" r:id="rId32"/>
    <p:sldId id="465" r:id="rId33"/>
    <p:sldId id="467" r:id="rId34"/>
    <p:sldId id="340" r:id="rId35"/>
    <p:sldId id="339" r:id="rId36"/>
    <p:sldId id="341" r:id="rId37"/>
    <p:sldId id="343" r:id="rId38"/>
    <p:sldId id="438" r:id="rId39"/>
    <p:sldId id="344" r:id="rId40"/>
    <p:sldId id="345" r:id="rId41"/>
    <p:sldId id="346" r:id="rId42"/>
    <p:sldId id="348" r:id="rId43"/>
    <p:sldId id="349" r:id="rId44"/>
    <p:sldId id="468" r:id="rId45"/>
    <p:sldId id="460" r:id="rId46"/>
    <p:sldId id="414" r:id="rId47"/>
    <p:sldId id="444" r:id="rId48"/>
    <p:sldId id="445" r:id="rId49"/>
    <p:sldId id="431" r:id="rId50"/>
    <p:sldId id="442" r:id="rId51"/>
    <p:sldId id="446" r:id="rId52"/>
    <p:sldId id="441" r:id="rId53"/>
    <p:sldId id="430" r:id="rId54"/>
    <p:sldId id="358" r:id="rId55"/>
    <p:sldId id="360" r:id="rId56"/>
    <p:sldId id="362" r:id="rId57"/>
    <p:sldId id="365" r:id="rId58"/>
    <p:sldId id="364" r:id="rId59"/>
    <p:sldId id="366" r:id="rId60"/>
    <p:sldId id="369" r:id="rId61"/>
    <p:sldId id="423" r:id="rId62"/>
    <p:sldId id="370" r:id="rId63"/>
    <p:sldId id="375" r:id="rId64"/>
    <p:sldId id="376" r:id="rId65"/>
    <p:sldId id="378" r:id="rId66"/>
    <p:sldId id="391" r:id="rId67"/>
    <p:sldId id="390" r:id="rId68"/>
    <p:sldId id="392" r:id="rId69"/>
    <p:sldId id="395" r:id="rId70"/>
    <p:sldId id="396" r:id="rId71"/>
    <p:sldId id="397" r:id="rId72"/>
    <p:sldId id="477" r:id="rId73"/>
    <p:sldId id="400" r:id="rId74"/>
    <p:sldId id="469" r:id="rId75"/>
    <p:sldId id="401" r:id="rId76"/>
    <p:sldId id="399" r:id="rId77"/>
    <p:sldId id="437" r:id="rId78"/>
    <p:sldId id="475" r:id="rId79"/>
    <p:sldId id="352" r:id="rId80"/>
    <p:sldId id="471" r:id="rId81"/>
    <p:sldId id="353" r:id="rId82"/>
    <p:sldId id="404" r:id="rId83"/>
    <p:sldId id="483" r:id="rId84"/>
    <p:sldId id="484" r:id="rId85"/>
    <p:sldId id="482" r:id="rId86"/>
    <p:sldId id="472" r:id="rId87"/>
    <p:sldId id="473" r:id="rId88"/>
    <p:sldId id="474" r:id="rId8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97600" autoAdjust="0"/>
  </p:normalViewPr>
  <p:slideViewPr>
    <p:cSldViewPr>
      <p:cViewPr>
        <p:scale>
          <a:sx n="100" d="100"/>
          <a:sy n="100" d="100"/>
        </p:scale>
        <p:origin x="-7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62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30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BFBAC4-0430-445F-A8BB-01D60B93FA08}" type="datetimeFigureOut">
              <a:rPr lang="en-US" smtClean="0"/>
              <a:t>11/8/2013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D9494D-4906-45D4-A649-D962D1515F1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442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367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396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396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1568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3962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89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39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39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D9494D-4906-45D4-A649-D962D1515F1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3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C680-5E90-4BA5-AA85-525D8996FDCF}" type="datetimeFigureOut">
              <a:rPr lang="en-US" smtClean="0"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FBDF-58E6-4870-A5A8-5C0E6B15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26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C680-5E90-4BA5-AA85-525D8996FDCF}" type="datetimeFigureOut">
              <a:rPr lang="en-US" smtClean="0"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FBDF-58E6-4870-A5A8-5C0E6B15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79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C680-5E90-4BA5-AA85-525D8996FDCF}" type="datetimeFigureOut">
              <a:rPr lang="en-US" smtClean="0"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FBDF-58E6-4870-A5A8-5C0E6B15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608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C680-5E90-4BA5-AA85-525D8996FDCF}" type="datetimeFigureOut">
              <a:rPr lang="en-US" smtClean="0"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FBDF-58E6-4870-A5A8-5C0E6B15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48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C680-5E90-4BA5-AA85-525D8996FDCF}" type="datetimeFigureOut">
              <a:rPr lang="en-US" smtClean="0"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FBDF-58E6-4870-A5A8-5C0E6B15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521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C680-5E90-4BA5-AA85-525D8996FDCF}" type="datetimeFigureOut">
              <a:rPr lang="en-US" smtClean="0"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FBDF-58E6-4870-A5A8-5C0E6B15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10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C680-5E90-4BA5-AA85-525D8996FDCF}" type="datetimeFigureOut">
              <a:rPr lang="en-US" smtClean="0"/>
              <a:t>11/8/2013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FBDF-58E6-4870-A5A8-5C0E6B15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75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C680-5E90-4BA5-AA85-525D8996FDCF}" type="datetimeFigureOut">
              <a:rPr lang="en-US" smtClean="0"/>
              <a:t>11/8/2013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FBDF-58E6-4870-A5A8-5C0E6B15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965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C680-5E90-4BA5-AA85-525D8996FDCF}" type="datetimeFigureOut">
              <a:rPr lang="en-US" smtClean="0"/>
              <a:t>11/8/2013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FBDF-58E6-4870-A5A8-5C0E6B15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18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C680-5E90-4BA5-AA85-525D8996FDCF}" type="datetimeFigureOut">
              <a:rPr lang="en-US" smtClean="0"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FBDF-58E6-4870-A5A8-5C0E6B15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699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DC680-5E90-4BA5-AA85-525D8996FDCF}" type="datetimeFigureOut">
              <a:rPr lang="en-US" smtClean="0"/>
              <a:t>11/8/2013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3CFBDF-58E6-4870-A5A8-5C0E6B15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070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DC680-5E90-4BA5-AA85-525D8996FDCF}" type="datetimeFigureOut">
              <a:rPr lang="en-US" smtClean="0"/>
              <a:t>11/8/2013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3CFBDF-58E6-4870-A5A8-5C0E6B153B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0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5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5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5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26" Type="http://schemas.openxmlformats.org/officeDocument/2006/relationships/image" Target="../media/image23.png"/><Relationship Id="rId39" Type="http://schemas.openxmlformats.org/officeDocument/2006/relationships/image" Target="../media/image36.jpeg"/><Relationship Id="rId21" Type="http://schemas.openxmlformats.org/officeDocument/2006/relationships/image" Target="../media/image18.png"/><Relationship Id="rId34" Type="http://schemas.openxmlformats.org/officeDocument/2006/relationships/image" Target="../media/image31.jpeg"/><Relationship Id="rId42" Type="http://schemas.openxmlformats.org/officeDocument/2006/relationships/image" Target="../media/image39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9" Type="http://schemas.openxmlformats.org/officeDocument/2006/relationships/image" Target="../media/image26.png"/><Relationship Id="rId1" Type="http://schemas.openxmlformats.org/officeDocument/2006/relationships/tags" Target="../tags/tag1.xml"/><Relationship Id="rId6" Type="http://schemas.openxmlformats.org/officeDocument/2006/relationships/image" Target="../media/image3.jpeg"/><Relationship Id="rId11" Type="http://schemas.openxmlformats.org/officeDocument/2006/relationships/image" Target="../media/image8.jpeg"/><Relationship Id="rId24" Type="http://schemas.openxmlformats.org/officeDocument/2006/relationships/image" Target="../media/image21.jpeg"/><Relationship Id="rId32" Type="http://schemas.openxmlformats.org/officeDocument/2006/relationships/image" Target="../media/image29.jpeg"/><Relationship Id="rId37" Type="http://schemas.openxmlformats.org/officeDocument/2006/relationships/image" Target="../media/image34.png"/><Relationship Id="rId40" Type="http://schemas.openxmlformats.org/officeDocument/2006/relationships/image" Target="../media/image37.png"/><Relationship Id="rId45" Type="http://schemas.openxmlformats.org/officeDocument/2006/relationships/image" Target="../media/image42.jpe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28" Type="http://schemas.openxmlformats.org/officeDocument/2006/relationships/image" Target="../media/image25.png"/><Relationship Id="rId36" Type="http://schemas.openxmlformats.org/officeDocument/2006/relationships/image" Target="../media/image33.pn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31" Type="http://schemas.openxmlformats.org/officeDocument/2006/relationships/image" Target="../media/image28.png"/><Relationship Id="rId44" Type="http://schemas.openxmlformats.org/officeDocument/2006/relationships/image" Target="../media/image41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19.png"/><Relationship Id="rId27" Type="http://schemas.openxmlformats.org/officeDocument/2006/relationships/image" Target="../media/image24.png"/><Relationship Id="rId30" Type="http://schemas.openxmlformats.org/officeDocument/2006/relationships/image" Target="../media/image27.jpeg"/><Relationship Id="rId35" Type="http://schemas.openxmlformats.org/officeDocument/2006/relationships/image" Target="../media/image32.jpeg"/><Relationship Id="rId43" Type="http://schemas.openxmlformats.org/officeDocument/2006/relationships/image" Target="../media/image40.jpeg"/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.xml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5" Type="http://schemas.openxmlformats.org/officeDocument/2006/relationships/image" Target="../media/image22.jpeg"/><Relationship Id="rId33" Type="http://schemas.openxmlformats.org/officeDocument/2006/relationships/image" Target="../media/image30.jpeg"/><Relationship Id="rId38" Type="http://schemas.openxmlformats.org/officeDocument/2006/relationships/image" Target="../media/image35.png"/><Relationship Id="rId20" Type="http://schemas.openxmlformats.org/officeDocument/2006/relationships/image" Target="../media/image17.png"/><Relationship Id="rId41" Type="http://schemas.openxmlformats.org/officeDocument/2006/relationships/image" Target="../media/image3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18" Type="http://schemas.openxmlformats.org/officeDocument/2006/relationships/image" Target="../media/image15.png"/><Relationship Id="rId26" Type="http://schemas.openxmlformats.org/officeDocument/2006/relationships/image" Target="../media/image22.jpe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44.jpeg"/><Relationship Id="rId17" Type="http://schemas.openxmlformats.org/officeDocument/2006/relationships/image" Target="../media/image14.jpeg"/><Relationship Id="rId25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29" Type="http://schemas.openxmlformats.org/officeDocument/2006/relationships/image" Target="../media/image25.png"/><Relationship Id="rId1" Type="http://schemas.openxmlformats.org/officeDocument/2006/relationships/tags" Target="../tags/tag2.xml"/><Relationship Id="rId6" Type="http://schemas.openxmlformats.org/officeDocument/2006/relationships/image" Target="../media/image3.jpeg"/><Relationship Id="rId11" Type="http://schemas.openxmlformats.org/officeDocument/2006/relationships/image" Target="../media/image43.jpeg"/><Relationship Id="rId24" Type="http://schemas.openxmlformats.org/officeDocument/2006/relationships/image" Target="../media/image20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28" Type="http://schemas.openxmlformats.org/officeDocument/2006/relationships/image" Target="../media/image24.png"/><Relationship Id="rId10" Type="http://schemas.openxmlformats.org/officeDocument/2006/relationships/image" Target="../media/image7.jpeg"/><Relationship Id="rId19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45.gif"/><Relationship Id="rId27" Type="http://schemas.openxmlformats.org/officeDocument/2006/relationships/image" Target="../media/image23.png"/><Relationship Id="rId30" Type="http://schemas.openxmlformats.org/officeDocument/2006/relationships/image" Target="../media/image2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image" Target="../media/image58.png"/><Relationship Id="rId11" Type="http://schemas.openxmlformats.org/officeDocument/2006/relationships/image" Target="../media/image62.png"/><Relationship Id="rId5" Type="http://schemas.openxmlformats.org/officeDocument/2006/relationships/image" Target="../media/image57.png"/><Relationship Id="rId10" Type="http://schemas.openxmlformats.org/officeDocument/2006/relationships/image" Target="../media/image61.png"/><Relationship Id="rId4" Type="http://schemas.openxmlformats.org/officeDocument/2006/relationships/image" Target="../media/image56.png"/><Relationship Id="rId9" Type="http://schemas.openxmlformats.org/officeDocument/2006/relationships/image" Target="../media/image6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5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4" Type="http://schemas.openxmlformats.org/officeDocument/2006/relationships/image" Target="../media/image5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4" Type="http://schemas.openxmlformats.org/officeDocument/2006/relationships/image" Target="../media/image5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gif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5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.xml"/><Relationship Id="rId4" Type="http://schemas.openxmlformats.org/officeDocument/2006/relationships/image" Target="../media/image5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6" Type="http://schemas.openxmlformats.org/officeDocument/2006/relationships/image" Target="../media/image55.png"/><Relationship Id="rId5" Type="http://schemas.openxmlformats.org/officeDocument/2006/relationships/image" Target="../media/image54.gif"/><Relationship Id="rId4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gif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Relationship Id="rId6" Type="http://schemas.openxmlformats.org/officeDocument/2006/relationships/image" Target="../media/image54.gif"/><Relationship Id="rId5" Type="http://schemas.openxmlformats.org/officeDocument/2006/relationships/image" Target="../media/image55.png"/><Relationship Id="rId4" Type="http://schemas.openxmlformats.org/officeDocument/2006/relationships/image" Target="../media/image5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Relationship Id="rId5" Type="http://schemas.openxmlformats.org/officeDocument/2006/relationships/image" Target="../media/image53.png"/><Relationship Id="rId4" Type="http://schemas.openxmlformats.org/officeDocument/2006/relationships/image" Target="../media/image67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52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Relationship Id="rId4" Type="http://schemas.openxmlformats.org/officeDocument/2006/relationships/image" Target="../media/image5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Relationship Id="rId5" Type="http://schemas.openxmlformats.org/officeDocument/2006/relationships/image" Target="../media/image67.png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Relationship Id="rId5" Type="http://schemas.openxmlformats.org/officeDocument/2006/relationships/image" Target="../media/image67.png"/><Relationship Id="rId4" Type="http://schemas.openxmlformats.org/officeDocument/2006/relationships/image" Target="../media/image5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Relationship Id="rId5" Type="http://schemas.openxmlformats.org/officeDocument/2006/relationships/image" Target="../media/image67.png"/><Relationship Id="rId4" Type="http://schemas.openxmlformats.org/officeDocument/2006/relationships/image" Target="../media/image5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Relationship Id="rId5" Type="http://schemas.openxmlformats.org/officeDocument/2006/relationships/image" Target="../media/image67.png"/><Relationship Id="rId4" Type="http://schemas.openxmlformats.org/officeDocument/2006/relationships/image" Target="../media/image53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Relationship Id="rId4" Type="http://schemas.openxmlformats.org/officeDocument/2006/relationships/image" Target="../media/image72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52.jpeg"/><Relationship Id="rId5" Type="http://schemas.openxmlformats.org/officeDocument/2006/relationships/image" Target="../media/image51.png"/><Relationship Id="rId4" Type="http://schemas.openxmlformats.org/officeDocument/2006/relationships/image" Target="../media/image53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image" Target="../media/image80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4" Type="http://schemas.openxmlformats.org/officeDocument/2006/relationships/image" Target="../media/image75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Relationship Id="rId6" Type="http://schemas.openxmlformats.org/officeDocument/2006/relationships/image" Target="../media/image78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3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Relationship Id="rId6" Type="http://schemas.openxmlformats.org/officeDocument/2006/relationships/image" Target="../media/image53.png"/><Relationship Id="rId5" Type="http://schemas.openxmlformats.org/officeDocument/2006/relationships/image" Target="../media/image67.png"/><Relationship Id="rId4" Type="http://schemas.openxmlformats.org/officeDocument/2006/relationships/image" Target="../media/image82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Relationship Id="rId4" Type="http://schemas.openxmlformats.org/officeDocument/2006/relationships/image" Target="../media/image67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Relationship Id="rId5" Type="http://schemas.openxmlformats.org/officeDocument/2006/relationships/image" Target="../media/image67.png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85800" y="895349"/>
            <a:ext cx="7772400" cy="2381251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Timecard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Controlling User-Perceived Delays in </a:t>
            </a:r>
            <a:br>
              <a:rPr lang="en-US" sz="3600" dirty="0" smtClean="0"/>
            </a:br>
            <a:r>
              <a:rPr lang="en-US" sz="3600" dirty="0" smtClean="0"/>
              <a:t>Server-Based Mobile Applications</a:t>
            </a:r>
            <a:endParaRPr lang="en-US" sz="3600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133600" y="5562600"/>
            <a:ext cx="5105400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MIT, Microsoft Research</a:t>
            </a:r>
            <a:endParaRPr lang="en-US" sz="3600" dirty="0"/>
          </a:p>
        </p:txBody>
      </p:sp>
      <p:sp>
        <p:nvSpPr>
          <p:cNvPr id="8" name="Subtitle 2"/>
          <p:cNvSpPr>
            <a:spLocks noGrp="1"/>
          </p:cNvSpPr>
          <p:nvPr/>
        </p:nvSpPr>
        <p:spPr>
          <a:xfrm>
            <a:off x="723900" y="4267200"/>
            <a:ext cx="76962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 smtClean="0">
                <a:solidFill>
                  <a:srgbClr val="0070C0"/>
                </a:solidFill>
              </a:rPr>
              <a:t>Lenin Ravindranath, Jitendra Padhye, </a:t>
            </a:r>
            <a:br>
              <a:rPr lang="en-US" sz="3000" dirty="0" smtClean="0">
                <a:solidFill>
                  <a:srgbClr val="0070C0"/>
                </a:solidFill>
              </a:rPr>
            </a:br>
            <a:r>
              <a:rPr lang="en-US" sz="3000" dirty="0" smtClean="0">
                <a:solidFill>
                  <a:srgbClr val="0070C0"/>
                </a:solidFill>
              </a:rPr>
              <a:t>Ratul Mahajan, Hari Balakrishnan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800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3163423" y="2356707"/>
            <a:ext cx="3354522" cy="1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69613" y="2135091"/>
            <a:ext cx="96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Request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48299" y="2109536"/>
            <a:ext cx="110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Response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159092" y="3897960"/>
            <a:ext cx="3358853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59092" y="3777090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6553200" y="3777090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86200" y="3505200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Deadline</a:t>
            </a:r>
            <a:endParaRPr lang="en-US" sz="22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Controlling the Server Delay</a:t>
            </a:r>
          </a:p>
        </p:txBody>
      </p:sp>
      <p:sp>
        <p:nvSpPr>
          <p:cNvPr id="15" name="Up Arrow 14"/>
          <p:cNvSpPr/>
          <p:nvPr/>
        </p:nvSpPr>
        <p:spPr>
          <a:xfrm rot="8778488">
            <a:off x="6803163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76600" y="1371600"/>
            <a:ext cx="1495732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78372" y="1663641"/>
            <a:ext cx="2284228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76601" y="1112520"/>
            <a:ext cx="2790444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78372" y="1950720"/>
            <a:ext cx="1903228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6600" y="838200"/>
            <a:ext cx="2493665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4772332" y="1463040"/>
            <a:ext cx="104468" cy="831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</p:cNvCxnSpPr>
          <p:nvPr/>
        </p:nvCxnSpPr>
        <p:spPr>
          <a:xfrm>
            <a:off x="5562600" y="1755081"/>
            <a:ext cx="150646" cy="539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</p:cNvCxnSpPr>
          <p:nvPr/>
        </p:nvCxnSpPr>
        <p:spPr>
          <a:xfrm>
            <a:off x="5181600" y="2042160"/>
            <a:ext cx="76200" cy="274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3" idx="1"/>
          </p:cNvCxnSpPr>
          <p:nvPr/>
        </p:nvCxnSpPr>
        <p:spPr>
          <a:xfrm flipV="1">
            <a:off x="3193730" y="2042160"/>
            <a:ext cx="84642" cy="274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1" idx="1"/>
          </p:cNvCxnSpPr>
          <p:nvPr/>
        </p:nvCxnSpPr>
        <p:spPr>
          <a:xfrm flipV="1">
            <a:off x="3193730" y="1755081"/>
            <a:ext cx="84642" cy="564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" idx="1"/>
          </p:cNvCxnSpPr>
          <p:nvPr/>
        </p:nvCxnSpPr>
        <p:spPr>
          <a:xfrm flipV="1">
            <a:off x="3193730" y="1463040"/>
            <a:ext cx="82870" cy="89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1"/>
          </p:cNvCxnSpPr>
          <p:nvPr/>
        </p:nvCxnSpPr>
        <p:spPr>
          <a:xfrm flipV="1">
            <a:off x="3193730" y="1203960"/>
            <a:ext cx="82871" cy="1152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4" idx="1"/>
          </p:cNvCxnSpPr>
          <p:nvPr/>
        </p:nvCxnSpPr>
        <p:spPr>
          <a:xfrm flipV="1">
            <a:off x="3193730" y="929640"/>
            <a:ext cx="82870" cy="1427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4" idx="3"/>
          </p:cNvCxnSpPr>
          <p:nvPr/>
        </p:nvCxnSpPr>
        <p:spPr>
          <a:xfrm>
            <a:off x="5770265" y="929640"/>
            <a:ext cx="345552" cy="13645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2" idx="3"/>
          </p:cNvCxnSpPr>
          <p:nvPr/>
        </p:nvCxnSpPr>
        <p:spPr>
          <a:xfrm>
            <a:off x="6067045" y="1203960"/>
            <a:ext cx="257555" cy="10902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225541" y="3320534"/>
            <a:ext cx="1511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  <a:latin typeface="Corbel" panose="020B0503020204020204" pitchFamily="34" charset="0"/>
              </a:rPr>
              <a:t>Better result</a:t>
            </a:r>
            <a:endParaRPr lang="en-US" sz="2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514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59092" y="3897960"/>
            <a:ext cx="2632108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59092" y="3777090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91200" y="3777090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86200" y="3505200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Deadline</a:t>
            </a:r>
            <a:endParaRPr lang="en-US" sz="22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Controlling the Server Delay</a:t>
            </a:r>
          </a:p>
        </p:txBody>
      </p:sp>
      <p:sp>
        <p:nvSpPr>
          <p:cNvPr id="65" name="Up Arrow 64"/>
          <p:cNvSpPr/>
          <p:nvPr/>
        </p:nvSpPr>
        <p:spPr>
          <a:xfrm rot="8778488">
            <a:off x="5998464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Up Arrow 65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75478" y="1732002"/>
            <a:ext cx="185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Server processing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310599" y="2101334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6320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533400" y="4648200"/>
            <a:ext cx="8229600" cy="1600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Servers keep fixed deadlines</a:t>
            </a:r>
          </a:p>
          <a:p>
            <a:pPr lvl="1"/>
            <a:r>
              <a:rPr lang="en-US" dirty="0" smtClean="0"/>
              <a:t>No consideration about external delays</a:t>
            </a:r>
          </a:p>
          <a:p>
            <a:pPr lvl="1"/>
            <a:r>
              <a:rPr lang="en-US" dirty="0" smtClean="0"/>
              <a:t>Assume constant external delays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>
            <a:off x="1905000" y="2329488"/>
            <a:ext cx="11505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5936100" y="2339013"/>
            <a:ext cx="1150500" cy="0"/>
          </a:xfrm>
          <a:prstGeom prst="straightConnector1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11317" y="2220378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086600" y="2214990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15457" y="1411069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Assumed </a:t>
            </a:r>
          </a:p>
          <a:p>
            <a:pPr algn="ctr"/>
            <a:r>
              <a:rPr lang="en-US" dirty="0">
                <a:latin typeface="Corbel" panose="020B0503020204020204" pitchFamily="34" charset="0"/>
              </a:rPr>
              <a:t>e</a:t>
            </a:r>
            <a:r>
              <a:rPr lang="en-US" dirty="0" smtClean="0">
                <a:latin typeface="Corbel" panose="020B0503020204020204" pitchFamily="34" charset="0"/>
              </a:rPr>
              <a:t>xternal delay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2389572" y="2101334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Down Arrow 32"/>
          <p:cNvSpPr/>
          <p:nvPr/>
        </p:nvSpPr>
        <p:spPr>
          <a:xfrm>
            <a:off x="6352399" y="2101334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720610" y="1411069"/>
            <a:ext cx="15295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Assumed </a:t>
            </a:r>
          </a:p>
          <a:p>
            <a:pPr algn="ctr"/>
            <a:r>
              <a:rPr lang="en-US" dirty="0">
                <a:latin typeface="Corbel" panose="020B0503020204020204" pitchFamily="34" charset="0"/>
              </a:rPr>
              <a:t>e</a:t>
            </a:r>
            <a:r>
              <a:rPr lang="en-US" dirty="0" smtClean="0">
                <a:latin typeface="Corbel" panose="020B0503020204020204" pitchFamily="34" charset="0"/>
              </a:rPr>
              <a:t>xternal delay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365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  <p:bldP spid="7" grpId="0"/>
      <p:bldP spid="32" grpId="0" animBg="1"/>
      <p:bldP spid="33" grpId="0" animBg="1"/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ounded Rectangle 68"/>
          <p:cNvSpPr/>
          <p:nvPr/>
        </p:nvSpPr>
        <p:spPr>
          <a:xfrm>
            <a:off x="1159283" y="2895600"/>
            <a:ext cx="1391031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 type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Rounded Rectangle 69"/>
          <p:cNvSpPr/>
          <p:nvPr/>
        </p:nvSpPr>
        <p:spPr>
          <a:xfrm>
            <a:off x="6721806" y="2971799"/>
            <a:ext cx="1088887" cy="3810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size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400800" y="2438400"/>
            <a:ext cx="1088887" cy="3810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TCP state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1544164" y="2362200"/>
            <a:ext cx="1088887" cy="3810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TCP state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7543800" y="3429000"/>
            <a:ext cx="1343878" cy="37866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Device type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4" name="Straight Arrow Connector 73"/>
          <p:cNvCxnSpPr/>
          <p:nvPr/>
        </p:nvCxnSpPr>
        <p:spPr>
          <a:xfrm>
            <a:off x="2057860" y="3286475"/>
            <a:ext cx="0" cy="85572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8101246" y="3803617"/>
            <a:ext cx="0" cy="33531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>
            <a:off x="7331483" y="3352800"/>
            <a:ext cx="0" cy="78612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>
            <a:off x="2633051" y="2586242"/>
            <a:ext cx="342532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 flipH="1">
            <a:off x="6041326" y="2628900"/>
            <a:ext cx="359474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Significant Variability in External Delays</a:t>
            </a:r>
            <a:endParaRPr lang="en-US" sz="36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04050" y="4648200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3667" y="4763869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475478" y="1732002"/>
            <a:ext cx="185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Server processing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4310599" y="2101334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Rounded Rectangle 37"/>
          <p:cNvSpPr/>
          <p:nvPr/>
        </p:nvSpPr>
        <p:spPr>
          <a:xfrm>
            <a:off x="533400" y="3429000"/>
            <a:ext cx="182880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Reading sensors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1447800" y="3807669"/>
            <a:ext cx="0" cy="334527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ounded Rectangle 39"/>
          <p:cNvSpPr/>
          <p:nvPr/>
        </p:nvSpPr>
        <p:spPr>
          <a:xfrm>
            <a:off x="1905000" y="4569280"/>
            <a:ext cx="861032" cy="57013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Radio state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2126797" y="4205504"/>
            <a:ext cx="0" cy="363776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>
          <a:xfrm>
            <a:off x="3847326" y="3124199"/>
            <a:ext cx="1579292" cy="76200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Network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(3G, WiFi, LTE, ..)</a:t>
            </a:r>
          </a:p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RTT, tput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50" name="Straight Arrow Connector 49"/>
          <p:cNvCxnSpPr>
            <a:stCxn id="49" idx="1"/>
          </p:cNvCxnSpPr>
          <p:nvPr/>
        </p:nvCxnSpPr>
        <p:spPr>
          <a:xfrm flipH="1" flipV="1">
            <a:off x="2702718" y="3505199"/>
            <a:ext cx="1144608" cy="1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9" idx="3"/>
          </p:cNvCxnSpPr>
          <p:nvPr/>
        </p:nvCxnSpPr>
        <p:spPr>
          <a:xfrm>
            <a:off x="5426618" y="3505200"/>
            <a:ext cx="1050382" cy="0"/>
          </a:xfrm>
          <a:prstGeom prst="straightConnector1">
            <a:avLst/>
          </a:prstGeom>
          <a:ln w="28575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9" name="Picture 78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6320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Straight Connector 79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505200" y="5329535"/>
            <a:ext cx="217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orbel" panose="020B0503020204020204" pitchFamily="34" charset="0"/>
              </a:rPr>
              <a:t>Highly variable</a:t>
            </a:r>
            <a:endParaRPr 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62600" y="5410200"/>
            <a:ext cx="23738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[AppInsight – OSDI ’12]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47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70" grpId="0" animBg="1"/>
      <p:bldP spid="71" grpId="0" animBg="1"/>
      <p:bldP spid="72" grpId="0" animBg="1"/>
      <p:bldP spid="73" grpId="0" animBg="1"/>
      <p:bldP spid="38" grpId="0" animBg="1"/>
      <p:bldP spid="40" grpId="0" animBg="1"/>
      <p:bldP spid="49" grpId="0" animBg="1"/>
      <p:bldP spid="8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Significant Variability in External Delays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9" name="Up Arrow 48"/>
          <p:cNvSpPr/>
          <p:nvPr/>
        </p:nvSpPr>
        <p:spPr>
          <a:xfrm rot="8778488">
            <a:off x="5998464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Up Arrow 53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362200"/>
          </a:xfrm>
        </p:spPr>
        <p:txBody>
          <a:bodyPr>
            <a:normAutofit/>
          </a:bodyPr>
          <a:lstStyle/>
          <a:p>
            <a:r>
              <a:rPr lang="en-US" dirty="0" smtClean="0"/>
              <a:t>Client with high external delays</a:t>
            </a:r>
          </a:p>
          <a:p>
            <a:pPr lvl="1"/>
            <a:r>
              <a:rPr lang="en-US" dirty="0" smtClean="0"/>
              <a:t>Poor end-to-end response time</a:t>
            </a:r>
          </a:p>
          <a:p>
            <a:r>
              <a:rPr lang="en-US" dirty="0" smtClean="0"/>
              <a:t>Client with low external delays</a:t>
            </a:r>
          </a:p>
          <a:p>
            <a:pPr lvl="1"/>
            <a:r>
              <a:rPr lang="en-US" dirty="0" smtClean="0"/>
              <a:t>Do not produce the best quality result</a:t>
            </a:r>
          </a:p>
          <a:p>
            <a:endParaRPr lang="en-US" dirty="0"/>
          </a:p>
        </p:txBody>
      </p:sp>
      <p:pic>
        <p:nvPicPr>
          <p:cNvPr id="58" name="Picture 57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6320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0" name="Straight Connector 59"/>
          <p:cNvCxnSpPr/>
          <p:nvPr/>
        </p:nvCxnSpPr>
        <p:spPr>
          <a:xfrm>
            <a:off x="3159092" y="3897960"/>
            <a:ext cx="2632108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159092" y="3777090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5791200" y="3777090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3886200" y="3505200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Deadline</a:t>
            </a:r>
            <a:endParaRPr lang="en-US" sz="22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4510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Significant Variability in External Delays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9" name="Up Arrow 48"/>
          <p:cNvSpPr/>
          <p:nvPr/>
        </p:nvSpPr>
        <p:spPr>
          <a:xfrm rot="8778488">
            <a:off x="5998464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Up Arrow 53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80783" y="3524071"/>
            <a:ext cx="7512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Servers should adapt to external delays</a:t>
            </a:r>
          </a:p>
          <a:p>
            <a:pPr algn="ctr"/>
            <a:r>
              <a: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control the user-perceived delay</a:t>
            </a:r>
          </a:p>
        </p:txBody>
      </p:sp>
      <p:pic>
        <p:nvPicPr>
          <p:cNvPr id="19" name="Picture 18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6320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32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Significant Variability in External Delays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9" name="Up Arrow 48"/>
          <p:cNvSpPr/>
          <p:nvPr/>
        </p:nvSpPr>
        <p:spPr>
          <a:xfrm rot="8778488">
            <a:off x="5998464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Up Arrow 53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6320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3159092" y="3897960"/>
            <a:ext cx="2632108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59092" y="3777090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91200" y="3777090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886200" y="3505200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Deadline</a:t>
            </a:r>
            <a:endParaRPr lang="en-US" sz="22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45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Significant Variability in External Delays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19" name="Picture 18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6320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3159092" y="3897960"/>
            <a:ext cx="2632108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59092" y="3777090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91200" y="3777090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38600" y="3186833"/>
            <a:ext cx="936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372090" y="3580974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Up Arrow 26"/>
          <p:cNvSpPr/>
          <p:nvPr/>
        </p:nvSpPr>
        <p:spPr>
          <a:xfrm rot="8778488">
            <a:off x="5998464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101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Significant Variability in External Delays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1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7200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04049" y="4646474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63667" y="4648616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67200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Arrow Connector 13"/>
          <p:cNvCxnSpPr/>
          <p:nvPr/>
        </p:nvCxnSpPr>
        <p:spPr>
          <a:xfrm>
            <a:off x="891101" y="5879803"/>
            <a:ext cx="7414699" cy="0"/>
          </a:xfrm>
          <a:prstGeom prst="straightConnector1">
            <a:avLst/>
          </a:prstGeom>
          <a:ln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1102" y="5651203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305800" y="5635437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276600" y="5955268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End-to-end deadline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9" name="Picture 18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6320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>
            <a:off x="3159092" y="3897960"/>
            <a:ext cx="2632108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59092" y="3777090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91200" y="3777090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038600" y="3186833"/>
            <a:ext cx="936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26" name="Down Arrow 25"/>
          <p:cNvSpPr/>
          <p:nvPr/>
        </p:nvSpPr>
        <p:spPr>
          <a:xfrm>
            <a:off x="4372090" y="3580974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Up Arrow 3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Up Arrow 33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41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>
          <a:xfrm>
            <a:off x="57702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934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163423" y="1841494"/>
            <a:ext cx="0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45215" y="1853794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own Arrow 2"/>
          <p:cNvSpPr/>
          <p:nvPr/>
        </p:nvSpPr>
        <p:spPr>
          <a:xfrm>
            <a:off x="3200400" y="1676400"/>
            <a:ext cx="22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336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>
          <a:xfrm>
            <a:off x="57702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934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505200" y="1841494"/>
            <a:ext cx="0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45215" y="1853794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893464" y="5334000"/>
            <a:ext cx="261173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187861" y="5449669"/>
            <a:ext cx="201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Time elapsed since </a:t>
            </a:r>
          </a:p>
          <a:p>
            <a:pPr algn="ctr"/>
            <a:r>
              <a:rPr lang="en-US" dirty="0">
                <a:latin typeface="Corbel" panose="020B0503020204020204" pitchFamily="34" charset="0"/>
              </a:rPr>
              <a:t>u</a:t>
            </a:r>
            <a:r>
              <a:rPr lang="en-US" dirty="0" smtClean="0">
                <a:latin typeface="Corbel" panose="020B0503020204020204" pitchFamily="34" charset="0"/>
              </a:rPr>
              <a:t>ser interaction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5776628" y="5305958"/>
            <a:ext cx="256858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933080" y="5410200"/>
            <a:ext cx="227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Predicted </a:t>
            </a: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downlink</a:t>
            </a:r>
            <a:r>
              <a:rPr lang="en-US" dirty="0" smtClean="0">
                <a:latin typeface="Corbel" panose="020B0503020204020204" pitchFamily="34" charset="0"/>
              </a:rPr>
              <a:t> &amp; </a:t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app processing </a:t>
            </a:r>
            <a:r>
              <a:rPr lang="en-US" dirty="0" smtClean="0">
                <a:latin typeface="Corbel" panose="020B0503020204020204" pitchFamily="34" charset="0"/>
              </a:rPr>
              <a:t>delay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038600" y="1651591"/>
            <a:ext cx="93647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4372090" y="204573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2053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2" grpId="0" animBg="1"/>
      <p:bldP spid="78" grpId="0" animBg="1"/>
      <p:bldP spid="49" grpId="0" animBg="1"/>
      <p:bldP spid="80" grpId="0"/>
      <p:bldP spid="82" grpId="0"/>
      <p:bldP spid="31" grpId="0"/>
      <p:bldP spid="3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5000" y="152400"/>
            <a:ext cx="5486400" cy="2332544"/>
            <a:chOff x="1828800" y="152400"/>
            <a:chExt cx="5486400" cy="2332544"/>
          </a:xfrm>
        </p:grpSpPr>
        <p:sp>
          <p:nvSpPr>
            <p:cNvPr id="4" name="Cloud 3"/>
            <p:cNvSpPr/>
            <p:nvPr/>
          </p:nvSpPr>
          <p:spPr>
            <a:xfrm>
              <a:off x="1828800" y="152400"/>
              <a:ext cx="5486400" cy="2332544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792" y="533761"/>
              <a:ext cx="677033" cy="24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02" y="337728"/>
              <a:ext cx="719598" cy="31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4" descr="https://encrypted-tbn3.gstatic.com/images?q=tbn:ANd9GcSFrKrabKq-V5CMEC1way6iPJb0Z7BE3aTpqzXcJAFbbBI6idrlWw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851" y="1128554"/>
              <a:ext cx="863169" cy="472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blogs-images.forbes.com/tomiogeron/files/2013/02/groupon-logo1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216" y="341552"/>
              <a:ext cx="693670" cy="305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883" y="1504160"/>
              <a:ext cx="1064986" cy="17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http://guardianlv.com/wp-content/uploads/2013/10/facebook-logo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7850" y="297920"/>
              <a:ext cx="649295" cy="34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http://seomercury.com/wp-content/uploads/2012/08/twitter_logo_grande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030" y="956554"/>
              <a:ext cx="895270" cy="33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" descr="https://encrypted-tbn0.gstatic.com/images?q=tbn:ANd9GcSeGNZSkAWV7R_ZuJrJfQmqiTnASBd8x1XKzlAa_qyR8r83mmu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890" y="629393"/>
              <a:ext cx="411101" cy="211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288" y="895601"/>
              <a:ext cx="575397" cy="30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 descr="http://media.corporate-ir.net/media_files/irol/17/176060/KindleLogos/Kindlelogo/scr2555-proj697-a-kindle-logo-rgb-lg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122" y="1686149"/>
              <a:ext cx="1274619" cy="34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www.v3.co.uk/IMG/106/255106/google-logo--370x229.jpg?136542600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518" y="1289898"/>
              <a:ext cx="816935" cy="505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infolodge.net/blog/wp-content/uploads/2013/07/Dropbox_Logo1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213" y="842440"/>
              <a:ext cx="1017656" cy="344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://business.pinterest.com/assets/img/brand/pinterest_logo_red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044" y="578918"/>
              <a:ext cx="1154257" cy="502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http://www.cbc.ca/kamloops/mt/Logo-tripadvisor1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244" y="1732155"/>
              <a:ext cx="1141242" cy="295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759" y="1201136"/>
              <a:ext cx="360651" cy="27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068" y="780712"/>
              <a:ext cx="624123" cy="28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 descr="Google+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835" y="2005986"/>
              <a:ext cx="840072" cy="27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764" y="1360253"/>
              <a:ext cx="876907" cy="21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9"/>
          <p:cNvGrpSpPr/>
          <p:nvPr/>
        </p:nvGrpSpPr>
        <p:grpSpPr>
          <a:xfrm>
            <a:off x="1634886" y="5167480"/>
            <a:ext cx="5863453" cy="1623732"/>
            <a:chOff x="1634886" y="5167480"/>
            <a:chExt cx="5863453" cy="1623732"/>
          </a:xfrm>
        </p:grpSpPr>
        <p:pic>
          <p:nvPicPr>
            <p:cNvPr id="30" name="Picture 3"/>
            <p:cNvPicPr>
              <a:picLocks noChangeAspect="1" noChangeArrowheads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886" y="5167480"/>
              <a:ext cx="508766" cy="95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0" name="Picture 36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507" y="5497813"/>
              <a:ext cx="592654" cy="116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1" name="Picture 37"/>
            <p:cNvPicPr>
              <a:picLocks noChangeAspect="1" noChangeArrowheads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008" y="5643839"/>
              <a:ext cx="534086" cy="110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11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659" y="5705996"/>
              <a:ext cx="551302" cy="1078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35" descr="http://images.wikia.com/windowsphone/images/b/b5/Handset-HTC7Mozart.png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551" y="5681806"/>
              <a:ext cx="610174" cy="1109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0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856" y="5497813"/>
              <a:ext cx="564986" cy="10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2" name="Picture 38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591" y="5622574"/>
              <a:ext cx="594082" cy="1126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63" name="Picture 39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831" y="5183277"/>
              <a:ext cx="648508" cy="115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13"/>
          <p:cNvGrpSpPr/>
          <p:nvPr/>
        </p:nvGrpSpPr>
        <p:grpSpPr>
          <a:xfrm>
            <a:off x="2015703" y="4267200"/>
            <a:ext cx="5032248" cy="1176209"/>
            <a:chOff x="530352" y="4081591"/>
            <a:chExt cx="5032248" cy="1176209"/>
          </a:xfrm>
        </p:grpSpPr>
        <p:pic>
          <p:nvPicPr>
            <p:cNvPr id="42" name="Picture 22" descr="https://encrypted-tbn3.gstatic.com/images?q=tbn:ANd9GcRBzUKcZxuYyTvvx5a1dQEcQPjsjairTubCMUxtqccZedN7aPqCyA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352" y="4081591"/>
              <a:ext cx="551089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Picture 96" descr="Badoo"/>
            <p:cNvPicPr>
              <a:picLocks noChangeAspect="1" noChangeArrowheads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081591"/>
              <a:ext cx="548640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218" descr="http://a1.mzstatic.com/us/r1000/116/Purple/v4/87/60/7c/87607c4c-b38f-0b4e-ecc3-f3655b9855b9/mzl.szkfctue.175x175-75.jpg"/>
            <p:cNvPicPr>
              <a:picLocks noChangeAspect="1" noChangeArrowheads="1"/>
            </p:cNvPicPr>
            <p:nvPr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560" y="4083009"/>
              <a:ext cx="548640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32" descr="http://a5.mzstatic.com/us/r1000/098/Purple/v4/e0/35/c8/e035c8f2-083c-1e4a-121e-874167a43f95/mzl.nnrdwlxg.175x175-75.jpg"/>
            <p:cNvPicPr>
              <a:picLocks noChangeAspect="1" noChangeArrowheads="1"/>
            </p:cNvPicPr>
            <p:nvPr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640" y="4081591"/>
              <a:ext cx="548640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28" descr="https://encrypted-tbn1.gstatic.com/images?q=tbn:ANd9GcQ0WOw7mn9a9LcMAdZTp2sX1h0FxHEcWeO9pKniReE73Ybs2RKw2g"/>
            <p:cNvPicPr>
              <a:picLocks noChangeAspect="1" noChangeArrowheads="1"/>
            </p:cNvPicPr>
            <p:nvPr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720" y="4084427"/>
              <a:ext cx="548640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7" name="Picture 142" descr="http://a3.mzstatic.com/us/r1000/115/Purple/v4/29/41/44/294144a8-4a55-ef6a-a890-52233853fc66/mzl.buffmknx.175x175-75.jpg"/>
            <p:cNvPicPr>
              <a:picLocks noChangeAspect="1" noChangeArrowheads="1"/>
            </p:cNvPicPr>
            <p:nvPr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081591"/>
              <a:ext cx="548640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44" descr="TripAdvisor"/>
            <p:cNvPicPr>
              <a:picLocks noChangeAspect="1" noChangeArrowheads="1"/>
            </p:cNvPicPr>
            <p:nvPr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880" y="4081591"/>
              <a:ext cx="548640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58" descr="Google"/>
            <p:cNvPicPr>
              <a:picLocks noChangeAspect="1" noChangeArrowheads="1"/>
            </p:cNvPicPr>
            <p:nvPr/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960" y="4081591"/>
              <a:ext cx="548640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76" descr="Amazon Mobile"/>
            <p:cNvPicPr>
              <a:picLocks noChangeAspect="1" noChangeArrowheads="1"/>
            </p:cNvPicPr>
            <p:nvPr/>
          </p:nvPicPr>
          <p:blipFill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801" y="4709160"/>
              <a:ext cx="548640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1" name="Picture 50" descr="http://t0.gstatic.com/images?q=tbn:ANd9GcSxWIvPTBlktZd0lh0xJMABevCQiTCSVVxVXsUqqOoRglc0mzTxDo1iCK2z"/>
            <p:cNvPicPr>
              <a:picLocks noChangeAspect="1" noChangeArrowheads="1"/>
            </p:cNvPicPr>
            <p:nvPr/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480" y="4709160"/>
              <a:ext cx="548640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64" descr="AP Mobile"/>
            <p:cNvPicPr>
              <a:picLocks noChangeAspect="1" noChangeArrowheads="1"/>
            </p:cNvPicPr>
            <p:nvPr/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3560" y="4709160"/>
              <a:ext cx="548640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08" descr="CNN"/>
            <p:cNvPicPr>
              <a:picLocks noChangeAspect="1" noChangeArrowheads="1"/>
            </p:cNvPicPr>
            <p:nvPr/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3640" y="4709160"/>
              <a:ext cx="548640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4" name="Picture 16" descr="http://a1.mzstatic.com/us/r1000/064/Purple/v4/78/8d/c4/788dc4de-dd11-aa10-72df-37e60a64aefa/mzl.ylmlurzm.175x175-75.jpg"/>
            <p:cNvPicPr>
              <a:picLocks noChangeAspect="1" noChangeArrowheads="1"/>
            </p:cNvPicPr>
            <p:nvPr/>
          </p:nvPicPr>
          <p:blipFill>
            <a:blip r:embed="rId4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93720" y="4709160"/>
              <a:ext cx="548640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54" descr="http://t3.gstatic.com/images?q=tbn:ANd9GcS9hJYJJG9DHcARmcb_ow-LJGQCw8kLl3V7fudUxwv_f0wCgq-M"/>
            <p:cNvPicPr>
              <a:picLocks noChangeAspect="1" noChangeArrowheads="1"/>
            </p:cNvPicPr>
            <p:nvPr/>
          </p:nvPicPr>
          <p:blipFill>
            <a:blip r:embed="rId4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3800" y="4709160"/>
              <a:ext cx="548639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55" descr="http://www.wp7connect.com/wp-content/uploads/2012/02/skypeicon.png"/>
            <p:cNvPicPr>
              <a:picLocks noChangeAspect="1" noChangeArrowheads="1"/>
            </p:cNvPicPr>
            <p:nvPr/>
          </p:nvPicPr>
          <p:blipFill>
            <a:blip r:embed="rId4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3880" y="4709160"/>
              <a:ext cx="548640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7" name="Picture 24" descr="http://a1.mzstatic.com/us/r1000/109/Purple/v4/55/ae/c3/55aec3c1-ac5c-525b-398b-f209c16efc5a/mza_8073056210405637596.175x175-75.jpg"/>
            <p:cNvPicPr>
              <a:picLocks noChangeAspect="1" noChangeArrowheads="1"/>
            </p:cNvPicPr>
            <p:nvPr/>
          </p:nvPicPr>
          <p:blipFill>
            <a:blip r:embed="rId4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3960" y="4709160"/>
              <a:ext cx="548640" cy="54864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TextBox 141"/>
          <p:cNvSpPr txBox="1"/>
          <p:nvPr/>
        </p:nvSpPr>
        <p:spPr>
          <a:xfrm>
            <a:off x="3193438" y="2438400"/>
            <a:ext cx="2597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Cloud Services</a:t>
            </a:r>
            <a:endParaRPr lang="en-US" sz="3200" dirty="0"/>
          </a:p>
        </p:txBody>
      </p:sp>
      <p:sp>
        <p:nvSpPr>
          <p:cNvPr id="143" name="TextBox 142"/>
          <p:cNvSpPr txBox="1"/>
          <p:nvPr/>
        </p:nvSpPr>
        <p:spPr>
          <a:xfrm>
            <a:off x="3352800" y="3682425"/>
            <a:ext cx="22826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Mobile Apps</a:t>
            </a:r>
            <a:endParaRPr lang="en-US" sz="3200" dirty="0"/>
          </a:p>
        </p:txBody>
      </p:sp>
      <p:sp>
        <p:nvSpPr>
          <p:cNvPr id="147" name="Up Arrow 146"/>
          <p:cNvSpPr/>
          <p:nvPr/>
        </p:nvSpPr>
        <p:spPr>
          <a:xfrm rot="8778488">
            <a:off x="5998464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8" name="Up Arrow 147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263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91101" y="5879803"/>
            <a:ext cx="6728899" cy="1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1102" y="5651203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0" y="5635437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3276600" y="5955268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Desired end-to-end delay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102501" y="1651591"/>
            <a:ext cx="2965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Processing Time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372090" y="204573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335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6" grpId="0" animBg="1"/>
      <p:bldP spid="2" grpId="0" animBg="1"/>
      <p:bldP spid="78" grpId="0" animBg="1"/>
      <p:bldP spid="38" grpId="0"/>
      <p:bldP spid="3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18288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45437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5534954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224203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91101" y="5879803"/>
            <a:ext cx="6728899" cy="1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1102" y="5651203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0" y="5635437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02501" y="1651591"/>
            <a:ext cx="2965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Processing Time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372090" y="204573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70747" y="2590800"/>
            <a:ext cx="24368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  <a:latin typeface="Corbel" panose="020B0503020204020204" pitchFamily="34" charset="0"/>
              </a:rPr>
              <a:t>Trade-off on </a:t>
            </a:r>
          </a:p>
          <a:p>
            <a:pPr algn="ctr"/>
            <a:r>
              <a:rPr lang="en-US" sz="2200" dirty="0" smtClean="0">
                <a:solidFill>
                  <a:srgbClr val="C00000"/>
                </a:solidFill>
                <a:latin typeface="Corbel" panose="020B0503020204020204" pitchFamily="34" charset="0"/>
              </a:rPr>
              <a:t>quality of the result</a:t>
            </a:r>
            <a:endParaRPr lang="en-US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276600" y="5955268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Desired end-to-end delay</a:t>
            </a:r>
          </a:p>
        </p:txBody>
      </p:sp>
    </p:spTree>
    <p:extLst>
      <p:ext uri="{BB962C8B-B14F-4D97-AF65-F5344CB8AC3E}">
        <p14:creationId xmlns:p14="http://schemas.microsoft.com/office/powerpoint/2010/main" val="2249899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91101" y="5879803"/>
            <a:ext cx="6728899" cy="1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1102" y="5651203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0" y="5635437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99450" y="2540913"/>
            <a:ext cx="2163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Response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6529736" y="303781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276600" y="5955268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Desired end-to-end delay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0232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53200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2343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9473426">
            <a:off x="6076958" y="2286725"/>
            <a:ext cx="137160" cy="1950164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553200" y="4187952"/>
            <a:ext cx="10972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91101" y="5879803"/>
            <a:ext cx="6728899" cy="1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1102" y="5651203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0" y="5635437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199450" y="2540913"/>
            <a:ext cx="2163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Response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6529736" y="303781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276600" y="5955268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Desired end-to-end delay</a:t>
            </a:r>
          </a:p>
        </p:txBody>
      </p:sp>
    </p:spTree>
    <p:extLst>
      <p:ext uri="{BB962C8B-B14F-4D97-AF65-F5344CB8AC3E}">
        <p14:creationId xmlns:p14="http://schemas.microsoft.com/office/powerpoint/2010/main" val="119932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9626650">
            <a:off x="6341812" y="2276856"/>
            <a:ext cx="137160" cy="1947672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090944">
            <a:off x="1748222" y="2338831"/>
            <a:ext cx="137160" cy="187452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590800" y="2356707"/>
            <a:ext cx="3465576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64008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20840" y="4185507"/>
            <a:ext cx="82296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708580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39986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4" name="Straight Connector 63"/>
          <p:cNvCxnSpPr/>
          <p:nvPr/>
        </p:nvCxnSpPr>
        <p:spPr>
          <a:xfrm>
            <a:off x="2103278" y="2359152"/>
            <a:ext cx="36576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stCxn id="49" idx="0"/>
          </p:cNvCxnSpPr>
          <p:nvPr/>
        </p:nvCxnSpPr>
        <p:spPr>
          <a:xfrm flipH="1" flipV="1">
            <a:off x="2362201" y="1341120"/>
            <a:ext cx="114299" cy="899160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49" idx="7"/>
          </p:cNvCxnSpPr>
          <p:nvPr/>
        </p:nvCxnSpPr>
        <p:spPr>
          <a:xfrm flipV="1">
            <a:off x="2557322" y="1341120"/>
            <a:ext cx="2882290" cy="932638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91101" y="5879803"/>
            <a:ext cx="6728899" cy="1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1102" y="5651203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620000" y="5635437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Up Arrow 37"/>
          <p:cNvSpPr/>
          <p:nvPr/>
        </p:nvSpPr>
        <p:spPr>
          <a:xfrm rot="1090944">
            <a:off x="1746504" y="2340864"/>
            <a:ext cx="137160" cy="187452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896112" y="4187952"/>
            <a:ext cx="64008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103120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23622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Up Arrow 41"/>
          <p:cNvSpPr/>
          <p:nvPr/>
        </p:nvSpPr>
        <p:spPr>
          <a:xfrm rot="9626650">
            <a:off x="6345936" y="2276856"/>
            <a:ext cx="137160" cy="1947672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6720840" y="4187952"/>
            <a:ext cx="8229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6553200" y="2801956"/>
            <a:ext cx="16946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C00000"/>
                </a:solidFill>
                <a:latin typeface="Corbel" panose="020B0503020204020204" pitchFamily="34" charset="0"/>
              </a:rPr>
              <a:t>Better </a:t>
            </a:r>
          </a:p>
          <a:p>
            <a:pPr algn="ctr"/>
            <a:r>
              <a:rPr lang="en-US" sz="2200" dirty="0" smtClean="0">
                <a:solidFill>
                  <a:srgbClr val="C00000"/>
                </a:solidFill>
                <a:latin typeface="Corbel" panose="020B0503020204020204" pitchFamily="34" charset="0"/>
              </a:rPr>
              <a:t>quality result</a:t>
            </a:r>
            <a:endParaRPr lang="en-US" sz="22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276600" y="5955268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Desired end-to-end delay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6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0" grpId="0"/>
      <p:bldP spid="21" grpId="0"/>
      <p:bldP spid="23" grpId="0"/>
      <p:bldP spid="2" grpId="0" animBg="1"/>
      <p:bldP spid="78" grpId="0" animBg="1"/>
      <p:bldP spid="38" grpId="0" animBg="1"/>
      <p:bldP spid="49" grpId="0" animBg="1"/>
      <p:bldP spid="42" grpId="0" animBg="1"/>
      <p:bldP spid="2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>
          <a:xfrm>
            <a:off x="57702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934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505200" y="1841494"/>
            <a:ext cx="0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45215" y="1853794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893464" y="5334000"/>
            <a:ext cx="261173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187861" y="5449669"/>
            <a:ext cx="201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Time elapsed since </a:t>
            </a:r>
          </a:p>
          <a:p>
            <a:pPr algn="ctr"/>
            <a:r>
              <a:rPr lang="en-US" dirty="0">
                <a:latin typeface="Corbel" panose="020B0503020204020204" pitchFamily="34" charset="0"/>
              </a:rPr>
              <a:t>u</a:t>
            </a:r>
            <a:r>
              <a:rPr lang="en-US" dirty="0" smtClean="0">
                <a:latin typeface="Corbel" panose="020B0503020204020204" pitchFamily="34" charset="0"/>
              </a:rPr>
              <a:t>ser interaction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5776628" y="5305958"/>
            <a:ext cx="256858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933080" y="5410200"/>
            <a:ext cx="227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Predicted </a:t>
            </a: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downlink</a:t>
            </a:r>
            <a:r>
              <a:rPr lang="en-US" dirty="0" smtClean="0">
                <a:latin typeface="Corbel" panose="020B0503020204020204" pitchFamily="34" charset="0"/>
              </a:rPr>
              <a:t> &amp; </a:t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app processing </a:t>
            </a:r>
            <a:r>
              <a:rPr lang="en-US" dirty="0" smtClean="0">
                <a:latin typeface="Corbel" panose="020B0503020204020204" pitchFamily="34" charset="0"/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294786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Challenges</a:t>
            </a:r>
            <a:endParaRPr lang="en-US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1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Challenges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53958" y="4471549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134" y="550950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Thread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2393" y="4917877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5099" y="4318517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request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06" y="423464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321109" y="4860928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" y="479613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Event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64" name="Straight Connector 63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73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3" name="Oval 72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6773362" y="4619692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977713" y="4333049"/>
            <a:ext cx="1017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3352800" y="3425428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rbel" panose="020B0503020204020204" pitchFamily="34" charset="0"/>
              </a:rPr>
              <a:t>Highly asynchronous</a:t>
            </a:r>
          </a:p>
        </p:txBody>
      </p:sp>
    </p:spTree>
    <p:extLst>
      <p:ext uri="{BB962C8B-B14F-4D97-AF65-F5344CB8AC3E}">
        <p14:creationId xmlns:p14="http://schemas.microsoft.com/office/powerpoint/2010/main" val="423349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Challenges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53958" y="4471549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134" y="550950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Thread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2393" y="4917877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5099" y="4318517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request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06" y="423464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321109" y="4860928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" y="479613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Event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773362" y="4619692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77713" y="4333049"/>
            <a:ext cx="1017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53114" y="2586335"/>
            <a:ext cx="73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3218109" y="2453462"/>
            <a:ext cx="70019" cy="13287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Down Arrow 84"/>
          <p:cNvSpPr/>
          <p:nvPr/>
        </p:nvSpPr>
        <p:spPr>
          <a:xfrm>
            <a:off x="2084168" y="3376370"/>
            <a:ext cx="228600" cy="725641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Down Arrow 95"/>
          <p:cNvSpPr/>
          <p:nvPr/>
        </p:nvSpPr>
        <p:spPr>
          <a:xfrm>
            <a:off x="8351552" y="4477583"/>
            <a:ext cx="228600" cy="725641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Down Arrow 106"/>
          <p:cNvSpPr/>
          <p:nvPr/>
        </p:nvSpPr>
        <p:spPr>
          <a:xfrm>
            <a:off x="5386426" y="1136600"/>
            <a:ext cx="228600" cy="725641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Down Arrow 107"/>
          <p:cNvSpPr/>
          <p:nvPr/>
        </p:nvSpPr>
        <p:spPr>
          <a:xfrm>
            <a:off x="694394" y="4526883"/>
            <a:ext cx="228600" cy="725641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Down Arrow 108"/>
          <p:cNvSpPr/>
          <p:nvPr/>
        </p:nvSpPr>
        <p:spPr>
          <a:xfrm>
            <a:off x="3074706" y="1497358"/>
            <a:ext cx="228600" cy="725641"/>
          </a:xfrm>
          <a:prstGeom prst="down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Right Arrow 109"/>
          <p:cNvSpPr/>
          <p:nvPr/>
        </p:nvSpPr>
        <p:spPr>
          <a:xfrm>
            <a:off x="740164" y="6172200"/>
            <a:ext cx="7730411" cy="2286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Box 110"/>
          <p:cNvSpPr txBox="1"/>
          <p:nvPr/>
        </p:nvSpPr>
        <p:spPr>
          <a:xfrm>
            <a:off x="3810000" y="5786735"/>
            <a:ext cx="16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Transaction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3352800" y="3425428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rbel" panose="020B0503020204020204" pitchFamily="34" charset="0"/>
              </a:rPr>
              <a:t>Highly asynchronous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09670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96" grpId="0" animBg="1"/>
      <p:bldP spid="107" grpId="0" animBg="1"/>
      <p:bldP spid="108" grpId="0" animBg="1"/>
      <p:bldP spid="109" grpId="0" animBg="1"/>
      <p:bldP spid="110" grpId="0" animBg="1"/>
      <p:bldP spid="1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Challenges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807970" y="137160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352799" y="132588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>
            <a:off x="789928" y="2133600"/>
            <a:ext cx="25553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740796" y="838200"/>
            <a:ext cx="2661632" cy="5029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506807" y="134112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467898" y="1303252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870637" y="2173069"/>
            <a:ext cx="207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rbel" panose="020B0503020204020204" pitchFamily="34" charset="0"/>
              </a:rPr>
              <a:t>No single reference 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  <a:latin typeface="Corbel" panose="020B0503020204020204" pitchFamily="34" charset="0"/>
              </a:rPr>
              <a:t>clock</a:t>
            </a:r>
            <a:endParaRPr lang="en-US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pic>
        <p:nvPicPr>
          <p:cNvPr id="12292" name="Picture 4" descr="http://etc.usf.edu/clipart/33600/33609/clock-12-15_33609_sm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86" y="1398277"/>
            <a:ext cx="558993" cy="5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0" name="Straight Arrow Connector 119"/>
          <p:cNvCxnSpPr/>
          <p:nvPr/>
        </p:nvCxnSpPr>
        <p:spPr>
          <a:xfrm>
            <a:off x="5544184" y="2133600"/>
            <a:ext cx="2950294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5964107" y="2203914"/>
            <a:ext cx="24705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rbel" panose="020B0503020204020204" pitchFamily="34" charset="0"/>
              </a:rPr>
              <a:t>Variable network delays</a:t>
            </a:r>
          </a:p>
          <a:p>
            <a:pPr algn="ctr"/>
            <a:r>
              <a:rPr lang="en-US" dirty="0">
                <a:solidFill>
                  <a:srgbClr val="FF0000"/>
                </a:solidFill>
                <a:latin typeface="Corbel" panose="020B0503020204020204" pitchFamily="34" charset="0"/>
              </a:rPr>
              <a:t>a</a:t>
            </a:r>
            <a:r>
              <a:rPr lang="en-US" dirty="0" smtClean="0">
                <a:solidFill>
                  <a:srgbClr val="FF0000"/>
                </a:solidFill>
                <a:latin typeface="Corbel" panose="020B0503020204020204" pitchFamily="34" charset="0"/>
              </a:rPr>
              <a:t>nd processing delays</a:t>
            </a:r>
            <a:endParaRPr lang="en-US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638800" y="838200"/>
            <a:ext cx="3094787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063240"/>
            <a:ext cx="557784" cy="5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ight Arrow 76"/>
          <p:cNvSpPr/>
          <p:nvPr/>
        </p:nvSpPr>
        <p:spPr>
          <a:xfrm>
            <a:off x="740164" y="6172200"/>
            <a:ext cx="7730411" cy="2286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810000" y="5786735"/>
            <a:ext cx="16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Transaction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352800" y="3425428"/>
            <a:ext cx="2169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  <a:latin typeface="Corbel" panose="020B0503020204020204" pitchFamily="34" charset="0"/>
              </a:rPr>
              <a:t>Highly asynchronous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0476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7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0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3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16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9" grpId="0"/>
      <p:bldP spid="121" grpId="0"/>
      <p:bldP spid="1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05000" y="152400"/>
            <a:ext cx="5486400" cy="2332544"/>
            <a:chOff x="1828800" y="152400"/>
            <a:chExt cx="5486400" cy="2332544"/>
          </a:xfrm>
        </p:grpSpPr>
        <p:sp>
          <p:nvSpPr>
            <p:cNvPr id="4" name="Cloud 3"/>
            <p:cNvSpPr/>
            <p:nvPr/>
          </p:nvSpPr>
          <p:spPr>
            <a:xfrm>
              <a:off x="1828800" y="152400"/>
              <a:ext cx="5486400" cy="2332544"/>
            </a:xfrm>
            <a:prstGeom prst="cloud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Picture 1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7792" y="533761"/>
              <a:ext cx="677033" cy="2465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2402" y="337728"/>
              <a:ext cx="719598" cy="3132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4" descr="https://encrypted-tbn3.gstatic.com/images?q=tbn:ANd9GcSFrKrabKq-V5CMEC1way6iPJb0Z7BE3aTpqzXcJAFbbBI6idrlWw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851" y="1128554"/>
              <a:ext cx="863169" cy="4728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http://blogs-images.forbes.com/tomiogeron/files/2013/02/groupon-logo1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3216" y="341552"/>
              <a:ext cx="693670" cy="3056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883" y="1504160"/>
              <a:ext cx="1064986" cy="1715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 descr="http://guardianlv.com/wp-content/uploads/2013/10/facebook-logo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7850" y="297920"/>
              <a:ext cx="649295" cy="3439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1" name="Picture 7" descr="http://seomercury.com/wp-content/uploads/2012/08/twitter_logo_grande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030" y="956554"/>
              <a:ext cx="895270" cy="330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0" descr="https://encrypted-tbn0.gstatic.com/images?q=tbn:ANd9GcSeGNZSkAWV7R_ZuJrJfQmqiTnASBd8x1XKzlAa_qyR8r83mmu6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33890" y="629393"/>
              <a:ext cx="411101" cy="211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3288" y="895601"/>
              <a:ext cx="575397" cy="301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 descr="http://media.corporate-ir.net/media_files/irol/17/176060/KindleLogos/Kindlelogo/scr2555-proj697-a-kindle-logo-rgb-lg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3122" y="1686149"/>
              <a:ext cx="1274619" cy="3416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0" name="Picture 16" descr="http://www.v3.co.uk/IMG/106/255106/google-logo--370x229.jpg?1365426001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2518" y="1289898"/>
              <a:ext cx="816935" cy="505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2" name="Picture 18" descr="http://infolodge.net/blog/wp-content/uploads/2013/07/Dropbox_Logo1.png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86213" y="842440"/>
              <a:ext cx="1017656" cy="3449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6" name="Picture 22" descr="http://business.pinterest.com/assets/img/brand/pinterest_logo_red.png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61044" y="578918"/>
              <a:ext cx="1154257" cy="502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8" name="Picture 24" descr="http://www.cbc.ca/kamloops/mt/Logo-tripadvisor1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0244" y="1732155"/>
              <a:ext cx="1141242" cy="295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1" name="Picture 27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15759" y="1201136"/>
              <a:ext cx="360651" cy="278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30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9068" y="780712"/>
              <a:ext cx="624123" cy="287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32" descr="Google+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2835" y="2005986"/>
              <a:ext cx="840072" cy="2773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9" name="Picture 35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4764" y="1360253"/>
              <a:ext cx="876907" cy="2177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1" name="Picture 24" descr="http://www.vault.com/images/loadingAnimation.gif"/>
          <p:cNvPicPr>
            <a:picLocks noChangeAspect="1" noChangeArrowheads="1" noCrop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39" y="2129917"/>
            <a:ext cx="2519664" cy="183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Title 1"/>
          <p:cNvSpPr>
            <a:spLocks noGrp="1"/>
          </p:cNvSpPr>
          <p:nvPr>
            <p:ph type="title"/>
          </p:nvPr>
        </p:nvSpPr>
        <p:spPr>
          <a:xfrm>
            <a:off x="457200" y="3352800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0070C0"/>
                </a:solidFill>
              </a:rPr>
              <a:t>Response Time Matters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96" name="Up Arrow 95"/>
          <p:cNvSpPr/>
          <p:nvPr/>
        </p:nvSpPr>
        <p:spPr>
          <a:xfrm rot="8778488">
            <a:off x="5998464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Up Arrow 96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4" name="Group 73"/>
          <p:cNvGrpSpPr/>
          <p:nvPr/>
        </p:nvGrpSpPr>
        <p:grpSpPr>
          <a:xfrm>
            <a:off x="1634886" y="5167480"/>
            <a:ext cx="5863453" cy="1623732"/>
            <a:chOff x="1634886" y="5167480"/>
            <a:chExt cx="5863453" cy="1623732"/>
          </a:xfrm>
        </p:grpSpPr>
        <p:pic>
          <p:nvPicPr>
            <p:cNvPr id="75" name="Picture 3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886" y="5167480"/>
              <a:ext cx="508766" cy="955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36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6507" y="5497813"/>
              <a:ext cx="592654" cy="11619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37"/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9008" y="5643839"/>
              <a:ext cx="534086" cy="11027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11"/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4659" y="5705996"/>
              <a:ext cx="551302" cy="1078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78" descr="http://images.wikia.com/windowsphone/images/b/b5/Handset-HTC7Mozart.png"/>
            <p:cNvPicPr>
              <a:picLocks noChangeAspect="1" noChangeArrowheads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9551" y="5681806"/>
              <a:ext cx="610174" cy="11094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0" name="Picture 10"/>
            <p:cNvPicPr>
              <a:picLocks noChangeAspect="1" noChangeArrowheads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856" y="5497813"/>
              <a:ext cx="564986" cy="10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1" name="Picture 38"/>
            <p:cNvPicPr>
              <a:picLocks noChangeAspect="1" noChangeArrowheads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9591" y="5622574"/>
              <a:ext cx="594082" cy="11269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39"/>
            <p:cNvPicPr>
              <a:picLocks noChangeAspect="1" noChangeArrowheads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9831" y="5183277"/>
              <a:ext cx="648508" cy="1152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5" name="Content Placeholder 2"/>
          <p:cNvSpPr>
            <a:spLocks noGrp="1"/>
          </p:cNvSpPr>
          <p:nvPr>
            <p:ph idx="1"/>
          </p:nvPr>
        </p:nvSpPr>
        <p:spPr>
          <a:xfrm>
            <a:off x="457200" y="4114800"/>
            <a:ext cx="8168332" cy="838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 smtClean="0"/>
              <a:t>Users are impatient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23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Timecard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807970" y="137160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352799" y="132588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740796" y="838200"/>
            <a:ext cx="2661632" cy="5029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506807" y="134112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467898" y="1303252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http://etc.usf.edu/clipart/33600/33609/clock-12-15_33609_sm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86" y="1398277"/>
            <a:ext cx="558993" cy="5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ounded Rectangle 114"/>
          <p:cNvSpPr/>
          <p:nvPr/>
        </p:nvSpPr>
        <p:spPr>
          <a:xfrm>
            <a:off x="5638800" y="838200"/>
            <a:ext cx="3094787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063240"/>
            <a:ext cx="557784" cy="5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ight Arrow 76"/>
          <p:cNvSpPr/>
          <p:nvPr/>
        </p:nvSpPr>
        <p:spPr>
          <a:xfrm>
            <a:off x="740164" y="6172200"/>
            <a:ext cx="7730411" cy="2286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810000" y="5786735"/>
            <a:ext cx="16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Transaction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29000" y="3383776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Transaction Tracking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954669" y="1803804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TimeSync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6248400" y="1832579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Delay Predictors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235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8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4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7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0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6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5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4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6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9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2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5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8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1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4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0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3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6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9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2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5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8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1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4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7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0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3" dur="indefinite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6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9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02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4" grpId="0" animBg="1"/>
      <p:bldP spid="25" grpId="0" animBg="1"/>
      <p:bldP spid="30" grpId="0" animBg="1"/>
      <p:bldP spid="69" grpId="0" animBg="1"/>
      <p:bldP spid="70" grpId="0" animBg="1"/>
      <p:bldP spid="74" grpId="0" animBg="1"/>
      <p:bldP spid="76" grpId="0" animBg="1"/>
      <p:bldP spid="91" grpId="0" animBg="1"/>
      <p:bldP spid="97" grpId="0"/>
      <p:bldP spid="98" grpId="0"/>
      <p:bldP spid="99" grpId="0"/>
      <p:bldP spid="77" grpId="0" animBg="1"/>
      <p:bldP spid="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72" name="Snip Single Corner Rectangle 71"/>
          <p:cNvSpPr/>
          <p:nvPr/>
        </p:nvSpPr>
        <p:spPr>
          <a:xfrm>
            <a:off x="1042905" y="2062386"/>
            <a:ext cx="1196045" cy="457200"/>
          </a:xfrm>
          <a:prstGeom prst="snip1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3" name="TextBox 15"/>
          <p:cNvSpPr txBox="1"/>
          <p:nvPr/>
        </p:nvSpPr>
        <p:spPr>
          <a:xfrm>
            <a:off x="1271505" y="2062386"/>
            <a:ext cx="7072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orbel" pitchFamily="34" charset="0"/>
              </a:rPr>
              <a:t>App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74" name="Down Arrow 73"/>
          <p:cNvSpPr/>
          <p:nvPr/>
        </p:nvSpPr>
        <p:spPr>
          <a:xfrm>
            <a:off x="1538385" y="2590800"/>
            <a:ext cx="201168" cy="402819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6" name="Rounded Rectangle 75"/>
          <p:cNvSpPr/>
          <p:nvPr/>
        </p:nvSpPr>
        <p:spPr>
          <a:xfrm>
            <a:off x="661906" y="3052987"/>
            <a:ext cx="1905000" cy="761999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200" dirty="0" smtClean="0">
                <a:latin typeface="Corbel" pitchFamily="34" charset="0"/>
              </a:rPr>
              <a:t>App Instrumenter</a:t>
            </a:r>
            <a:endParaRPr lang="en-US" sz="2200" dirty="0">
              <a:latin typeface="Corbel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956514" y="4341887"/>
            <a:ext cx="1337226" cy="663981"/>
            <a:chOff x="531632" y="3450819"/>
            <a:chExt cx="1337226" cy="663981"/>
          </a:xfrm>
        </p:grpSpPr>
        <p:sp>
          <p:nvSpPr>
            <p:cNvPr id="106" name="Snip Single Corner Rectangle 105"/>
            <p:cNvSpPr/>
            <p:nvPr/>
          </p:nvSpPr>
          <p:spPr>
            <a:xfrm>
              <a:off x="531632" y="3450819"/>
              <a:ext cx="1337226" cy="659516"/>
            </a:xfrm>
            <a:prstGeom prst="snip1Rect">
              <a:avLst/>
            </a:prstGeom>
            <a:solidFill>
              <a:schemeClr val="bg1">
                <a:lumMod val="8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/>
            </a:p>
          </p:txBody>
        </p:sp>
        <p:sp>
          <p:nvSpPr>
            <p:cNvPr id="107" name="TextBox 15"/>
            <p:cNvSpPr txBox="1"/>
            <p:nvPr/>
          </p:nvSpPr>
          <p:spPr>
            <a:xfrm>
              <a:off x="531632" y="3450819"/>
              <a:ext cx="133722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>
                  <a:latin typeface="Corbel" pitchFamily="34" charset="0"/>
                </a:rPr>
                <a:t>Instrumented</a:t>
              </a:r>
              <a:endParaRPr lang="en-US" sz="1600" dirty="0">
                <a:latin typeface="Corbel" pitchFamily="34" charset="0"/>
              </a:endParaRPr>
            </a:p>
          </p:txBody>
        </p:sp>
        <p:sp>
          <p:nvSpPr>
            <p:cNvPr id="108" name="TextBox 15"/>
            <p:cNvSpPr txBox="1"/>
            <p:nvPr/>
          </p:nvSpPr>
          <p:spPr>
            <a:xfrm>
              <a:off x="802058" y="3653135"/>
              <a:ext cx="7072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2400" dirty="0" smtClean="0">
                  <a:latin typeface="Corbel" pitchFamily="34" charset="0"/>
                </a:rPr>
                <a:t>App</a:t>
              </a:r>
              <a:endParaRPr lang="en-US" sz="2400" dirty="0">
                <a:latin typeface="Corbel" pitchFamily="34" charset="0"/>
              </a:endParaRPr>
            </a:p>
          </p:txBody>
        </p:sp>
      </p:grpSp>
      <p:sp>
        <p:nvSpPr>
          <p:cNvPr id="85" name="Snip Single Corner Rectangle 84"/>
          <p:cNvSpPr/>
          <p:nvPr/>
        </p:nvSpPr>
        <p:spPr>
          <a:xfrm>
            <a:off x="3707123" y="2084065"/>
            <a:ext cx="1196045" cy="457200"/>
          </a:xfrm>
          <a:prstGeom prst="snip1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6" name="TextBox 15"/>
          <p:cNvSpPr txBox="1"/>
          <p:nvPr/>
        </p:nvSpPr>
        <p:spPr>
          <a:xfrm>
            <a:off x="3760168" y="2084065"/>
            <a:ext cx="1114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latin typeface="Corbel" pitchFamily="34" charset="0"/>
              </a:rPr>
              <a:t>Service</a:t>
            </a:r>
            <a:endParaRPr lang="en-US" sz="2400" dirty="0">
              <a:latin typeface="Corbel" pitchFamily="34" charset="0"/>
            </a:endParaRPr>
          </a:p>
        </p:txBody>
      </p:sp>
      <p:sp>
        <p:nvSpPr>
          <p:cNvPr id="87" name="Down Arrow 86"/>
          <p:cNvSpPr/>
          <p:nvPr/>
        </p:nvSpPr>
        <p:spPr>
          <a:xfrm>
            <a:off x="4202603" y="2630191"/>
            <a:ext cx="201168" cy="422795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0" name="TextBox 66"/>
          <p:cNvSpPr txBox="1"/>
          <p:nvPr/>
        </p:nvSpPr>
        <p:spPr>
          <a:xfrm>
            <a:off x="2354293" y="575595"/>
            <a:ext cx="12766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rgbClr val="002060"/>
                </a:solidFill>
                <a:latin typeface="Corbel" pitchFamily="34" charset="0"/>
              </a:rPr>
              <a:t>Developer</a:t>
            </a:r>
            <a:endParaRPr lang="en-US" sz="2000" dirty="0">
              <a:solidFill>
                <a:srgbClr val="002060"/>
              </a:solidFill>
              <a:latin typeface="Corbel" pitchFamily="34" charset="0"/>
            </a:endParaRPr>
          </a:p>
        </p:txBody>
      </p:sp>
      <p:pic>
        <p:nvPicPr>
          <p:cNvPr id="91" name="Picture 90" descr="http://www.clker.com/cliparts/c/b/2/f/11949846681372218422people_juliane_krug_09a.svg.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790" y="975705"/>
            <a:ext cx="466137" cy="77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Cloud 91"/>
          <p:cNvSpPr/>
          <p:nvPr/>
        </p:nvSpPr>
        <p:spPr>
          <a:xfrm>
            <a:off x="3124200" y="3276600"/>
            <a:ext cx="2411724" cy="1384771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5" name="Down Arrow 94"/>
          <p:cNvSpPr/>
          <p:nvPr/>
        </p:nvSpPr>
        <p:spPr>
          <a:xfrm>
            <a:off x="1532966" y="3886643"/>
            <a:ext cx="201168" cy="380557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101" name="Straight Arrow Connector 100"/>
          <p:cNvCxnSpPr/>
          <p:nvPr/>
        </p:nvCxnSpPr>
        <p:spPr>
          <a:xfrm flipH="1">
            <a:off x="2086550" y="1560731"/>
            <a:ext cx="304800" cy="38100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>
            <a:off x="3576120" y="1570074"/>
            <a:ext cx="368096" cy="381000"/>
          </a:xfrm>
          <a:prstGeom prst="straightConnector1">
            <a:avLst/>
          </a:prstGeom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Down Arrow 108"/>
          <p:cNvSpPr/>
          <p:nvPr/>
        </p:nvSpPr>
        <p:spPr>
          <a:xfrm>
            <a:off x="1540343" y="5118925"/>
            <a:ext cx="201168" cy="380557"/>
          </a:xfrm>
          <a:prstGeom prst="downArrow">
            <a:avLst/>
          </a:prstGeom>
          <a:ln w="31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1981200"/>
            <a:ext cx="434403" cy="54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82654" y="2112967"/>
            <a:ext cx="1340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Timecard.dll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84426" y="2553513"/>
            <a:ext cx="2337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2886114"/>
            <a:ext cx="29912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PredictRemainingTime</a:t>
            </a:r>
          </a:p>
          <a:p>
            <a:pPr algn="ctr"/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(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b="1" dirty="0"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</a:p>
        </p:txBody>
      </p:sp>
      <p:sp>
        <p:nvSpPr>
          <p:cNvPr id="110" name="Right Arrow 109"/>
          <p:cNvSpPr/>
          <p:nvPr/>
        </p:nvSpPr>
        <p:spPr>
          <a:xfrm>
            <a:off x="2590800" y="5999173"/>
            <a:ext cx="780918" cy="173027"/>
          </a:xfrm>
          <a:prstGeom prst="rightArrow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111" name="Picture 1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014" y="5625885"/>
            <a:ext cx="447599" cy="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83824" y="3635953"/>
            <a:ext cx="269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Desired end-to-end delay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7708259">
            <a:off x="3767209" y="5038943"/>
            <a:ext cx="686960" cy="25245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5" name="Right Arrow 114"/>
          <p:cNvSpPr/>
          <p:nvPr/>
        </p:nvSpPr>
        <p:spPr>
          <a:xfrm rot="3653600">
            <a:off x="4536837" y="5065565"/>
            <a:ext cx="686960" cy="252453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14266" y="2590800"/>
            <a:ext cx="6479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Corbel" panose="020B0503020204020204" pitchFamily="34" charset="0"/>
              </a:rPr>
              <a:t>config</a:t>
            </a:r>
            <a:endParaRPr lang="en-US" sz="1400" dirty="0">
              <a:latin typeface="Corbel" panose="020B0503020204020204" pitchFamily="34" charset="0"/>
            </a:endParaRPr>
          </a:p>
        </p:txBody>
      </p:sp>
      <p:pic>
        <p:nvPicPr>
          <p:cNvPr id="44" name="Picture 3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617758"/>
            <a:ext cx="420857" cy="82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3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18" y="5604141"/>
            <a:ext cx="436859" cy="828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134922" y="5664222"/>
            <a:ext cx="1012010" cy="768638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Corbel" panose="020B0503020204020204" pitchFamily="34" charset="0"/>
              </a:rPr>
              <a:t>App Store</a:t>
            </a:r>
            <a:endParaRPr lang="en-US" sz="2000" dirty="0">
              <a:latin typeface="Corbel" panose="020B0503020204020204" pitchFamily="34" charset="0"/>
            </a:endParaRPr>
          </a:p>
        </p:txBody>
      </p:sp>
      <p:pic>
        <p:nvPicPr>
          <p:cNvPr id="7170" name="Picture 2" descr="http://devnet.kentico.com/getattachment/ec4047b7-15b4-44dd-83ed-0ae94ed4d82e/Cloud-Computing-and-Windows-Azure-Platfor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511" y="3433986"/>
            <a:ext cx="570138" cy="57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525" y="3708454"/>
            <a:ext cx="670256" cy="50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http://images.cdn.rackspace.com/icons/og-image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6299" y="4083072"/>
            <a:ext cx="368255" cy="368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422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/>
      <p:bldP spid="74" grpId="0" animBg="1"/>
      <p:bldP spid="76" grpId="0" animBg="1"/>
      <p:bldP spid="85" grpId="0" animBg="1"/>
      <p:bldP spid="86" grpId="0"/>
      <p:bldP spid="87" grpId="0" animBg="1"/>
      <p:bldP spid="92" grpId="0" animBg="1"/>
      <p:bldP spid="95" grpId="0" animBg="1"/>
      <p:bldP spid="109" grpId="0" animBg="1"/>
      <p:bldP spid="3" grpId="0"/>
      <p:bldP spid="5" grpId="0"/>
      <p:bldP spid="6" grpId="0"/>
      <p:bldP spid="110" grpId="0" animBg="1"/>
      <p:bldP spid="7" grpId="0"/>
      <p:bldP spid="8" grpId="0" animBg="1"/>
      <p:bldP spid="115" grpId="0" animBg="1"/>
      <p:bldP spid="9" grpId="0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Timecard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807970" y="137160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352799" y="132588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740796" y="838200"/>
            <a:ext cx="2661632" cy="5029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506807" y="134112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467898" y="1303252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http://etc.usf.edu/clipart/33600/33609/clock-12-15_33609_sm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86" y="1398277"/>
            <a:ext cx="558993" cy="5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ounded Rectangle 114"/>
          <p:cNvSpPr/>
          <p:nvPr/>
        </p:nvSpPr>
        <p:spPr>
          <a:xfrm>
            <a:off x="5638800" y="838200"/>
            <a:ext cx="3094787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063240"/>
            <a:ext cx="557784" cy="5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ight Arrow 76"/>
          <p:cNvSpPr/>
          <p:nvPr/>
        </p:nvSpPr>
        <p:spPr>
          <a:xfrm>
            <a:off x="740164" y="6172200"/>
            <a:ext cx="7730411" cy="2286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810000" y="5786735"/>
            <a:ext cx="16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Transaction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29000" y="3383776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Transaction Tracking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954669" y="1803804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TimeSync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6248400" y="1832579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Delay Predictors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108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8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4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7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0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6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5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4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6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9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2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5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8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1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4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0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3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6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9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2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5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8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1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4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7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0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3" dur="indefinite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6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9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02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4" grpId="0" animBg="1"/>
      <p:bldP spid="25" grpId="0" animBg="1"/>
      <p:bldP spid="30" grpId="0" animBg="1"/>
      <p:bldP spid="69" grpId="0" animBg="1"/>
      <p:bldP spid="70" grpId="0" animBg="1"/>
      <p:bldP spid="74" grpId="0" animBg="1"/>
      <p:bldP spid="76" grpId="0" animBg="1"/>
      <p:bldP spid="91" grpId="0" animBg="1"/>
      <p:bldP spid="97" grpId="0"/>
      <p:bldP spid="98" grpId="0"/>
      <p:bldP spid="99" grpId="0"/>
      <p:bldP spid="77" grpId="0" animBg="1"/>
      <p:bldP spid="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Timecard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807970" y="137160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352799" y="132588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740796" y="838200"/>
            <a:ext cx="2661632" cy="5029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506807" y="134112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467898" y="1303252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http://etc.usf.edu/clipart/33600/33609/clock-12-15_33609_sm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86" y="1398277"/>
            <a:ext cx="558993" cy="5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ounded Rectangle 114"/>
          <p:cNvSpPr/>
          <p:nvPr/>
        </p:nvSpPr>
        <p:spPr>
          <a:xfrm>
            <a:off x="5638800" y="838200"/>
            <a:ext cx="3094787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063240"/>
            <a:ext cx="557784" cy="5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ight Arrow 76"/>
          <p:cNvSpPr/>
          <p:nvPr/>
        </p:nvSpPr>
        <p:spPr>
          <a:xfrm>
            <a:off x="740164" y="6172200"/>
            <a:ext cx="7730411" cy="2286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810000" y="5786735"/>
            <a:ext cx="16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Transaction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29000" y="3383776"/>
            <a:ext cx="1967447" cy="9133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Transaction Tracking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954669" y="1803804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TimeSync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6248400" y="1832579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Delay Predictors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6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8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4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7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0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6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5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4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6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9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2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5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8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1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4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0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3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6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9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2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5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8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1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4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7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0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3" dur="indefinite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6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9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02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4" grpId="0" animBg="1"/>
      <p:bldP spid="25" grpId="0" animBg="1"/>
      <p:bldP spid="30" grpId="0" animBg="1"/>
      <p:bldP spid="69" grpId="0" animBg="1"/>
      <p:bldP spid="70" grpId="0" animBg="1"/>
      <p:bldP spid="74" grpId="0" animBg="1"/>
      <p:bldP spid="76" grpId="0" animBg="1"/>
      <p:bldP spid="91" grpId="0" animBg="1"/>
      <p:bldP spid="97" grpId="0"/>
      <p:bldP spid="98" grpId="0"/>
      <p:bldP spid="99" grpId="0"/>
      <p:bldP spid="77" grpId="0" animBg="1"/>
      <p:bldP spid="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Transaction Tracking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53958" y="4471549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134" y="550950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Thread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2393" y="4917877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5099" y="4318517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request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06" y="423464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321109" y="4860928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" y="479613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Event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773362" y="4619692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77713" y="4333049"/>
            <a:ext cx="1017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53114" y="2586335"/>
            <a:ext cx="73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3218109" y="2453462"/>
            <a:ext cx="70019" cy="13287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Right Arrow 106"/>
          <p:cNvSpPr/>
          <p:nvPr/>
        </p:nvSpPr>
        <p:spPr>
          <a:xfrm>
            <a:off x="740164" y="6172200"/>
            <a:ext cx="7730411" cy="2286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TextBox 107"/>
          <p:cNvSpPr txBox="1"/>
          <p:nvPr/>
        </p:nvSpPr>
        <p:spPr>
          <a:xfrm>
            <a:off x="3810000" y="5786735"/>
            <a:ext cx="16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Transaction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579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Transaction </a:t>
            </a:r>
            <a:r>
              <a:rPr lang="en-US" sz="4000" dirty="0" smtClean="0"/>
              <a:t>Tracking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53958" y="4471549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134" y="550950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Thread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2393" y="4917877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5099" y="4318517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request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06" y="423464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321109" y="4860928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" y="479613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Event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773362" y="4619692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77713" y="4333049"/>
            <a:ext cx="1017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58505" y="2743200"/>
            <a:ext cx="55982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70C0"/>
                </a:solidFill>
              </a:rPr>
              <a:t>  Track across thread boundaries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600" dirty="0" smtClean="0">
                <a:solidFill>
                  <a:srgbClr val="0070C0"/>
                </a:solidFill>
              </a:rPr>
              <a:t>at the app and at the server</a:t>
            </a: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74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7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5"/>
                                      </p:to>
                                    </p:set>
                                    <p:animEffect filter="image" prLst="opacity: 0.05">
                                      <p:cBhvr rctx="IE">
                                        <p:cTn id="1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Transaction Tracking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53958" y="4471549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134" y="550950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Thread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2393" y="4917877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5099" y="4318517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request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06" y="423464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321109" y="4860928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" y="479613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Event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773362" y="4619692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77713" y="4333049"/>
            <a:ext cx="1017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53114" y="2586335"/>
            <a:ext cx="73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3218109" y="2453462"/>
            <a:ext cx="70019" cy="13287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33400" y="1447800"/>
            <a:ext cx="534742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70C0"/>
                </a:solidFill>
              </a:rPr>
              <a:t> Track between app and server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227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6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9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2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5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8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31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34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3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40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4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46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49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52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5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5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61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64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67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3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6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9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82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85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88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91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94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97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0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3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6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1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1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18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2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24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27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0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6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4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45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4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5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54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5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6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6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66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69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72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75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78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81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84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87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90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93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96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99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02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05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08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11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14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6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17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9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20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2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23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25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26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30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"/>
                                      </p:to>
                                    </p:set>
                                    <p:animEffect filter="image" prLst="opacity: 0.1">
                                      <p:cBhvr rctx="IE">
                                        <p:cTn id="231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24" grpId="0" animBg="1"/>
      <p:bldP spid="25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46" grpId="0"/>
      <p:bldP spid="69" grpId="0" animBg="1"/>
      <p:bldP spid="70" grpId="0" animBg="1"/>
      <p:bldP spid="72" grpId="0"/>
      <p:bldP spid="74" grpId="0" animBg="1"/>
      <p:bldP spid="75" grpId="0"/>
      <p:bldP spid="91" grpId="0" animBg="1"/>
      <p:bldP spid="92" grpId="0"/>
      <p:bldP spid="93" grpId="0"/>
      <p:bldP spid="105" grpId="0"/>
      <p:bldP spid="10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Transaction Tracking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53958" y="4471549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134" y="550950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Thread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2393" y="4917877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5099" y="4318517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request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06" y="423464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321109" y="4860928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" y="479613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Event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773362" y="4619692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77713" y="4333049"/>
            <a:ext cx="1017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53114" y="2586335"/>
            <a:ext cx="73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3218109" y="2453462"/>
            <a:ext cx="70019" cy="13287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ight Arrow 95"/>
          <p:cNvSpPr/>
          <p:nvPr/>
        </p:nvSpPr>
        <p:spPr>
          <a:xfrm>
            <a:off x="740164" y="6172200"/>
            <a:ext cx="7730411" cy="2286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TextBox 106"/>
          <p:cNvSpPr txBox="1"/>
          <p:nvPr/>
        </p:nvSpPr>
        <p:spPr>
          <a:xfrm>
            <a:off x="3810000" y="5786735"/>
            <a:ext cx="16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Transaction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1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Transaction Tracking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53958" y="4471549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134" y="550950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Thread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2393" y="4917877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5099" y="4318517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request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06" y="423464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321109" y="4860928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" y="479613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Event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773362" y="4619692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77713" y="4333049"/>
            <a:ext cx="1017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53114" y="2586335"/>
            <a:ext cx="73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3218109" y="2453462"/>
            <a:ext cx="70019" cy="13287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588868" y="601980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19943" y="510346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26130" y="4502831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256185" y="3891727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2" name="Rounded Rectangle 111"/>
          <p:cNvSpPr/>
          <p:nvPr/>
        </p:nvSpPr>
        <p:spPr>
          <a:xfrm>
            <a:off x="2745364" y="1994931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3182112" y="1670198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3418992" y="133350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491965" y="987623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6557595" y="3925788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7467600" y="5092509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10" name="Content Placeholder 2"/>
          <p:cNvSpPr>
            <a:spLocks noGrp="1"/>
          </p:cNvSpPr>
          <p:nvPr>
            <p:ph idx="1"/>
          </p:nvPr>
        </p:nvSpPr>
        <p:spPr>
          <a:xfrm>
            <a:off x="1295400" y="5948032"/>
            <a:ext cx="8229600" cy="81693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Transaction context (TC) </a:t>
            </a:r>
            <a:r>
              <a:rPr lang="en-US" dirty="0" smtClean="0"/>
              <a:t>attached to every thread</a:t>
            </a:r>
          </a:p>
          <a:p>
            <a:pPr lvl="1"/>
            <a:r>
              <a:rPr lang="en-US" sz="2600" dirty="0" smtClean="0"/>
              <a:t>Carry along timestamps, transaction information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03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" grpId="0" animBg="1"/>
      <p:bldP spid="107" grpId="0" animBg="1"/>
      <p:bldP spid="108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Transaction Tracking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53958" y="4471549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134" y="550950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Thread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2393" y="4917877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5099" y="4318517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request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06" y="423464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321109" y="4860928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" y="479613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Event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773362" y="4619692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77713" y="4333049"/>
            <a:ext cx="1017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53114" y="2586335"/>
            <a:ext cx="73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3218109" y="2453462"/>
            <a:ext cx="70019" cy="13287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588868" y="5812466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19943" y="510346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26130" y="4502831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256185" y="3891727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09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133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Event handler </a:t>
            </a:r>
            <a:r>
              <a:rPr lang="en-US" dirty="0" smtClean="0"/>
              <a:t>– create new Transaction context (TC)</a:t>
            </a:r>
          </a:p>
          <a:p>
            <a:pPr lvl="1"/>
            <a:r>
              <a:rPr lang="en-US" sz="2600" dirty="0" smtClean="0"/>
              <a:t>Timestamp and attach to thread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Asynchronous call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– Pass TC from current thread to callback thread</a:t>
            </a:r>
          </a:p>
          <a:p>
            <a:pPr lvl="1"/>
            <a:r>
              <a:rPr lang="en-US" sz="2600" dirty="0" smtClean="0"/>
              <a:t>Pass TC by detouring callbacks [AppInsight – OSDI ‘12]</a:t>
            </a:r>
          </a:p>
        </p:txBody>
      </p:sp>
      <p:cxnSp>
        <p:nvCxnSpPr>
          <p:cNvPr id="111" name="Straight Connector 110"/>
          <p:cNvCxnSpPr/>
          <p:nvPr/>
        </p:nvCxnSpPr>
        <p:spPr>
          <a:xfrm flipV="1">
            <a:off x="1298448" y="4306824"/>
            <a:ext cx="437343" cy="397472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 flipV="1">
            <a:off x="987552" y="4873752"/>
            <a:ext cx="114858" cy="491516"/>
          </a:xfrm>
          <a:prstGeom prst="line">
            <a:avLst/>
          </a:prstGeom>
          <a:ln w="38100">
            <a:solidFill>
              <a:srgbClr val="FF0000"/>
            </a:solidFill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889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6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9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2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5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8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31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34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37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40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43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46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49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52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55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58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61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64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67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0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3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6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9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82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85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88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91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94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97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0" dur="indefinite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3" dur="indefinite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6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12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15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18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21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24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2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0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3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6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9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42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45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48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51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54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57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3" grpId="0" animBg="1"/>
      <p:bldP spid="17" grpId="0" animBg="1"/>
      <p:bldP spid="69" grpId="0" animBg="1"/>
      <p:bldP spid="70" grpId="0" animBg="1"/>
      <p:bldP spid="72" grpId="0"/>
      <p:bldP spid="74" grpId="0" animBg="1"/>
      <p:bldP spid="75" grpId="0"/>
      <p:bldP spid="76" grpId="0" animBg="1"/>
      <p:bldP spid="91" grpId="0" animBg="1"/>
      <p:bldP spid="92" grpId="0"/>
      <p:bldP spid="93" grpId="0"/>
      <p:bldP spid="97" grpId="0"/>
      <p:bldP spid="98" grpId="0"/>
      <p:bldP spid="99" grpId="0"/>
      <p:bldP spid="105" grpId="0"/>
      <p:bldP spid="85" grpId="0" animBg="1"/>
      <p:bldP spid="96" grpId="0" animBg="1"/>
      <p:bldP spid="107" grpId="0" animBg="1"/>
      <p:bldP spid="10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:\src\mcrc\Dev\private\MobileAds\CreateUserStudyDb\Phone.bm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200400"/>
            <a:ext cx="1829768" cy="3479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12" y="3730136"/>
            <a:ext cx="1448544" cy="232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12" y="3730136"/>
            <a:ext cx="1448544" cy="232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12" y="3730136"/>
            <a:ext cx="1448544" cy="232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clker.com/cliparts/2/b/3/b/11949857441232608687pointing_finger_01.svg.hi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212" y="4917733"/>
            <a:ext cx="282528" cy="32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Up Arrow 12"/>
          <p:cNvSpPr/>
          <p:nvPr/>
        </p:nvSpPr>
        <p:spPr>
          <a:xfrm rot="8778488">
            <a:off x="5998464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loud 34"/>
          <p:cNvSpPr/>
          <p:nvPr/>
        </p:nvSpPr>
        <p:spPr>
          <a:xfrm>
            <a:off x="3505200" y="914400"/>
            <a:ext cx="1905000" cy="126574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24" descr="http://www.vault.com/images/loadingAnimation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239" y="3657600"/>
            <a:ext cx="2519664" cy="183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449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Transaction Tracking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53958" y="4471549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134" y="550950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Thread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2393" y="4917877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5099" y="4318517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request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06" y="423464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321109" y="4860928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" y="479613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Event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773362" y="4619692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77713" y="4333049"/>
            <a:ext cx="1017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53114" y="2586335"/>
            <a:ext cx="73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3218109" y="2453462"/>
            <a:ext cx="70019" cy="13287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588868" y="5812466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19943" y="510346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26130" y="4502831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256185" y="3891727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0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Transaction Tracking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53958" y="4471549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134" y="550950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Thread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2393" y="4917877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5099" y="4318517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request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06" y="423464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321109" y="4860928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" y="479613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Event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773362" y="4619692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77713" y="4333049"/>
            <a:ext cx="1017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53114" y="2586335"/>
            <a:ext cx="73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3218109" y="2453462"/>
            <a:ext cx="70019" cy="13287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588868" y="5812466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19943" y="510346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26130" y="4502831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256185" y="3891727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>
            <a:off x="2925057" y="306713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19400" y="3352800"/>
            <a:ext cx="2991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HTTP[“x-Timecard-Request”]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2745364" y="1994931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14" name="Content Placeholder 2"/>
          <p:cNvSpPr>
            <a:spLocks noGrp="1"/>
          </p:cNvSpPr>
          <p:nvPr>
            <p:ph idx="1"/>
          </p:nvPr>
        </p:nvSpPr>
        <p:spPr>
          <a:xfrm>
            <a:off x="354683" y="4701393"/>
            <a:ext cx="8229600" cy="1851807"/>
          </a:xfrm>
        </p:spPr>
        <p:txBody>
          <a:bodyPr>
            <a:normAutofit/>
          </a:bodyPr>
          <a:lstStyle/>
          <a:p>
            <a:r>
              <a:rPr lang="en-US" sz="2700" dirty="0" smtClean="0">
                <a:solidFill>
                  <a:srgbClr val="FF0000"/>
                </a:solidFill>
              </a:rPr>
              <a:t>Web Request </a:t>
            </a:r>
            <a:r>
              <a:rPr lang="en-US" sz="2700" dirty="0" smtClean="0"/>
              <a:t>– pass TC from current thread to server</a:t>
            </a:r>
          </a:p>
          <a:p>
            <a:pPr lvl="1"/>
            <a:r>
              <a:rPr lang="en-US" sz="2300" dirty="0" smtClean="0"/>
              <a:t>Encode TC in a special HTTP header</a:t>
            </a:r>
          </a:p>
          <a:p>
            <a:r>
              <a:rPr lang="en-US" sz="2700" dirty="0" smtClean="0">
                <a:solidFill>
                  <a:srgbClr val="FF0000"/>
                </a:solidFill>
              </a:rPr>
              <a:t>Request handler at server </a:t>
            </a:r>
            <a:r>
              <a:rPr lang="en-US" sz="2700" dirty="0" smtClean="0"/>
              <a:t>– Parse TC and attach to server thread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8695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" dur="indefinite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" dur="indefinite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" dur="indefinite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6" dur="indefinite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9" dur="indefinite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2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3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4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4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4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4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5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55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58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61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64" dur="indefinite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6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0" dur="indefinite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3" dur="indefinite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6" dur="indefinite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79" dur="indefinite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82" dur="indefinite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85" dur="indefinite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88" dur="indefinite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91" dur="indefinite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94" dur="indefinite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97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0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3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6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09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12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15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18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21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24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27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3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6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39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42" dur="indefinite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45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48" dur="indefinite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51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54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57" dur="indefinite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60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63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66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69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72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75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78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81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84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87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90" dur="indefinite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93" dur="indefinite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96" dur="indefinite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199" dur="indefinite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02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4" dur="indefinite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05" dur="indefinite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7" dur="indefinite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08" dur="indefinite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0" dur="indefinite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11" dur="indefinite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3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03"/>
                                      </p:to>
                                    </p:set>
                                    <p:animEffect filter="image" prLst="opacity: 0.03">
                                      <p:cBhvr rctx="IE">
                                        <p:cTn id="214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3" grpId="0" animBg="1"/>
      <p:bldP spid="25" grpId="0" animBg="1"/>
      <p:bldP spid="32" grpId="0"/>
      <p:bldP spid="33" grpId="0"/>
      <p:bldP spid="34" grpId="0"/>
      <p:bldP spid="35" grpId="0"/>
      <p:bldP spid="36" grpId="0"/>
      <p:bldP spid="38" grpId="0"/>
      <p:bldP spid="46" grpId="0"/>
      <p:bldP spid="69" grpId="0" animBg="1"/>
      <p:bldP spid="72" grpId="0"/>
      <p:bldP spid="74" grpId="0" animBg="1"/>
      <p:bldP spid="75" grpId="0"/>
      <p:bldP spid="76" grpId="0" animBg="1"/>
      <p:bldP spid="91" grpId="0" animBg="1"/>
      <p:bldP spid="92" grpId="0"/>
      <p:bldP spid="93" grpId="0"/>
      <p:bldP spid="99" grpId="0"/>
      <p:bldP spid="85" grpId="0" animBg="1"/>
      <p:bldP spid="96" grpId="0" animBg="1"/>
      <p:bldP spid="107" grpId="0" animBg="1"/>
      <p:bldP spid="24" grpId="0" animBg="1"/>
      <p:bldP spid="109" grpId="0" animBg="1"/>
      <p:bldP spid="2" grpId="0"/>
      <p:bldP spid="11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Transaction Tracking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53958" y="4471549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134" y="550950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Thread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2393" y="4917877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5099" y="4318517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request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06" y="423464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321109" y="4860928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" y="479613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Event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773362" y="4619692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77713" y="4333049"/>
            <a:ext cx="1017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53114" y="2586335"/>
            <a:ext cx="73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3218109" y="2453462"/>
            <a:ext cx="70019" cy="13287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588868" y="5812466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19943" y="510346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26130" y="4502831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256185" y="3891727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>
            <a:off x="2925057" y="306713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2745364" y="1994931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18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"/>
          <p:cNvSpPr txBox="1"/>
          <p:nvPr/>
        </p:nvSpPr>
        <p:spPr>
          <a:xfrm>
            <a:off x="4953000" y="987623"/>
            <a:ext cx="12425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Server Threads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Transaction Tracking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53958" y="4471549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134" y="550950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Thread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2393" y="4917877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5099" y="4318517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request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06" y="423464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321109" y="4860928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" y="479613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Event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3901016" y="2001449"/>
            <a:ext cx="1153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Spawn workers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5597953" y="1597350"/>
            <a:ext cx="11160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Send response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77" name="Straight Arrow Connector 76"/>
          <p:cNvCxnSpPr/>
          <p:nvPr/>
        </p:nvCxnSpPr>
        <p:spPr>
          <a:xfrm flipH="1" flipV="1">
            <a:off x="3805964" y="2026310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flipH="1">
            <a:off x="5543550" y="1785049"/>
            <a:ext cx="124256" cy="89300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2" name="TextBox 91"/>
          <p:cNvSpPr txBox="1"/>
          <p:nvPr/>
        </p:nvSpPr>
        <p:spPr>
          <a:xfrm>
            <a:off x="6773362" y="4619692"/>
            <a:ext cx="10230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UI dispatcher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977713" y="4333049"/>
            <a:ext cx="1017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94" name="Straight Arrow Connector 93"/>
          <p:cNvCxnSpPr/>
          <p:nvPr/>
        </p:nvCxnSpPr>
        <p:spPr>
          <a:xfrm flipV="1">
            <a:off x="6834747" y="4238600"/>
            <a:ext cx="149460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/>
          <p:nvPr/>
        </p:nvCxnSpPr>
        <p:spPr>
          <a:xfrm flipV="1">
            <a:off x="7486704" y="4301524"/>
            <a:ext cx="188561" cy="308524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153114" y="2586335"/>
            <a:ext cx="733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106" name="Straight Arrow Connector 105"/>
          <p:cNvCxnSpPr/>
          <p:nvPr/>
        </p:nvCxnSpPr>
        <p:spPr>
          <a:xfrm flipH="1" flipV="1">
            <a:off x="3218109" y="2453462"/>
            <a:ext cx="70019" cy="132873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ounded Rectangle 84"/>
          <p:cNvSpPr/>
          <p:nvPr/>
        </p:nvSpPr>
        <p:spPr>
          <a:xfrm>
            <a:off x="588868" y="5812466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96" name="Rounded Rectangle 95"/>
          <p:cNvSpPr/>
          <p:nvPr/>
        </p:nvSpPr>
        <p:spPr>
          <a:xfrm>
            <a:off x="319943" y="510346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07" name="Rounded Rectangle 106"/>
          <p:cNvSpPr/>
          <p:nvPr/>
        </p:nvSpPr>
        <p:spPr>
          <a:xfrm>
            <a:off x="626130" y="4502831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256185" y="3891727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9" name="Rounded Rectangle 108"/>
          <p:cNvSpPr/>
          <p:nvPr/>
        </p:nvSpPr>
        <p:spPr>
          <a:xfrm>
            <a:off x="2925057" y="306713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12" name="Rounded Rectangle 111"/>
          <p:cNvSpPr/>
          <p:nvPr/>
        </p:nvSpPr>
        <p:spPr>
          <a:xfrm>
            <a:off x="2745364" y="1994931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13" name="Rounded Rectangle 112"/>
          <p:cNvSpPr/>
          <p:nvPr/>
        </p:nvSpPr>
        <p:spPr>
          <a:xfrm>
            <a:off x="3182112" y="1670198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14" name="Rounded Rectangle 113"/>
          <p:cNvSpPr/>
          <p:nvPr/>
        </p:nvSpPr>
        <p:spPr>
          <a:xfrm>
            <a:off x="3418992" y="1333500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3491965" y="987623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16" name="Rounded Rectangle 115"/>
          <p:cNvSpPr/>
          <p:nvPr/>
        </p:nvSpPr>
        <p:spPr>
          <a:xfrm>
            <a:off x="6557595" y="3925788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117" name="Rounded Rectangle 116"/>
          <p:cNvSpPr/>
          <p:nvPr/>
        </p:nvSpPr>
        <p:spPr>
          <a:xfrm>
            <a:off x="7467600" y="5092509"/>
            <a:ext cx="420221" cy="228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latin typeface="Corbel" pitchFamily="34" charset="0"/>
              </a:rPr>
              <a:t>TC</a:t>
            </a:r>
            <a:endParaRPr lang="en-US" sz="1400" b="1" dirty="0">
              <a:latin typeface="Corbel" pitchFamily="34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4118309" y="1428088"/>
            <a:ext cx="262326" cy="48421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Down Arrow 109"/>
          <p:cNvSpPr/>
          <p:nvPr/>
        </p:nvSpPr>
        <p:spPr>
          <a:xfrm>
            <a:off x="3214115" y="1759339"/>
            <a:ext cx="262326" cy="48421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Down Arrow 110"/>
          <p:cNvSpPr/>
          <p:nvPr/>
        </p:nvSpPr>
        <p:spPr>
          <a:xfrm>
            <a:off x="1871274" y="3626468"/>
            <a:ext cx="262326" cy="48421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Down Arrow 117"/>
          <p:cNvSpPr/>
          <p:nvPr/>
        </p:nvSpPr>
        <p:spPr>
          <a:xfrm>
            <a:off x="7112441" y="3653604"/>
            <a:ext cx="262326" cy="48421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Down Arrow 119"/>
          <p:cNvSpPr/>
          <p:nvPr/>
        </p:nvSpPr>
        <p:spPr>
          <a:xfrm>
            <a:off x="4506647" y="732004"/>
            <a:ext cx="262326" cy="484219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Rounded Rectangle 120"/>
          <p:cNvSpPr/>
          <p:nvPr/>
        </p:nvSpPr>
        <p:spPr>
          <a:xfrm>
            <a:off x="740796" y="838200"/>
            <a:ext cx="2661632" cy="5029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78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3" grpId="0" animBg="1"/>
      <p:bldP spid="110" grpId="0" animBg="1"/>
      <p:bldP spid="111" grpId="0" animBg="1"/>
      <p:bldP spid="118" grpId="0" animBg="1"/>
      <p:bldP spid="120" grpId="0" animBg="1"/>
      <p:bldP spid="12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" name="Straight Connector 121"/>
          <p:cNvCxnSpPr/>
          <p:nvPr/>
        </p:nvCxnSpPr>
        <p:spPr>
          <a:xfrm>
            <a:off x="3044952" y="1239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3044952" y="1620452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3044952" y="1947311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048000" y="2343150"/>
            <a:ext cx="2971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Up Arrow 12"/>
          <p:cNvSpPr/>
          <p:nvPr/>
        </p:nvSpPr>
        <p:spPr>
          <a:xfrm rot="8778488">
            <a:off x="6173406" y="1766612"/>
            <a:ext cx="137160" cy="25968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Timecard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3165585" y="2343150"/>
            <a:ext cx="63053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649958" y="186569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5734244" y="1862241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3182112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797724" y="22479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3383205" y="2056198"/>
            <a:ext cx="245898" cy="24249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3629103" y="1960947"/>
            <a:ext cx="2105141" cy="1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3878558" y="1524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5208368" y="1525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3857703" y="1619250"/>
            <a:ext cx="13506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3878558" y="11430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4903568" y="1144202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3857703" y="1238250"/>
            <a:ext cx="104586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52107" y="1333500"/>
            <a:ext cx="105596" cy="62865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V="1">
            <a:off x="3804905" y="1695749"/>
            <a:ext cx="73653" cy="251562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endCxn id="69" idx="0"/>
          </p:cNvCxnSpPr>
          <p:nvPr/>
        </p:nvCxnSpPr>
        <p:spPr>
          <a:xfrm>
            <a:off x="5213981" y="1714500"/>
            <a:ext cx="61484" cy="193956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69" idx="1"/>
          </p:cNvCxnSpPr>
          <p:nvPr/>
        </p:nvCxnSpPr>
        <p:spPr>
          <a:xfrm>
            <a:off x="4903568" y="1334702"/>
            <a:ext cx="331486" cy="589128"/>
          </a:xfrm>
          <a:prstGeom prst="line">
            <a:avLst/>
          </a:prstGeom>
          <a:ln w="3175">
            <a:solidFill>
              <a:schemeClr val="tx1"/>
            </a:solidFill>
            <a:prstDash val="sysDot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5218315" y="190845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0" name="Oval 69"/>
          <p:cNvSpPr/>
          <p:nvPr/>
        </p:nvSpPr>
        <p:spPr>
          <a:xfrm>
            <a:off x="3288128" y="2290658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4" name="Oval 73"/>
          <p:cNvSpPr/>
          <p:nvPr/>
        </p:nvSpPr>
        <p:spPr>
          <a:xfrm>
            <a:off x="37338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76" name="Oval 75"/>
          <p:cNvSpPr/>
          <p:nvPr/>
        </p:nvSpPr>
        <p:spPr>
          <a:xfrm>
            <a:off x="5448300" y="1905000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5663519" y="5353815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7023890" y="4194808"/>
            <a:ext cx="925629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7949519" y="5357600"/>
            <a:ext cx="50622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>
            <a:off x="7031911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7949519" y="4106576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7949519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>
            <a:off x="8455745" y="526235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91" idx="4"/>
          </p:cNvCxnSpPr>
          <p:nvPr/>
        </p:nvCxnSpPr>
        <p:spPr>
          <a:xfrm>
            <a:off x="7739969" y="4247299"/>
            <a:ext cx="209549" cy="1005225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1" name="Oval 90"/>
          <p:cNvSpPr/>
          <p:nvPr/>
        </p:nvSpPr>
        <p:spPr>
          <a:xfrm>
            <a:off x="7682819" y="414231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97" name="TextBox 96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>
            <a:off x="807970" y="137160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3352799" y="132588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740796" y="838200"/>
            <a:ext cx="2661632" cy="50292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16" name="Straight Connector 115"/>
          <p:cNvCxnSpPr/>
          <p:nvPr/>
        </p:nvCxnSpPr>
        <p:spPr>
          <a:xfrm>
            <a:off x="5506807" y="1341120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/>
          <p:cNvCxnSpPr/>
          <p:nvPr/>
        </p:nvCxnSpPr>
        <p:spPr>
          <a:xfrm>
            <a:off x="8467898" y="1303252"/>
            <a:ext cx="1" cy="484632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2" name="Picture 4" descr="http://etc.usf.edu/clipart/33600/33609/clock-12-15_33609_sm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886" y="1398277"/>
            <a:ext cx="558993" cy="5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" name="Rounded Rectangle 114"/>
          <p:cNvSpPr/>
          <p:nvPr/>
        </p:nvSpPr>
        <p:spPr>
          <a:xfrm>
            <a:off x="5638800" y="838200"/>
            <a:ext cx="3094787" cy="7620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" y="3063240"/>
            <a:ext cx="557784" cy="5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" name="Right Arrow 76"/>
          <p:cNvSpPr/>
          <p:nvPr/>
        </p:nvSpPr>
        <p:spPr>
          <a:xfrm>
            <a:off x="740164" y="6172200"/>
            <a:ext cx="7730411" cy="228600"/>
          </a:xfrm>
          <a:prstGeom prst="rightArrow">
            <a:avLst/>
          </a:prstGeom>
          <a:solidFill>
            <a:srgbClr val="00B0F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3810000" y="5786735"/>
            <a:ext cx="16671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Corbel" panose="020B0503020204020204" pitchFamily="34" charset="0"/>
              </a:rPr>
              <a:t>Transaction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429000" y="3383776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Transaction Tracking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954669" y="1803804"/>
            <a:ext cx="1967447" cy="9133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TimeSync</a:t>
            </a:r>
            <a:endParaRPr lang="en-US" sz="2400" dirty="0">
              <a:latin typeface="Corbel" panose="020B0503020204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6248400" y="1832579"/>
            <a:ext cx="1967447" cy="9133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Corbel" panose="020B0503020204020204" pitchFamily="34" charset="0"/>
              </a:rPr>
              <a:t>Delay Predictors</a:t>
            </a:r>
            <a:endParaRPr lang="en-US" sz="2400" dirty="0"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486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0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3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6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9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1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2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5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7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58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1" dur="indefinite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3" dur="indefinit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4" dur="indefinite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67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3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5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6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9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1" dur="indefinite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2" dur="indefinite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5" dur="indefinite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7" dur="indefinit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88" dur="indefinite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1" dur="indefinite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3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4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97" dur="indefinite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9" dur="indefinite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0" dur="indefinite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3" dur="indefinite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5" dur="indefinite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6" dur="indefinite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9" dur="indefinite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1" dur="indefinit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2" dur="indefinite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5" dur="indefinite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7" dur="indefinite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18" dur="indefinite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1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3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4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27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9" dur="indefinite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0" dur="indefinite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3" dur="indefinite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5" dur="indefinite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6" dur="indefinite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9" dur="indefinite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1" dur="indefinite"/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2" dur="indefinite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5" dur="indefinite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7" dur="indefinite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48" dur="indefinite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1" dur="indefinite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3" dur="indefinite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4" dur="indefinite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6" dur="indefinite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57" dur="indefinite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9" dur="indefinite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0" dur="indefinite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2" dur="indefinite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3" dur="indefinite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5" dur="indefinite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6" dur="indefinite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8" dur="indefinite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9" dur="indefinite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1" dur="indefinite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2" dur="indefinite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4" dur="indefinite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5" dur="indefinite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7" dur="indefinite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78" dur="indefinite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0" dur="indefinite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1" dur="indefinite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3" dur="indefinite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4" dur="indefinite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6" dur="indefinite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87" dur="indefinite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9" dur="indefinite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0" dur="indefinite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2" dur="indefinite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3" dur="indefinite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5" dur="indefinite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6" dur="indefinite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8" dur="indefinite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9" dur="indefinite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1" dur="indefinite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02" dur="indefinite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4" grpId="0" animBg="1"/>
      <p:bldP spid="25" grpId="0" animBg="1"/>
      <p:bldP spid="30" grpId="0" animBg="1"/>
      <p:bldP spid="69" grpId="0" animBg="1"/>
      <p:bldP spid="70" grpId="0" animBg="1"/>
      <p:bldP spid="74" grpId="0" animBg="1"/>
      <p:bldP spid="76" grpId="0" animBg="1"/>
      <p:bldP spid="91" grpId="0" animBg="1"/>
      <p:bldP spid="97" grpId="0"/>
      <p:bldP spid="98" grpId="0"/>
      <p:bldP spid="99" grpId="0"/>
      <p:bldP spid="77" grpId="0" animBg="1"/>
      <p:bldP spid="7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TimeSync</a:t>
            </a:r>
            <a:endParaRPr lang="en-US" sz="4000" dirty="0"/>
          </a:p>
        </p:txBody>
      </p:sp>
      <p:pic>
        <p:nvPicPr>
          <p:cNvPr id="6" name="Picture 5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89" y="1153520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029006"/>
            <a:ext cx="2543176" cy="94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ell_Tow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438400"/>
            <a:ext cx="1086395" cy="146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infohost.nmt.edu/~mreece/gps/24satell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1" y="4701829"/>
            <a:ext cx="765156" cy="74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9288" y="5486400"/>
            <a:ext cx="554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GPS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1524000" y="2216236"/>
            <a:ext cx="565868" cy="168425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150716" y="2234669"/>
            <a:ext cx="554335" cy="167875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3" name="Picture 9" descr="http://eofdreams.com/data_images/dreams/clock/clock-0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028" y="2467811"/>
            <a:ext cx="954738" cy="954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4143375" y="1450342"/>
            <a:ext cx="5029200" cy="3350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>
                <a:solidFill>
                  <a:srgbClr val="C00000"/>
                </a:solidFill>
              </a:rPr>
              <a:t>Sync with Cell Tower</a:t>
            </a:r>
            <a:endParaRPr lang="en-US" sz="2600" b="1" dirty="0" smtClean="0">
              <a:solidFill>
                <a:srgbClr val="C00000"/>
              </a:solidFill>
            </a:endParaRPr>
          </a:p>
          <a:p>
            <a:pPr lvl="1"/>
            <a:r>
              <a:rPr lang="en-US" sz="2200" dirty="0" smtClean="0"/>
              <a:t>Off my several seconds to minutes</a:t>
            </a:r>
          </a:p>
          <a:p>
            <a:r>
              <a:rPr lang="en-US" sz="2600" dirty="0" smtClean="0">
                <a:solidFill>
                  <a:srgbClr val="C00000"/>
                </a:solidFill>
              </a:rPr>
              <a:t>GPS</a:t>
            </a:r>
          </a:p>
          <a:p>
            <a:pPr lvl="1"/>
            <a:r>
              <a:rPr lang="en-US" sz="2200" dirty="0" smtClean="0"/>
              <a:t>Does not work indoors</a:t>
            </a:r>
          </a:p>
          <a:p>
            <a:r>
              <a:rPr lang="en-US" sz="2600" dirty="0" smtClean="0">
                <a:solidFill>
                  <a:srgbClr val="C00000"/>
                </a:solidFill>
              </a:rPr>
              <a:t>Probing</a:t>
            </a:r>
          </a:p>
          <a:p>
            <a:pPr lvl="1"/>
            <a:endParaRPr lang="en-US" sz="2200" dirty="0"/>
          </a:p>
        </p:txBody>
      </p:sp>
      <p:sp>
        <p:nvSpPr>
          <p:cNvPr id="17" name="TextBox 16"/>
          <p:cNvSpPr txBox="1"/>
          <p:nvPr/>
        </p:nvSpPr>
        <p:spPr>
          <a:xfrm>
            <a:off x="1146332" y="23622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Probe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1037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0" y="3492034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44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TimeSync</a:t>
            </a:r>
            <a:endParaRPr lang="en-US" sz="4000" dirty="0"/>
          </a:p>
        </p:txBody>
      </p:sp>
      <p:cxnSp>
        <p:nvCxnSpPr>
          <p:cNvPr id="25" name="Straight Arrow Connector 24"/>
          <p:cNvCxnSpPr/>
          <p:nvPr/>
        </p:nvCxnSpPr>
        <p:spPr>
          <a:xfrm flipV="1">
            <a:off x="2982463" y="2234669"/>
            <a:ext cx="565868" cy="168425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3609179" y="2253102"/>
            <a:ext cx="554335" cy="167875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849829" y="4648200"/>
            <a:ext cx="7930376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+mj-lt"/>
              </a:rPr>
              <a:t>Instrument app to automatically send probes</a:t>
            </a:r>
          </a:p>
        </p:txBody>
      </p:sp>
      <p:pic>
        <p:nvPicPr>
          <p:cNvPr id="40" name="Picture 39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89" y="1153520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Straight Arrow Connector 42"/>
          <p:cNvCxnSpPr/>
          <p:nvPr/>
        </p:nvCxnSpPr>
        <p:spPr>
          <a:xfrm flipV="1">
            <a:off x="1524000" y="2216236"/>
            <a:ext cx="565868" cy="168425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150716" y="2234669"/>
            <a:ext cx="554335" cy="167875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46332" y="23622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Probe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54" name="Straight Arrow Connector 53"/>
          <p:cNvCxnSpPr/>
          <p:nvPr/>
        </p:nvCxnSpPr>
        <p:spPr>
          <a:xfrm flipV="1">
            <a:off x="5943600" y="2240161"/>
            <a:ext cx="1638523" cy="1678759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7592783" y="2272769"/>
            <a:ext cx="554335" cy="167875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89381" y="1764268"/>
            <a:ext cx="1182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Symmetric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324600" y="1805383"/>
            <a:ext cx="1298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Asymmetric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795309" y="5344180"/>
            <a:ext cx="194155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rbel" panose="020B0503020204020204" pitchFamily="34" charset="0"/>
              </a:rPr>
              <a:t>Clock offset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938277" y="5953780"/>
            <a:ext cx="1709122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Corbel" panose="020B0503020204020204" pitchFamily="34" charset="0"/>
              </a:rPr>
              <a:t>Clock </a:t>
            </a:r>
            <a:r>
              <a:rPr lang="en-US" sz="2800" dirty="0">
                <a:solidFill>
                  <a:srgbClr val="FF0000"/>
                </a:solidFill>
                <a:latin typeface="Corbel" panose="020B0503020204020204" pitchFamily="34" charset="0"/>
              </a:rPr>
              <a:t>d</a:t>
            </a:r>
            <a:r>
              <a:rPr lang="en-US" sz="2800" dirty="0" smtClean="0">
                <a:solidFill>
                  <a:srgbClr val="FF0000"/>
                </a:solidFill>
                <a:latin typeface="Corbel" panose="020B0503020204020204" pitchFamily="34" charset="0"/>
              </a:rPr>
              <a:t>rift</a:t>
            </a:r>
          </a:p>
        </p:txBody>
      </p:sp>
      <p:pic>
        <p:nvPicPr>
          <p:cNvPr id="6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577" y="5834984"/>
            <a:ext cx="557784" cy="55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TextBox 62"/>
          <p:cNvSpPr txBox="1"/>
          <p:nvPr/>
        </p:nvSpPr>
        <p:spPr>
          <a:xfrm>
            <a:off x="1523754" y="5441721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Smartphone clock</a:t>
            </a:r>
            <a:endParaRPr lang="en-US" dirty="0">
              <a:latin typeface="Corbel" panose="020B0503020204020204" pitchFamily="34" charset="0"/>
            </a:endParaRPr>
          </a:p>
        </p:txBody>
      </p:sp>
      <p:pic>
        <p:nvPicPr>
          <p:cNvPr id="64" name="Picture 4" descr="http://etc.usf.edu/clipart/33600/33609/clock-12-15_33609_sm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6103" y="5832077"/>
            <a:ext cx="558993" cy="558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050968" y="5440023"/>
            <a:ext cx="1340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Server clock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66" name="Straight Arrow Connector 65"/>
          <p:cNvCxnSpPr/>
          <p:nvPr/>
        </p:nvCxnSpPr>
        <p:spPr>
          <a:xfrm flipV="1">
            <a:off x="4419698" y="2265209"/>
            <a:ext cx="565868" cy="168425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5046414" y="2283642"/>
            <a:ext cx="554335" cy="167875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0" y="3492034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9743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  <p:bldP spid="59" grpId="0"/>
      <p:bldP spid="60" grpId="0"/>
      <p:bldP spid="61" grpId="0"/>
      <p:bldP spid="63" grpId="0"/>
      <p:bldP spid="65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TimeSync</a:t>
            </a:r>
            <a:endParaRPr lang="en-US" sz="4000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6674902" y="1906057"/>
            <a:ext cx="565868" cy="168425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7301618" y="1924490"/>
            <a:ext cx="554335" cy="167875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5902168" y="3590308"/>
            <a:ext cx="0" cy="30480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902168" y="3590308"/>
            <a:ext cx="772734" cy="0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029200" y="3574089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Probe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397384" y="2612648"/>
            <a:ext cx="157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Radio wakeup 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delay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902168" y="4243065"/>
            <a:ext cx="2057400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5902168" y="4120883"/>
            <a:ext cx="0" cy="2443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959568" y="4136648"/>
            <a:ext cx="0" cy="2443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791200" y="4376916"/>
            <a:ext cx="2198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</a:t>
            </a:r>
            <a:r>
              <a:rPr lang="en-US" dirty="0" smtClean="0">
                <a:solidFill>
                  <a:srgbClr val="C00000"/>
                </a:solidFill>
              </a:rPr>
              <a:t>ith large extra delay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7" name="Down Arrow 46"/>
          <p:cNvSpPr/>
          <p:nvPr/>
        </p:nvSpPr>
        <p:spPr>
          <a:xfrm>
            <a:off x="6096491" y="3311646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828800" y="3714750"/>
            <a:ext cx="1524000" cy="7620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Active</a:t>
            </a: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1831507" y="2438400"/>
            <a:ext cx="1524000" cy="7620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Idle</a:t>
            </a: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2743200" y="3200400"/>
            <a:ext cx="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V="1">
            <a:off x="2438400" y="3198114"/>
            <a:ext cx="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1828800" y="2438400"/>
            <a:ext cx="1524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Idle</a:t>
            </a: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95400" y="4719935"/>
            <a:ext cx="28679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Network Radio States</a:t>
            </a:r>
            <a:endParaRPr lang="en-US" sz="2400" dirty="0"/>
          </a:p>
        </p:txBody>
      </p:sp>
      <p:pic>
        <p:nvPicPr>
          <p:cNvPr id="25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0" y="3492034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89" y="1153520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5960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42" grpId="0"/>
      <p:bldP spid="47" grpId="0" animBg="1"/>
      <p:bldP spid="33" grpId="0" animBg="1"/>
      <p:bldP spid="36" grpId="0" animBg="1"/>
      <p:bldP spid="54" grpId="0" animBg="1"/>
      <p:bldP spid="2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TimeSync</a:t>
            </a:r>
            <a:endParaRPr lang="en-US" sz="4000" dirty="0"/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6057949" y="1954887"/>
            <a:ext cx="565868" cy="168425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684665" y="1976582"/>
            <a:ext cx="277167" cy="836117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696200" y="3021687"/>
            <a:ext cx="228600" cy="635996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6961832" y="2812699"/>
            <a:ext cx="734368" cy="20898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62800" y="2118955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Queuing delay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019800" y="4255339"/>
            <a:ext cx="1927830" cy="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19800" y="4133157"/>
            <a:ext cx="0" cy="2443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961834" y="4133157"/>
            <a:ext cx="0" cy="24436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878393" y="4404955"/>
            <a:ext cx="2198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with large extra </a:t>
            </a:r>
            <a:r>
              <a:rPr lang="en-US" dirty="0" smtClean="0">
                <a:solidFill>
                  <a:srgbClr val="C00000"/>
                </a:solidFill>
              </a:rPr>
              <a:t>delay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49" name="Down Arrow 48"/>
          <p:cNvSpPr/>
          <p:nvPr/>
        </p:nvSpPr>
        <p:spPr>
          <a:xfrm>
            <a:off x="7296397" y="2557289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257800" y="3385196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Probe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715000" y="1371600"/>
            <a:ext cx="195919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Network traffic</a:t>
            </a:r>
            <a:endParaRPr lang="en-US" sz="2200" dirty="0">
              <a:latin typeface="Corbel" panose="020B0503020204020204" pitchFamily="34" charset="0"/>
            </a:endParaRPr>
          </a:p>
        </p:txBody>
      </p:sp>
      <p:pic>
        <p:nvPicPr>
          <p:cNvPr id="59" name="Picture 4" descr="http://www.intersales.com.au/Portals/0/baseStationtow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182" y="2526233"/>
            <a:ext cx="626160" cy="76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Oval 59"/>
          <p:cNvSpPr/>
          <p:nvPr/>
        </p:nvSpPr>
        <p:spPr>
          <a:xfrm>
            <a:off x="1828800" y="3714750"/>
            <a:ext cx="1524000" cy="7620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Active</a:t>
            </a: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1831507" y="2438400"/>
            <a:ext cx="1524000" cy="762000"/>
          </a:xfrm>
          <a:prstGeom prst="ellipse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Idle</a:t>
            </a: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2743200" y="3200400"/>
            <a:ext cx="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 flipV="1">
            <a:off x="2438400" y="3198114"/>
            <a:ext cx="0" cy="5143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1828800" y="3712464"/>
            <a:ext cx="1524000" cy="7620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Active</a:t>
            </a: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24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0" y="3492034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4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89" y="1153520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7151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8" grpId="0"/>
      <p:bldP spid="49" grpId="0" animBg="1"/>
      <p:bldP spid="50" grpId="0"/>
      <p:bldP spid="5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9" y="1527048"/>
            <a:ext cx="7287681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TimeSync</a:t>
            </a:r>
            <a:endParaRPr lang="en-US" sz="4000" dirty="0"/>
          </a:p>
        </p:txBody>
      </p:sp>
      <p:sp>
        <p:nvSpPr>
          <p:cNvPr id="6" name="Down Arrow 5"/>
          <p:cNvSpPr/>
          <p:nvPr/>
        </p:nvSpPr>
        <p:spPr>
          <a:xfrm>
            <a:off x="5325093" y="17145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Down Arrow 6"/>
          <p:cNvSpPr/>
          <p:nvPr/>
        </p:nvSpPr>
        <p:spPr>
          <a:xfrm rot="16200000" flipV="1">
            <a:off x="6028455" y="2787134"/>
            <a:ext cx="304800" cy="562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95195" y="1295400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Network busy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15671" y="321862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Radio idle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0" y="5267980"/>
            <a:ext cx="22403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&gt; 100ms error</a:t>
            </a:r>
            <a:endParaRPr lang="en-US" sz="2800" dirty="0">
              <a:solidFill>
                <a:srgbClr val="0070C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3486150" y="1715903"/>
            <a:ext cx="0" cy="2441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own Arrow 19"/>
          <p:cNvSpPr/>
          <p:nvPr/>
        </p:nvSpPr>
        <p:spPr>
          <a:xfrm rot="16200000">
            <a:off x="3067050" y="2641231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24092" y="2438400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m</a:t>
            </a:r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in RTT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87635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/>
          <p:cNvSpPr/>
          <p:nvPr/>
        </p:nvSpPr>
        <p:spPr>
          <a:xfrm rot="8778488">
            <a:off x="5998464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Up Arrow 13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ight Arrow 9"/>
          <p:cNvSpPr/>
          <p:nvPr/>
        </p:nvSpPr>
        <p:spPr>
          <a:xfrm>
            <a:off x="1371600" y="4105656"/>
            <a:ext cx="6556248" cy="155448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10" y="4343400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7200" y="4722674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67600" y="4697552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59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1357122" y="5879802"/>
            <a:ext cx="6597437" cy="0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357122" y="5651203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7954559" y="5635437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352800" y="5955268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User-perceived delay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Cloud 21"/>
          <p:cNvSpPr/>
          <p:nvPr/>
        </p:nvSpPr>
        <p:spPr>
          <a:xfrm>
            <a:off x="3505200" y="914400"/>
            <a:ext cx="1905000" cy="126574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505200" y="5331967"/>
            <a:ext cx="21830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  <a:latin typeface="+mj-lt"/>
              </a:rPr>
              <a:t>Tightly control</a:t>
            </a:r>
            <a:endParaRPr lang="en-US" sz="2600" b="1" dirty="0">
              <a:solidFill>
                <a:srgbClr val="0070C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072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5" grpId="0"/>
      <p:bldP spid="21" grpId="0"/>
      <p:bldP spid="1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TimeSync</a:t>
            </a:r>
            <a:endParaRPr lang="en-US" sz="4000" dirty="0"/>
          </a:p>
        </p:txBody>
      </p:sp>
      <p:sp>
        <p:nvSpPr>
          <p:cNvPr id="27" name="Content Placeholder 2"/>
          <p:cNvSpPr txBox="1">
            <a:spLocks/>
          </p:cNvSpPr>
          <p:nvPr/>
        </p:nvSpPr>
        <p:spPr>
          <a:xfrm>
            <a:off x="1268406" y="4953000"/>
            <a:ext cx="6961194" cy="190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000" dirty="0" smtClean="0"/>
              <a:t>Optimal time to send the probes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  Radio is active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70C0"/>
                </a:solidFill>
              </a:rPr>
              <a:t>  No network traffic from the phone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53139" y="4389477"/>
            <a:ext cx="695613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Need to be radio-aware and network-aware</a:t>
            </a:r>
            <a:endParaRPr lang="en-US" sz="3000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982463" y="2234669"/>
            <a:ext cx="565868" cy="168425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3609179" y="2253102"/>
            <a:ext cx="554335" cy="167875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1524000" y="2216236"/>
            <a:ext cx="565868" cy="168425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2150716" y="2234669"/>
            <a:ext cx="554335" cy="167875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146332" y="2362200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Probe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4419698" y="2265209"/>
            <a:ext cx="565868" cy="168425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046414" y="2283642"/>
            <a:ext cx="554335" cy="167875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5943698" y="2265209"/>
            <a:ext cx="565868" cy="168425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6570414" y="2283642"/>
            <a:ext cx="554335" cy="167875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7505749" y="2265209"/>
            <a:ext cx="565868" cy="168425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8132465" y="2283642"/>
            <a:ext cx="554335" cy="167875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60" y="3492034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52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89" y="1153520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687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TimeSync</a:t>
            </a:r>
            <a:endParaRPr lang="en-US" sz="4000" dirty="0"/>
          </a:p>
        </p:txBody>
      </p:sp>
      <p:sp>
        <p:nvSpPr>
          <p:cNvPr id="43" name="TextBox 4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" name="Down Arrow 1"/>
          <p:cNvSpPr/>
          <p:nvPr/>
        </p:nvSpPr>
        <p:spPr>
          <a:xfrm flipV="1">
            <a:off x="6824712" y="4267199"/>
            <a:ext cx="329505" cy="762001"/>
          </a:xfrm>
          <a:prstGeom prst="down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75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TimeSync</a:t>
            </a:r>
            <a:endParaRPr lang="en-US" sz="40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502920" y="47733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02920" y="5369293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13418" y="5369293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21920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98980" y="5274043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52400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103780" y="4686300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88922" y="4876800"/>
            <a:ext cx="114858" cy="491516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2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007" y="5485604"/>
            <a:ext cx="219945" cy="25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Straight Connector 22"/>
          <p:cNvCxnSpPr/>
          <p:nvPr/>
        </p:nvCxnSpPr>
        <p:spPr>
          <a:xfrm>
            <a:off x="1118218" y="4781550"/>
            <a:ext cx="405782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54669" y="5315823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25" name="Oval 24"/>
          <p:cNvSpPr/>
          <p:nvPr/>
        </p:nvSpPr>
        <p:spPr>
          <a:xfrm>
            <a:off x="1219200" y="4720836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02920" y="4201828"/>
            <a:ext cx="31089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514600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738162" y="4087368"/>
            <a:ext cx="0" cy="19050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752600" y="4190472"/>
            <a:ext cx="7620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2207915" y="4133617"/>
            <a:ext cx="114300" cy="104983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1300819" y="4304095"/>
            <a:ext cx="437343" cy="397472"/>
          </a:xfrm>
          <a:prstGeom prst="line">
            <a:avLst/>
          </a:prstGeom>
          <a:ln w="38100">
            <a:prstDash val="sysDot"/>
            <a:headEnd type="none" w="med" len="med"/>
            <a:tailEnd type="arrow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TextBox 4"/>
          <p:cNvSpPr txBox="1"/>
          <p:nvPr/>
        </p:nvSpPr>
        <p:spPr>
          <a:xfrm>
            <a:off x="2819400" y="5079993"/>
            <a:ext cx="9033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UI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3" name="TextBox 6"/>
          <p:cNvSpPr txBox="1"/>
          <p:nvPr/>
        </p:nvSpPr>
        <p:spPr>
          <a:xfrm>
            <a:off x="2853958" y="4471549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4" name="TextBox 6"/>
          <p:cNvSpPr txBox="1"/>
          <p:nvPr/>
        </p:nvSpPr>
        <p:spPr>
          <a:xfrm>
            <a:off x="2884589" y="3886200"/>
            <a:ext cx="16308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  <a:latin typeface="Corbel" panose="020B0503020204020204" pitchFamily="34" charset="0"/>
              </a:rPr>
              <a:t>Background Thread</a:t>
            </a:r>
            <a:endParaRPr lang="en-US" sz="1400" i="1" dirty="0">
              <a:solidFill>
                <a:schemeClr val="bg1">
                  <a:lumMod val="65000"/>
                </a:schemeClr>
              </a:solidFill>
              <a:latin typeface="Corbel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092134" y="5509502"/>
            <a:ext cx="9621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Thread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72393" y="4917877"/>
            <a:ext cx="785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start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995099" y="4318517"/>
            <a:ext cx="9831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Web request</a:t>
            </a:r>
            <a:endParaRPr lang="en-US" sz="1200" dirty="0"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29706" y="4234647"/>
            <a:ext cx="10038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orbel" panose="020B0503020204020204" pitchFamily="34" charset="0"/>
              </a:rPr>
              <a:t>GPS callback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333500" y="4234647"/>
            <a:ext cx="334758" cy="129801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09600" y="5197908"/>
            <a:ext cx="127595" cy="117915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265065" y="4247299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1321109" y="4860928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 flipV="1">
            <a:off x="1054186" y="5434586"/>
            <a:ext cx="145187" cy="125848"/>
          </a:xfrm>
          <a:prstGeom prst="straightConnector1">
            <a:avLst/>
          </a:prstGeom>
          <a:ln>
            <a:prstDash val="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76200" y="4796135"/>
            <a:ext cx="6639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Event </a:t>
            </a:r>
          </a:p>
          <a:p>
            <a:pPr algn="ctr"/>
            <a:r>
              <a:rPr lang="en-US" sz="1200" dirty="0" smtClean="0">
                <a:latin typeface="Corbel" panose="020B0503020204020204" pitchFamily="34" charset="0"/>
              </a:rPr>
              <a:t>handler</a:t>
            </a:r>
            <a:endParaRPr lang="en-US" sz="1200" dirty="0">
              <a:latin typeface="Corbel" panose="020B0503020204020204" pitchFamily="34" charset="0"/>
            </a:endParaRPr>
          </a:p>
        </p:txBody>
      </p:sp>
      <p:cxnSp>
        <p:nvCxnSpPr>
          <p:cNvPr id="82" name="Straight Connector 81"/>
          <p:cNvCxnSpPr/>
          <p:nvPr/>
        </p:nvCxnSpPr>
        <p:spPr>
          <a:xfrm>
            <a:off x="5667806" y="4201827"/>
            <a:ext cx="29260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108" name="Straight Arrow Connector 107"/>
          <p:cNvCxnSpPr/>
          <p:nvPr/>
        </p:nvCxnSpPr>
        <p:spPr>
          <a:xfrm flipV="1">
            <a:off x="7089648" y="2338274"/>
            <a:ext cx="565868" cy="1684251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/>
          <p:cNvCxnSpPr/>
          <p:nvPr/>
        </p:nvCxnSpPr>
        <p:spPr>
          <a:xfrm>
            <a:off x="7716364" y="2356707"/>
            <a:ext cx="554335" cy="1678758"/>
          </a:xfrm>
          <a:prstGeom prst="straightConnector1">
            <a:avLst/>
          </a:prstGeom>
          <a:ln w="50800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Down Arrow 109"/>
          <p:cNvSpPr/>
          <p:nvPr/>
        </p:nvSpPr>
        <p:spPr>
          <a:xfrm flipV="1">
            <a:off x="6824712" y="4267199"/>
            <a:ext cx="329505" cy="762001"/>
          </a:xfrm>
          <a:prstGeom prst="downArrow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TextBox 110"/>
          <p:cNvSpPr txBox="1"/>
          <p:nvPr/>
        </p:nvSpPr>
        <p:spPr>
          <a:xfrm>
            <a:off x="6711980" y="2485311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Probe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83" name="Up Arrow 8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4" name="Straight Connector 83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5088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4" grpId="0" animBg="1"/>
      <p:bldP spid="25" grpId="0" animBg="1"/>
      <p:bldP spid="30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46" grpId="0"/>
      <p:bldP spid="110" grpId="0" animBg="1"/>
      <p:bldP spid="111" grpId="0"/>
      <p:bldP spid="83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19" y="1526980"/>
            <a:ext cx="7287681" cy="338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46038"/>
            <a:ext cx="8229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/>
              <a:t>TimeSync</a:t>
            </a:r>
            <a:endParaRPr lang="en-US" sz="4000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5344180"/>
            <a:ext cx="1793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~5ms error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5328228" y="1714500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Down Arrow 19"/>
          <p:cNvSpPr/>
          <p:nvPr/>
        </p:nvSpPr>
        <p:spPr>
          <a:xfrm rot="16200000" flipV="1">
            <a:off x="6031590" y="2787134"/>
            <a:ext cx="304800" cy="562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698330" y="1295400"/>
            <a:ext cx="17331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Network busy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818806" y="3218620"/>
            <a:ext cx="128112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Radio idle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986497" y="3084470"/>
            <a:ext cx="12218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Timecard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flipV="1">
            <a:off x="3489285" y="1715903"/>
            <a:ext cx="0" cy="2441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Down Arrow 28"/>
          <p:cNvSpPr/>
          <p:nvPr/>
        </p:nvSpPr>
        <p:spPr>
          <a:xfrm rot="16200000">
            <a:off x="3070185" y="2641231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127227" y="2438400"/>
            <a:ext cx="11144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m</a:t>
            </a:r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in RTT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5" name="Down Arrow 24"/>
          <p:cNvSpPr/>
          <p:nvPr/>
        </p:nvSpPr>
        <p:spPr>
          <a:xfrm rot="16200000">
            <a:off x="3155910" y="3285385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612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6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2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animBg="1"/>
      <p:bldP spid="20" grpId="0" animBg="1"/>
      <p:bldP spid="21" grpId="0"/>
      <p:bldP spid="22" grpId="0"/>
      <p:bldP spid="29" grpId="0" animBg="1"/>
      <p:bldP spid="3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934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505200" y="1841494"/>
            <a:ext cx="0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893464" y="5334000"/>
            <a:ext cx="261173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187861" y="5449669"/>
            <a:ext cx="201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Time elapsed since </a:t>
            </a:r>
          </a:p>
          <a:p>
            <a:pPr algn="ctr"/>
            <a:r>
              <a:rPr lang="en-US" dirty="0">
                <a:latin typeface="Corbel" panose="020B0503020204020204" pitchFamily="34" charset="0"/>
              </a:rPr>
              <a:t>u</a:t>
            </a:r>
            <a:r>
              <a:rPr lang="en-US" dirty="0" smtClean="0">
                <a:latin typeface="Corbel" panose="020B0503020204020204" pitchFamily="34" charset="0"/>
              </a:rPr>
              <a:t>ser interaction</a:t>
            </a:r>
            <a:endParaRPr lang="en-US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6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>
          <a:xfrm>
            <a:off x="57702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Remaining Time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45215" y="1853794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997241" y="1835147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91200" y="5029200"/>
            <a:ext cx="12192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995828" y="5410200"/>
            <a:ext cx="1349387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>
            <a:spLocks noGrp="1"/>
          </p:cNvSpPr>
          <p:nvPr>
            <p:ph idx="1"/>
          </p:nvPr>
        </p:nvSpPr>
        <p:spPr>
          <a:xfrm>
            <a:off x="990600" y="4953000"/>
            <a:ext cx="4495800" cy="115529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Downlink delay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 App processing delay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47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Downlink Delay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24600" y="2628781"/>
            <a:ext cx="1806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Response size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9905" y="2998113"/>
            <a:ext cx="1116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Latency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05600" y="3379113"/>
            <a:ext cx="157607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Throughput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010400" y="3760113"/>
            <a:ext cx="12378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Loss rate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5069" y="1905000"/>
            <a:ext cx="22793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TCP window state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304800" y="1560176"/>
            <a:ext cx="4876800" cy="16270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Most transfers are short</a:t>
            </a:r>
          </a:p>
          <a:p>
            <a:pPr lvl="1"/>
            <a:r>
              <a:rPr lang="en-US" sz="2400" dirty="0" smtClean="0"/>
              <a:t>Median – 3KB</a:t>
            </a:r>
          </a:p>
          <a:p>
            <a:pPr lvl="1"/>
            <a:r>
              <a:rPr lang="en-US" sz="2400" dirty="0" smtClean="0"/>
              <a:t>90% percentile – 37KB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1073520"/>
            <a:ext cx="308783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B050"/>
                </a:solidFill>
              </a:rPr>
              <a:t>Analysis of 4000 apps</a:t>
            </a:r>
            <a:endParaRPr lang="en-US" sz="2600" dirty="0">
              <a:solidFill>
                <a:srgbClr val="00B050"/>
              </a:solidFill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304800" y="3236575"/>
            <a:ext cx="4419600" cy="1487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Cellular networks</a:t>
            </a:r>
          </a:p>
          <a:p>
            <a:pPr lvl="1"/>
            <a:r>
              <a:rPr lang="en-US" sz="2400" dirty="0" smtClean="0"/>
              <a:t>High-bandwidth</a:t>
            </a:r>
            <a:r>
              <a:rPr lang="en-US" sz="2400" dirty="0"/>
              <a:t>, </a:t>
            </a:r>
            <a:r>
              <a:rPr lang="en-US" sz="2400" dirty="0" smtClean="0"/>
              <a:t>rare-loss,</a:t>
            </a:r>
            <a:br>
              <a:rPr lang="en-US" sz="2400" dirty="0" smtClean="0"/>
            </a:br>
            <a:r>
              <a:rPr lang="en-US" sz="2400" dirty="0" smtClean="0"/>
              <a:t>high-latency, </a:t>
            </a:r>
          </a:p>
        </p:txBody>
      </p:sp>
      <p:sp>
        <p:nvSpPr>
          <p:cNvPr id="43" name="Content Placeholder 2"/>
          <p:cNvSpPr txBox="1">
            <a:spLocks/>
          </p:cNvSpPr>
          <p:nvPr/>
        </p:nvSpPr>
        <p:spPr>
          <a:xfrm>
            <a:off x="304799" y="4836776"/>
            <a:ext cx="6400801" cy="1048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99% transfers over HTTP</a:t>
            </a:r>
          </a:p>
          <a:p>
            <a:pPr lvl="1"/>
            <a:r>
              <a:rPr lang="en-US" sz="2400" dirty="0" smtClean="0"/>
              <a:t>TCP window state matters -&gt; multiple RTTs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430210" y="3023056"/>
            <a:ext cx="1295400" cy="381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8" name="Picture 17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255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89" y="4231482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53604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2" grpId="0"/>
      <p:bldP spid="33" grpId="0"/>
      <p:bldP spid="33" grpId="1"/>
      <p:bldP spid="34" grpId="0"/>
      <p:bldP spid="34" grpId="1"/>
      <p:bldP spid="36" grpId="0"/>
      <p:bldP spid="38" grpId="0" uiExpand="1" build="p"/>
      <p:bldP spid="5" grpId="0"/>
      <p:bldP spid="41" grpId="0"/>
      <p:bldP spid="43" grpId="0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Downlink Delay</a:t>
            </a:r>
            <a:endParaRPr lang="en-US" sz="4000" dirty="0"/>
          </a:p>
        </p:txBody>
      </p:sp>
      <p:sp>
        <p:nvSpPr>
          <p:cNvPr id="7" name="Rounded Rectangle 6"/>
          <p:cNvSpPr/>
          <p:nvPr/>
        </p:nvSpPr>
        <p:spPr>
          <a:xfrm>
            <a:off x="2971800" y="1782882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581400" y="1782882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ounded Rectangle 20"/>
          <p:cNvSpPr/>
          <p:nvPr/>
        </p:nvSpPr>
        <p:spPr>
          <a:xfrm>
            <a:off x="4191000" y="1782882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ounded Rectangle 21"/>
          <p:cNvSpPr/>
          <p:nvPr/>
        </p:nvSpPr>
        <p:spPr>
          <a:xfrm>
            <a:off x="4800600" y="1782882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846521" y="3048000"/>
            <a:ext cx="533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438400" y="3048000"/>
            <a:ext cx="533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4267200" y="3082999"/>
            <a:ext cx="533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4876800" y="3082999"/>
            <a:ext cx="533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486400" y="3082999"/>
            <a:ext cx="533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096000" y="3082999"/>
            <a:ext cx="533400" cy="228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1846521" y="3048000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ounded Rectangle 39"/>
          <p:cNvSpPr/>
          <p:nvPr/>
        </p:nvSpPr>
        <p:spPr>
          <a:xfrm>
            <a:off x="2438400" y="3048000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2962245"/>
            <a:ext cx="15832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rbel" panose="020B0503020204020204" pitchFamily="34" charset="0"/>
              </a:rPr>
              <a:t>TCP Window </a:t>
            </a:r>
            <a:endParaRPr lang="en-US" sz="2000" dirty="0">
              <a:latin typeface="Corbel" panose="020B0503020204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475421" y="5638800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ounded Rectangle 43"/>
          <p:cNvSpPr/>
          <p:nvPr/>
        </p:nvSpPr>
        <p:spPr>
          <a:xfrm>
            <a:off x="5067300" y="5638800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ounded Rectangle 44"/>
          <p:cNvSpPr/>
          <p:nvPr/>
        </p:nvSpPr>
        <p:spPr>
          <a:xfrm>
            <a:off x="5676900" y="5636298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ounded Rectangle 45"/>
          <p:cNvSpPr/>
          <p:nvPr/>
        </p:nvSpPr>
        <p:spPr>
          <a:xfrm>
            <a:off x="6286500" y="5636298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ounded Rectangle 46"/>
          <p:cNvSpPr/>
          <p:nvPr/>
        </p:nvSpPr>
        <p:spPr>
          <a:xfrm>
            <a:off x="5410200" y="1782882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ounded Rectangle 47"/>
          <p:cNvSpPr/>
          <p:nvPr/>
        </p:nvSpPr>
        <p:spPr>
          <a:xfrm>
            <a:off x="6873063" y="5636298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ounded Rectangle 48"/>
          <p:cNvSpPr/>
          <p:nvPr/>
        </p:nvSpPr>
        <p:spPr>
          <a:xfrm>
            <a:off x="4267200" y="3082999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ounded Rectangle 49"/>
          <p:cNvSpPr/>
          <p:nvPr/>
        </p:nvSpPr>
        <p:spPr>
          <a:xfrm>
            <a:off x="4876800" y="3082999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ounded Rectangle 50"/>
          <p:cNvSpPr/>
          <p:nvPr/>
        </p:nvSpPr>
        <p:spPr>
          <a:xfrm>
            <a:off x="5486400" y="3082999"/>
            <a:ext cx="533400" cy="2286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Up Arrow 51"/>
          <p:cNvSpPr/>
          <p:nvPr/>
        </p:nvSpPr>
        <p:spPr>
          <a:xfrm rot="8778488">
            <a:off x="2422274" y="3220700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Up Arrow 52"/>
          <p:cNvSpPr/>
          <p:nvPr/>
        </p:nvSpPr>
        <p:spPr>
          <a:xfrm rot="8778488">
            <a:off x="4967708" y="3201205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141388" y="3505200"/>
            <a:ext cx="1049612" cy="171354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28660" y="3992638"/>
            <a:ext cx="19816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latin typeface="Corbel" panose="020B0503020204020204" pitchFamily="34" charset="0"/>
              </a:rPr>
              <a:t>1 extra RTT</a:t>
            </a:r>
            <a:endParaRPr lang="en-US" sz="3000" dirty="0">
              <a:latin typeface="Corbel" panose="020B0503020204020204" pitchFamily="34" charset="0"/>
            </a:endParaRPr>
          </a:p>
        </p:txBody>
      </p:sp>
      <p:pic>
        <p:nvPicPr>
          <p:cNvPr id="31" name="Picture 30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075" y="139255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0438" y="5219958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613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8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9" grpId="0" animBg="1"/>
      <p:bldP spid="39" grpId="1" animBg="1"/>
      <p:bldP spid="40" grpId="0" animBg="1"/>
      <p:bldP spid="40" grpId="1" animBg="1"/>
      <p:bldP spid="9" grpId="0"/>
      <p:bldP spid="43" grpId="0" animBg="1"/>
      <p:bldP spid="44" grpId="0" animBg="1"/>
      <p:bldP spid="45" grpId="0" animBg="1"/>
      <p:bldP spid="46" grpId="0" animBg="1"/>
      <p:bldP spid="47" grpId="0" animBg="1"/>
      <p:bldP spid="47" grpId="1" animBg="1"/>
      <p:bldP spid="48" grpId="0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3" grpId="0" animBg="1"/>
      <p:bldP spid="1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Downlink Delay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24600" y="2628781"/>
            <a:ext cx="1806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Response size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519905" y="2998113"/>
            <a:ext cx="11160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Latency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65069" y="1905000"/>
            <a:ext cx="2059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TCP parameters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76400" y="2895600"/>
            <a:ext cx="42257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/>
              <a:t>D</a:t>
            </a:r>
            <a:r>
              <a:rPr lang="en-US" sz="3000" dirty="0" smtClean="0"/>
              <a:t>etermined by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 smtClean="0">
                <a:solidFill>
                  <a:srgbClr val="0070C0"/>
                </a:solidFill>
              </a:rPr>
              <a:t>RTT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000" dirty="0">
                <a:solidFill>
                  <a:srgbClr val="0070C0"/>
                </a:solidFill>
              </a:rPr>
              <a:t>N</a:t>
            </a:r>
            <a:r>
              <a:rPr lang="en-US" sz="3000" dirty="0" smtClean="0">
                <a:solidFill>
                  <a:srgbClr val="0070C0"/>
                </a:solidFill>
              </a:rPr>
              <a:t>umber of round trips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19" name="Picture 18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255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89" y="4231482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061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Downlink Delay</a:t>
            </a:r>
            <a:endParaRPr lang="en-US" sz="4000" dirty="0"/>
          </a:p>
        </p:txBody>
      </p:sp>
      <p:sp>
        <p:nvSpPr>
          <p:cNvPr id="66" name="Up Arrow 65"/>
          <p:cNvSpPr/>
          <p:nvPr/>
        </p:nvSpPr>
        <p:spPr>
          <a:xfrm rot="8778488">
            <a:off x="6300214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876800" cy="1017468"/>
          </a:xfrm>
        </p:spPr>
        <p:txBody>
          <a:bodyPr>
            <a:normAutofit/>
          </a:bodyPr>
          <a:lstStyle/>
          <a:p>
            <a:r>
              <a:rPr lang="en-US" sz="2600" dirty="0" smtClean="0"/>
              <a:t>Use recent estimate of RTT</a:t>
            </a:r>
          </a:p>
          <a:p>
            <a:pPr lvl="1"/>
            <a:r>
              <a:rPr lang="en-US" sz="2200" dirty="0" smtClean="0"/>
              <a:t>Use time sync probes</a:t>
            </a:r>
            <a:endParaRPr lang="en-US" sz="2200" dirty="0"/>
          </a:p>
        </p:txBody>
      </p:sp>
      <p:sp>
        <p:nvSpPr>
          <p:cNvPr id="20" name="TextBox 19"/>
          <p:cNvSpPr txBox="1"/>
          <p:nvPr/>
        </p:nvSpPr>
        <p:spPr>
          <a:xfrm>
            <a:off x="5987136" y="1550313"/>
            <a:ext cx="28520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Read TCP window state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304800" y="3200400"/>
            <a:ext cx="5029200" cy="5602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Read TCP window state at server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516308" y="2867247"/>
            <a:ext cx="1704975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Middlebox</a:t>
            </a: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304800" y="3733800"/>
            <a:ext cx="5029200" cy="1017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Do not work with </a:t>
            </a:r>
            <a:r>
              <a:rPr lang="en-US" sz="2600" b="1" dirty="0" smtClean="0"/>
              <a:t>middleboxes</a:t>
            </a:r>
          </a:p>
          <a:p>
            <a:pPr lvl="1"/>
            <a:r>
              <a:rPr lang="en-US" sz="2200" dirty="0" smtClean="0"/>
              <a:t>Split-TCP connection</a:t>
            </a:r>
            <a:endParaRPr lang="en-US" sz="2200" dirty="0"/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4799" y="4724400"/>
            <a:ext cx="6172201" cy="1143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 smtClean="0"/>
              <a:t>TCP window state at the middlebox matters</a:t>
            </a:r>
          </a:p>
          <a:p>
            <a:pPr lvl="1"/>
            <a:r>
              <a:rPr lang="en-US" sz="2200" dirty="0" smtClean="0"/>
              <a:t>No easy way to estimate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79003" y="2805361"/>
            <a:ext cx="16525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FF0000"/>
                </a:solidFill>
              </a:rPr>
              <a:t>TCP window 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state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5999202"/>
            <a:ext cx="593701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Build an empirical data-driven model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 rot="8778488">
            <a:off x="5858915" y="2319039"/>
            <a:ext cx="137160" cy="54864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Up Arrow 27"/>
          <p:cNvSpPr/>
          <p:nvPr/>
        </p:nvSpPr>
        <p:spPr>
          <a:xfrm rot="8778488">
            <a:off x="6711652" y="3559089"/>
            <a:ext cx="137160" cy="6400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4800" y="1122402"/>
            <a:ext cx="78348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</a:rPr>
              <a:t>RTT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" y="2590800"/>
            <a:ext cx="376404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</a:rPr>
              <a:t>Number of round trips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26" name="Picture 25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255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89" y="4231482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074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19" grpId="0" uiExpand="1" build="p"/>
      <p:bldP spid="20" grpId="0"/>
      <p:bldP spid="21" grpId="0"/>
      <p:bldP spid="22" grpId="0" animBg="1"/>
      <p:bldP spid="23" grpId="0"/>
      <p:bldP spid="24" grpId="0"/>
      <p:bldP spid="25" grpId="0"/>
      <p:bldP spid="7" grpId="0"/>
      <p:bldP spid="27" grpId="0" animBg="1"/>
      <p:bldP spid="28" grpId="0" animBg="1"/>
      <p:bldP spid="2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6320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357122" y="4185507"/>
            <a:ext cx="9144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9144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47800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086600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2971" y="2895600"/>
            <a:ext cx="11256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Uplink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895600"/>
            <a:ext cx="15568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Downlink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10" y="4343400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457200" y="4722674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467600" y="4697552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59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187901" y="1764268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Server processing delay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42" name="Down Arrow 41"/>
          <p:cNvSpPr/>
          <p:nvPr/>
        </p:nvSpPr>
        <p:spPr>
          <a:xfrm>
            <a:off x="4310599" y="2101334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33287" y="3200400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App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processing delay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9" name="Down Arrow 58"/>
          <p:cNvSpPr/>
          <p:nvPr/>
        </p:nvSpPr>
        <p:spPr>
          <a:xfrm>
            <a:off x="1723644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6858000" y="3239869"/>
            <a:ext cx="17684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App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processing delay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1" name="Down Arrow 60"/>
          <p:cNvSpPr/>
          <p:nvPr/>
        </p:nvSpPr>
        <p:spPr>
          <a:xfrm>
            <a:off x="7362444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725901" y="3412867"/>
            <a:ext cx="149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Request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t</a:t>
            </a:r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ransfer delay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4903845" y="3428537"/>
            <a:ext cx="1499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Response </a:t>
            </a:r>
          </a:p>
          <a:p>
            <a:pPr algn="ctr"/>
            <a:r>
              <a:rPr lang="en-US" dirty="0">
                <a:solidFill>
                  <a:srgbClr val="C00000"/>
                </a:solidFill>
                <a:latin typeface="Corbel" panose="020B0503020204020204" pitchFamily="34" charset="0"/>
              </a:rPr>
              <a:t>t</a:t>
            </a:r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ransfer delay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4" name="Left Arrow 63"/>
          <p:cNvSpPr/>
          <p:nvPr/>
        </p:nvSpPr>
        <p:spPr>
          <a:xfrm>
            <a:off x="2685236" y="3485791"/>
            <a:ext cx="22773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Left Arrow 64"/>
          <p:cNvSpPr/>
          <p:nvPr/>
        </p:nvSpPr>
        <p:spPr>
          <a:xfrm flipH="1">
            <a:off x="6235538" y="3534410"/>
            <a:ext cx="22474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0" name="Straight Arrow Connector 69"/>
          <p:cNvCxnSpPr/>
          <p:nvPr/>
        </p:nvCxnSpPr>
        <p:spPr>
          <a:xfrm>
            <a:off x="1357122" y="5879802"/>
            <a:ext cx="6597437" cy="0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357122" y="5651203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7954559" y="5635437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352800" y="5955268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User-perceived delay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05200" y="5331967"/>
            <a:ext cx="21830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  <a:latin typeface="+mj-lt"/>
              </a:rPr>
              <a:t>Tightly control</a:t>
            </a:r>
            <a:endParaRPr lang="en-US" sz="2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0" name="Right Arrow 79"/>
          <p:cNvSpPr/>
          <p:nvPr/>
        </p:nvSpPr>
        <p:spPr>
          <a:xfrm>
            <a:off x="1357121" y="4082250"/>
            <a:ext cx="862255" cy="19620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ight Arrow 80"/>
          <p:cNvSpPr/>
          <p:nvPr/>
        </p:nvSpPr>
        <p:spPr>
          <a:xfrm rot="17681153">
            <a:off x="1697394" y="3164429"/>
            <a:ext cx="2012164" cy="22969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ight Arrow 81"/>
          <p:cNvSpPr/>
          <p:nvPr/>
        </p:nvSpPr>
        <p:spPr>
          <a:xfrm>
            <a:off x="3163422" y="2241860"/>
            <a:ext cx="2606843" cy="22969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ight Arrow 82"/>
          <p:cNvSpPr/>
          <p:nvPr/>
        </p:nvSpPr>
        <p:spPr>
          <a:xfrm rot="3364373">
            <a:off x="5324404" y="3171188"/>
            <a:ext cx="2114466" cy="206359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ight Arrow 83"/>
          <p:cNvSpPr/>
          <p:nvPr/>
        </p:nvSpPr>
        <p:spPr>
          <a:xfrm>
            <a:off x="7006163" y="4074868"/>
            <a:ext cx="897702" cy="221903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21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58" grpId="0"/>
      <p:bldP spid="59" grpId="0" animBg="1"/>
      <p:bldP spid="60" grpId="0"/>
      <p:bldP spid="61" grpId="0" animBg="1"/>
      <p:bldP spid="62" grpId="0"/>
      <p:bldP spid="63" grpId="0"/>
      <p:bldP spid="64" grpId="0" animBg="1"/>
      <p:bldP spid="65" grpId="0" animBg="1"/>
      <p:bldP spid="73" grpId="0"/>
      <p:bldP spid="80" grpId="0" animBg="1"/>
      <p:bldP spid="81" grpId="0" animBg="1"/>
      <p:bldP spid="82" grpId="0" animBg="1"/>
      <p:bldP spid="83" grpId="0" animBg="1"/>
      <p:bldP spid="8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255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Downlink Delay</a:t>
            </a:r>
            <a:endParaRPr lang="en-US" sz="4000" dirty="0"/>
          </a:p>
        </p:txBody>
      </p:sp>
      <p:sp>
        <p:nvSpPr>
          <p:cNvPr id="16" name="Rounded Rectangle 15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6872705" y="1600200"/>
            <a:ext cx="228600" cy="228600"/>
          </a:xfrm>
          <a:prstGeom prst="downArrow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3070598"/>
            <a:ext cx="8547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Learn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26" name="Content Placeholder 1"/>
          <p:cNvSpPr>
            <a:spLocks noGrp="1"/>
          </p:cNvSpPr>
          <p:nvPr>
            <p:ph idx="1"/>
          </p:nvPr>
        </p:nvSpPr>
        <p:spPr>
          <a:xfrm>
            <a:off x="533400" y="1066800"/>
            <a:ext cx="4906212" cy="3733800"/>
          </a:xfrm>
        </p:spPr>
        <p:txBody>
          <a:bodyPr>
            <a:normAutofit/>
          </a:bodyPr>
          <a:lstStyle/>
          <a:p>
            <a:r>
              <a:rPr lang="en-US" dirty="0" smtClean="0"/>
              <a:t>Decision tree model</a:t>
            </a:r>
          </a:p>
          <a:p>
            <a:pPr lvl="1"/>
            <a:r>
              <a:rPr lang="en-US" sz="2400" dirty="0"/>
              <a:t>Response </a:t>
            </a:r>
            <a:r>
              <a:rPr lang="en-US" sz="2400" dirty="0" smtClean="0"/>
              <a:t>size</a:t>
            </a:r>
          </a:p>
          <a:p>
            <a:pPr lvl="1"/>
            <a:r>
              <a:rPr lang="en-US" sz="2400" dirty="0" smtClean="0"/>
              <a:t>Recent RTT</a:t>
            </a:r>
          </a:p>
          <a:p>
            <a:pPr lvl="1"/>
            <a:r>
              <a:rPr lang="en-US" sz="2400" dirty="0" smtClean="0"/>
              <a:t>Network provider</a:t>
            </a:r>
          </a:p>
          <a:p>
            <a:pPr lvl="1"/>
            <a:r>
              <a:rPr lang="en-US" sz="2400" dirty="0" smtClean="0">
                <a:solidFill>
                  <a:srgbClr val="0070C0"/>
                </a:solidFill>
              </a:rPr>
              <a:t>Bytes already transferred in </a:t>
            </a:r>
            <a:br>
              <a:rPr lang="en-US" sz="2400" dirty="0" smtClean="0">
                <a:solidFill>
                  <a:srgbClr val="0070C0"/>
                </a:solidFill>
              </a:rPr>
            </a:br>
            <a:r>
              <a:rPr lang="en-US" sz="2400" dirty="0" smtClean="0">
                <a:solidFill>
                  <a:srgbClr val="0070C0"/>
                </a:solidFill>
              </a:rPr>
              <a:t>the TCP connection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000" dirty="0" smtClean="0"/>
              <a:t>Proxy for TCP window state</a:t>
            </a:r>
            <a:r>
              <a:rPr lang="en-US" sz="2000" dirty="0"/>
              <a:t> </a:t>
            </a:r>
            <a:r>
              <a:rPr lang="en-US" sz="2000" dirty="0" smtClean="0"/>
              <a:t>at the middlebox</a:t>
            </a:r>
          </a:p>
        </p:txBody>
      </p:sp>
      <p:sp>
        <p:nvSpPr>
          <p:cNvPr id="28" name="Up Arrow 27"/>
          <p:cNvSpPr/>
          <p:nvPr/>
        </p:nvSpPr>
        <p:spPr>
          <a:xfrm>
            <a:off x="7981836" y="2590799"/>
            <a:ext cx="609600" cy="1447801"/>
          </a:xfrm>
          <a:prstGeom prst="upArrow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516308" y="2867247"/>
            <a:ext cx="1704975" cy="685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  <a:latin typeface="Corbel" panose="020B0503020204020204" pitchFamily="34" charset="0"/>
              </a:rPr>
              <a:t>Middlebox</a:t>
            </a:r>
            <a:endParaRPr 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Up Arrow 18"/>
          <p:cNvSpPr/>
          <p:nvPr/>
        </p:nvSpPr>
        <p:spPr>
          <a:xfrm rot="8778488">
            <a:off x="5858915" y="2319039"/>
            <a:ext cx="137160" cy="54864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Up Arrow 19"/>
          <p:cNvSpPr/>
          <p:nvPr/>
        </p:nvSpPr>
        <p:spPr>
          <a:xfrm rot="8778488">
            <a:off x="6711652" y="3559089"/>
            <a:ext cx="137160" cy="6400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5441384" y="1828800"/>
            <a:ext cx="3093015" cy="533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rbel" panose="020B0503020204020204" pitchFamily="34" charset="0"/>
              </a:rPr>
              <a:t>Downlink Delay Predictor</a:t>
            </a:r>
            <a:endParaRPr lang="en-US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17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289" y="4231482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7883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 animBg="1"/>
      <p:bldP spid="8" grpId="0"/>
      <p:bldP spid="28" grpId="0" animBg="1"/>
      <p:bldP spid="3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895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20 users + controlled experiments</a:t>
            </a:r>
          </a:p>
          <a:p>
            <a:pPr lvl="1"/>
            <a:r>
              <a:rPr lang="en-US" sz="2400" dirty="0" smtClean="0"/>
              <a:t>1 month, two cities</a:t>
            </a:r>
            <a:endParaRPr lang="en-US" dirty="0" smtClean="0"/>
          </a:p>
          <a:p>
            <a:r>
              <a:rPr lang="en-US" dirty="0" smtClean="0"/>
              <a:t>250,000 downloads</a:t>
            </a:r>
          </a:p>
          <a:p>
            <a:pPr lvl="1"/>
            <a:r>
              <a:rPr lang="en-US" sz="2400" dirty="0" smtClean="0"/>
              <a:t>1 KB to 500KB</a:t>
            </a:r>
          </a:p>
          <a:p>
            <a:r>
              <a:rPr lang="en-US" dirty="0" smtClean="0"/>
              <a:t>AT&amp;T, T-Mobile, Sprint, Verizon, Wi-Fi</a:t>
            </a:r>
          </a:p>
          <a:p>
            <a:pPr lvl="1"/>
            <a:r>
              <a:rPr lang="en-US" sz="2400" dirty="0" smtClean="0"/>
              <a:t>3G, 4G (HSPA+), LTE</a:t>
            </a:r>
          </a:p>
          <a:p>
            <a:r>
              <a:rPr lang="en-US" dirty="0" smtClean="0"/>
              <a:t>Indoors, outdoors, static, walking, driving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/>
              <a:t>Predicting Downlink Delay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2672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Split the data into training and testing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5292804"/>
            <a:ext cx="99738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Wi-Fi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57400" y="5313402"/>
            <a:ext cx="622907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Median error - </a:t>
            </a:r>
            <a:r>
              <a:rPr lang="en-US" sz="2600" dirty="0" smtClean="0">
                <a:solidFill>
                  <a:srgbClr val="0070C0"/>
                </a:solidFill>
              </a:rPr>
              <a:t>12 ms</a:t>
            </a:r>
            <a:r>
              <a:rPr lang="en-US" sz="2600" dirty="0" smtClean="0"/>
              <a:t>,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90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percentile - </a:t>
            </a:r>
            <a:r>
              <a:rPr lang="en-US" sz="2600" dirty="0" smtClean="0">
                <a:solidFill>
                  <a:srgbClr val="0070C0"/>
                </a:solidFill>
              </a:rPr>
              <a:t>31ms </a:t>
            </a:r>
            <a:endParaRPr lang="en-US" sz="2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5846802"/>
            <a:ext cx="136608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</a:rPr>
              <a:t>Cellular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57400" y="5887759"/>
            <a:ext cx="630441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/>
              <a:t>Median error - </a:t>
            </a:r>
            <a:r>
              <a:rPr lang="en-US" sz="2600" dirty="0" smtClean="0">
                <a:solidFill>
                  <a:srgbClr val="0070C0"/>
                </a:solidFill>
              </a:rPr>
              <a:t>17 ms</a:t>
            </a:r>
            <a:r>
              <a:rPr lang="en-US" sz="2600" dirty="0" smtClean="0"/>
              <a:t>,</a:t>
            </a:r>
            <a:r>
              <a:rPr lang="en-US" sz="2600" dirty="0" smtClean="0">
                <a:solidFill>
                  <a:srgbClr val="0070C0"/>
                </a:solidFill>
              </a:rPr>
              <a:t> </a:t>
            </a:r>
            <a:r>
              <a:rPr lang="en-US" sz="2600" dirty="0" smtClean="0"/>
              <a:t>90</a:t>
            </a:r>
            <a:r>
              <a:rPr lang="en-US" sz="2600" baseline="30000" dirty="0" smtClean="0"/>
              <a:t>th</a:t>
            </a:r>
            <a:r>
              <a:rPr lang="en-US" sz="2600" dirty="0" smtClean="0"/>
              <a:t> percentile - </a:t>
            </a:r>
            <a:r>
              <a:rPr lang="en-US" sz="2600" dirty="0" smtClean="0">
                <a:solidFill>
                  <a:srgbClr val="0070C0"/>
                </a:solidFill>
              </a:rPr>
              <a:t>86 ms </a:t>
            </a:r>
            <a:endParaRPr lang="en-US" sz="2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App Processing Delay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45215" y="1853794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997241" y="1835147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995828" y="5410200"/>
            <a:ext cx="1349387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7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>
          <a:xfrm>
            <a:off x="57702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Remaining Time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45215" y="1853794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6997241" y="1835147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5791200" y="5029200"/>
            <a:ext cx="1219200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995828" y="5410200"/>
            <a:ext cx="1349387" cy="0"/>
          </a:xfrm>
          <a:prstGeom prst="straightConnector1">
            <a:avLst/>
          </a:prstGeom>
          <a:ln w="571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440497" y="2362200"/>
            <a:ext cx="3093015" cy="533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rbel" panose="020B0503020204020204" pitchFamily="34" charset="0"/>
              </a:rPr>
              <a:t>Processing Delay Predictor</a:t>
            </a:r>
            <a:endParaRPr lang="en-US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5441384" y="1828800"/>
            <a:ext cx="3093015" cy="533400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rbel" panose="020B0503020204020204" pitchFamily="34" charset="0"/>
              </a:rPr>
              <a:t>Downlink Delay Predictor</a:t>
            </a:r>
            <a:endParaRPr lang="en-US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3" name="Down Arrow 32"/>
          <p:cNvSpPr/>
          <p:nvPr/>
        </p:nvSpPr>
        <p:spPr>
          <a:xfrm>
            <a:off x="6872705" y="1600200"/>
            <a:ext cx="228600" cy="228600"/>
          </a:xfrm>
          <a:prstGeom prst="downArrow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290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>
          <a:xfrm>
            <a:off x="57702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934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505200" y="1841494"/>
            <a:ext cx="0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45215" y="1853794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891101" y="5879803"/>
            <a:ext cx="6728899" cy="1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91102" y="5651203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620000" y="5635437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417916" y="5105400"/>
            <a:ext cx="5373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D</a:t>
            </a:r>
            <a:endParaRPr lang="en-US" sz="40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244082" y="1600200"/>
            <a:ext cx="4475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orbel" panose="020B0503020204020204" pitchFamily="34" charset="0"/>
              </a:rPr>
              <a:t>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066667" y="1654314"/>
            <a:ext cx="3642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r</a:t>
            </a:r>
            <a:endParaRPr lang="en-US" sz="40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93884" y="1521738"/>
            <a:ext cx="26709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Corbel" panose="020B0503020204020204" pitchFamily="34" charset="0"/>
              </a:rPr>
              <a:t>d</a:t>
            </a:r>
            <a:r>
              <a:rPr lang="en-US" sz="40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 = D – e – r</a:t>
            </a:r>
            <a:endParaRPr lang="en-US" sz="40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44696" y="5955268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rbel" panose="020B0503020204020204" pitchFamily="34" charset="0"/>
              </a:rPr>
              <a:t>Desired end-to-end delay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685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39" grpId="0"/>
      <p:bldP spid="40" grpId="0"/>
      <p:bldP spid="36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1858963"/>
          </a:xfrm>
        </p:spPr>
        <p:txBody>
          <a:bodyPr>
            <a:normAutofit/>
          </a:bodyPr>
          <a:lstStyle/>
          <a:p>
            <a:r>
              <a:rPr lang="en-US" dirty="0" smtClean="0"/>
              <a:t>Mobile ads service</a:t>
            </a:r>
          </a:p>
          <a:p>
            <a:r>
              <a:rPr lang="en-US" dirty="0" smtClean="0"/>
              <a:t>Twitter analysis service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Deployment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906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Mobile Ads Service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616717" y="685800"/>
            <a:ext cx="569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Contextual ads to mobile apps </a:t>
            </a:r>
            <a:r>
              <a:rPr lang="en-US" sz="2400" dirty="0" smtClean="0">
                <a:solidFill>
                  <a:srgbClr val="0070C0"/>
                </a:solidFill>
              </a:rPr>
              <a:t>[Mobisys ’13]</a:t>
            </a:r>
            <a:endParaRPr lang="en-US" sz="2400" dirty="0">
              <a:solidFill>
                <a:srgbClr val="0070C0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3365052" y="1676400"/>
            <a:ext cx="2403697" cy="4366647"/>
            <a:chOff x="5421330" y="3505200"/>
            <a:chExt cx="1602760" cy="3048000"/>
          </a:xfrm>
        </p:grpSpPr>
        <p:pic>
          <p:nvPicPr>
            <p:cNvPr id="37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30" y="3505200"/>
              <a:ext cx="160276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903268"/>
              <a:ext cx="1320221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ounded Rectangle 1"/>
          <p:cNvSpPr/>
          <p:nvPr/>
        </p:nvSpPr>
        <p:spPr>
          <a:xfrm>
            <a:off x="3048000" y="4876800"/>
            <a:ext cx="3124200" cy="45720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079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Mobile Ads </a:t>
            </a:r>
            <a:r>
              <a:rPr lang="en-US" sz="4000" dirty="0"/>
              <a:t>S</a:t>
            </a:r>
            <a:r>
              <a:rPr lang="en-US" sz="4000" dirty="0" smtClean="0"/>
              <a:t>ervice</a:t>
            </a:r>
            <a:endParaRPr lang="en-US" sz="4000" dirty="0"/>
          </a:p>
        </p:txBody>
      </p:sp>
      <p:sp>
        <p:nvSpPr>
          <p:cNvPr id="9" name="Up Arrow 8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778875" y="1688068"/>
            <a:ext cx="3556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Fetch and process ads for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419600" y="2057400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5715" y="3505200"/>
            <a:ext cx="183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Extract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426632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3505200"/>
            <a:ext cx="11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Render 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584757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71800" y="3364468"/>
            <a:ext cx="163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Send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508582" y="3745468"/>
            <a:ext cx="915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Best 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2667000" y="3463789"/>
            <a:ext cx="22773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Arrow 29"/>
          <p:cNvSpPr/>
          <p:nvPr/>
        </p:nvSpPr>
        <p:spPr>
          <a:xfrm flipH="1">
            <a:off x="6404655" y="3828096"/>
            <a:ext cx="22474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2316" y="4644486"/>
            <a:ext cx="1188720" cy="2286000"/>
            <a:chOff x="465808" y="4665822"/>
            <a:chExt cx="1602760" cy="3048000"/>
          </a:xfrm>
        </p:grpSpPr>
        <p:pic>
          <p:nvPicPr>
            <p:cNvPr id="33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08" y="4665822"/>
              <a:ext cx="160276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5" y="5046823"/>
              <a:ext cx="1320968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117080" y="4648200"/>
            <a:ext cx="1188720" cy="2286000"/>
            <a:chOff x="5421328" y="3505200"/>
            <a:chExt cx="1602759" cy="3048000"/>
          </a:xfrm>
        </p:grpSpPr>
        <p:pic>
          <p:nvPicPr>
            <p:cNvPr id="26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28" y="3505200"/>
              <a:ext cx="1602759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903268"/>
              <a:ext cx="1320221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95404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21" grpId="0"/>
      <p:bldP spid="22" grpId="0" animBg="1"/>
      <p:bldP spid="23" grpId="0"/>
      <p:bldP spid="24" grpId="0" animBg="1"/>
      <p:bldP spid="27" grpId="0"/>
      <p:bldP spid="28" grpId="0"/>
      <p:bldP spid="29" grpId="0" animBg="1"/>
      <p:bldP spid="3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Mobile Ads </a:t>
            </a:r>
            <a:r>
              <a:rPr lang="en-US" sz="4000" dirty="0"/>
              <a:t>S</a:t>
            </a:r>
            <a:r>
              <a:rPr lang="en-US" sz="4000" dirty="0" smtClean="0"/>
              <a:t>ervice</a:t>
            </a:r>
            <a:endParaRPr lang="en-US" sz="4000" dirty="0"/>
          </a:p>
        </p:txBody>
      </p:sp>
      <p:sp>
        <p:nvSpPr>
          <p:cNvPr id="9" name="Up Arrow 8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5715" y="3505200"/>
            <a:ext cx="183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Extract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426632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3505200"/>
            <a:ext cx="11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Render 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584757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71800" y="3364468"/>
            <a:ext cx="163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Send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7400" y="3745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2667000" y="3463789"/>
            <a:ext cx="22773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Arrow 29"/>
          <p:cNvSpPr/>
          <p:nvPr/>
        </p:nvSpPr>
        <p:spPr>
          <a:xfrm flipH="1">
            <a:off x="6404655" y="3828096"/>
            <a:ext cx="22474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2316" y="4644486"/>
            <a:ext cx="1188720" cy="2286000"/>
            <a:chOff x="465808" y="4665822"/>
            <a:chExt cx="1602760" cy="3048000"/>
          </a:xfrm>
        </p:grpSpPr>
        <p:pic>
          <p:nvPicPr>
            <p:cNvPr id="33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08" y="4665822"/>
              <a:ext cx="160276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5" y="5046823"/>
              <a:ext cx="1320968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117080" y="4648200"/>
            <a:ext cx="1188720" cy="2286000"/>
            <a:chOff x="5421328" y="3505200"/>
            <a:chExt cx="1602759" cy="3048000"/>
          </a:xfrm>
        </p:grpSpPr>
        <p:pic>
          <p:nvPicPr>
            <p:cNvPr id="26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28" y="3505200"/>
              <a:ext cx="1602759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903268"/>
              <a:ext cx="1320221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Rounded Rectangle 31"/>
          <p:cNvSpPr/>
          <p:nvPr/>
        </p:nvSpPr>
        <p:spPr>
          <a:xfrm>
            <a:off x="3276600" y="1371600"/>
            <a:ext cx="1495732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 provider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278372" y="1663641"/>
            <a:ext cx="1979428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 provider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276601" y="1112520"/>
            <a:ext cx="2790444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 provider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278372" y="1950720"/>
            <a:ext cx="1903228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 provider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276600" y="838200"/>
            <a:ext cx="2493665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Ad provider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>
            <a:stCxn id="32" idx="3"/>
          </p:cNvCxnSpPr>
          <p:nvPr/>
        </p:nvCxnSpPr>
        <p:spPr>
          <a:xfrm>
            <a:off x="4772332" y="1463040"/>
            <a:ext cx="104468" cy="831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36" idx="3"/>
          </p:cNvCxnSpPr>
          <p:nvPr/>
        </p:nvCxnSpPr>
        <p:spPr>
          <a:xfrm>
            <a:off x="5257800" y="1755081"/>
            <a:ext cx="152400" cy="5612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38" idx="3"/>
          </p:cNvCxnSpPr>
          <p:nvPr/>
        </p:nvCxnSpPr>
        <p:spPr>
          <a:xfrm>
            <a:off x="5181600" y="2042160"/>
            <a:ext cx="76200" cy="274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38" idx="1"/>
          </p:cNvCxnSpPr>
          <p:nvPr/>
        </p:nvCxnSpPr>
        <p:spPr>
          <a:xfrm flipV="1">
            <a:off x="3193730" y="2042160"/>
            <a:ext cx="84642" cy="274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36" idx="1"/>
          </p:cNvCxnSpPr>
          <p:nvPr/>
        </p:nvCxnSpPr>
        <p:spPr>
          <a:xfrm flipV="1">
            <a:off x="3193730" y="1755081"/>
            <a:ext cx="84642" cy="5646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32" idx="1"/>
          </p:cNvCxnSpPr>
          <p:nvPr/>
        </p:nvCxnSpPr>
        <p:spPr>
          <a:xfrm flipV="1">
            <a:off x="3193730" y="1463040"/>
            <a:ext cx="82870" cy="89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37" idx="1"/>
          </p:cNvCxnSpPr>
          <p:nvPr/>
        </p:nvCxnSpPr>
        <p:spPr>
          <a:xfrm flipV="1">
            <a:off x="3193730" y="1203960"/>
            <a:ext cx="82871" cy="1152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9" idx="1"/>
          </p:cNvCxnSpPr>
          <p:nvPr/>
        </p:nvCxnSpPr>
        <p:spPr>
          <a:xfrm flipV="1">
            <a:off x="3193730" y="929640"/>
            <a:ext cx="82870" cy="1427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39" idx="3"/>
          </p:cNvCxnSpPr>
          <p:nvPr/>
        </p:nvCxnSpPr>
        <p:spPr>
          <a:xfrm>
            <a:off x="5770265" y="929640"/>
            <a:ext cx="173335" cy="73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37" idx="3"/>
          </p:cNvCxnSpPr>
          <p:nvPr/>
        </p:nvCxnSpPr>
        <p:spPr>
          <a:xfrm>
            <a:off x="6067045" y="1203960"/>
            <a:ext cx="97544" cy="439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Multiply 49"/>
          <p:cNvSpPr/>
          <p:nvPr/>
        </p:nvSpPr>
        <p:spPr>
          <a:xfrm>
            <a:off x="5809906" y="1489806"/>
            <a:ext cx="267388" cy="2400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Multiply 50"/>
          <p:cNvSpPr/>
          <p:nvPr/>
        </p:nvSpPr>
        <p:spPr>
          <a:xfrm>
            <a:off x="6030895" y="1489806"/>
            <a:ext cx="267388" cy="2400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51324" y="2227140"/>
            <a:ext cx="363676" cy="259135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057400" y="1423567"/>
            <a:ext cx="1126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Corbel" panose="020B0503020204020204" pitchFamily="34" charset="0"/>
              </a:rPr>
              <a:t>K</a:t>
            </a: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9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Mobile Ads </a:t>
            </a:r>
            <a:r>
              <a:rPr lang="en-US" sz="4000" dirty="0"/>
              <a:t>S</a:t>
            </a:r>
            <a:r>
              <a:rPr lang="en-US" sz="4000" dirty="0" smtClean="0"/>
              <a:t>ervice</a:t>
            </a:r>
            <a:endParaRPr lang="en-US" sz="4000" dirty="0"/>
          </a:p>
        </p:txBody>
      </p:sp>
      <p:sp>
        <p:nvSpPr>
          <p:cNvPr id="9" name="Up Arrow 8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5715" y="3505200"/>
            <a:ext cx="183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Extract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426632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3505200"/>
            <a:ext cx="11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Render 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584757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71800" y="3364468"/>
            <a:ext cx="163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Send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7400" y="3745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2667000" y="3463789"/>
            <a:ext cx="22773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Arrow 29"/>
          <p:cNvSpPr/>
          <p:nvPr/>
        </p:nvSpPr>
        <p:spPr>
          <a:xfrm flipH="1">
            <a:off x="6404655" y="3828096"/>
            <a:ext cx="22474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2316" y="4644486"/>
            <a:ext cx="1188720" cy="2286000"/>
            <a:chOff x="465808" y="4665822"/>
            <a:chExt cx="1602760" cy="3048000"/>
          </a:xfrm>
        </p:grpSpPr>
        <p:pic>
          <p:nvPicPr>
            <p:cNvPr id="33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08" y="4665822"/>
              <a:ext cx="160276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5" y="5046823"/>
              <a:ext cx="1320968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117080" y="4648200"/>
            <a:ext cx="1188720" cy="2286000"/>
            <a:chOff x="5421328" y="3505200"/>
            <a:chExt cx="1602759" cy="3048000"/>
          </a:xfrm>
        </p:grpSpPr>
        <p:pic>
          <p:nvPicPr>
            <p:cNvPr id="26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28" y="3505200"/>
              <a:ext cx="1602759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903268"/>
              <a:ext cx="1320221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767390"/>
            <a:ext cx="4416388" cy="20520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Right Arrow 1"/>
          <p:cNvSpPr/>
          <p:nvPr/>
        </p:nvSpPr>
        <p:spPr>
          <a:xfrm rot="20780763">
            <a:off x="3107234" y="1228186"/>
            <a:ext cx="2524532" cy="1524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710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6320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12971" y="2895600"/>
            <a:ext cx="112562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Uplink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648200" y="2895600"/>
            <a:ext cx="155683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Downlink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810000" y="4019490"/>
            <a:ext cx="1555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Server delay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3193730" y="3972166"/>
            <a:ext cx="2673670" cy="0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3200400" y="3744715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5867400" y="3744714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919716" y="3450847"/>
            <a:ext cx="12618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  <a:latin typeface="Corbel" panose="020B0503020204020204" pitchFamily="34" charset="0"/>
              </a:rPr>
              <a:t>C</a:t>
            </a:r>
            <a:r>
              <a:rPr lang="en-US" sz="26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ontrol</a:t>
            </a:r>
            <a:endParaRPr lang="en-US" sz="26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1357122" y="4185507"/>
            <a:ext cx="9144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989465" y="4185507"/>
            <a:ext cx="9144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447800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086600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57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110" y="4343400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TextBox 65"/>
          <p:cNvSpPr txBox="1"/>
          <p:nvPr/>
        </p:nvSpPr>
        <p:spPr>
          <a:xfrm>
            <a:off x="457200" y="4722674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User interaction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67600" y="4697552"/>
            <a:ext cx="1166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70C0"/>
                </a:solidFill>
                <a:latin typeface="Corbel" panose="020B0503020204020204" pitchFamily="34" charset="0"/>
              </a:rPr>
              <a:t>Rendering</a:t>
            </a:r>
            <a:endParaRPr lang="en-US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pic>
        <p:nvPicPr>
          <p:cNvPr id="6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4559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9" name="Straight Arrow Connector 68"/>
          <p:cNvCxnSpPr/>
          <p:nvPr/>
        </p:nvCxnSpPr>
        <p:spPr>
          <a:xfrm>
            <a:off x="1357122" y="5879802"/>
            <a:ext cx="6597437" cy="0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7954559" y="5635437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>
            <a:off x="1357122" y="5651203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3187901" y="1764268"/>
            <a:ext cx="2433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  <a:latin typeface="Corbel" panose="020B0503020204020204" pitchFamily="34" charset="0"/>
              </a:rPr>
              <a:t>Server processing delay</a:t>
            </a:r>
            <a:endParaRPr lang="en-US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75" name="Down Arrow 74"/>
          <p:cNvSpPr/>
          <p:nvPr/>
        </p:nvSpPr>
        <p:spPr>
          <a:xfrm>
            <a:off x="4310599" y="2101334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TextBox 75"/>
          <p:cNvSpPr txBox="1"/>
          <p:nvPr/>
        </p:nvSpPr>
        <p:spPr>
          <a:xfrm>
            <a:off x="3352800" y="5955268"/>
            <a:ext cx="2505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User-perceived delay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5200" y="5331967"/>
            <a:ext cx="218303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solidFill>
                  <a:srgbClr val="0070C0"/>
                </a:solidFill>
                <a:latin typeface="+mj-lt"/>
              </a:rPr>
              <a:t>Tightly control</a:t>
            </a:r>
            <a:endParaRPr lang="en-US" sz="26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Control Server Delay</a:t>
            </a:r>
            <a:endParaRPr lang="en-US" sz="3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193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7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0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3" dur="indefinite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" dur="indefinit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6" dur="indefinite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19" dur="indefinite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1" dur="indefinite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2" dur="indefinite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5" dur="indefinite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7" dur="indefinite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28" dur="indefinite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1" dur="indefinite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4" dur="indefinite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37" dur="indefinite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9" dur="indefinite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15"/>
                                      </p:to>
                                    </p:set>
                                    <p:animEffect filter="image" prLst="opacity: 0.15">
                                      <p:cBhvr rctx="IE">
                                        <p:cTn id="40" dur="indefinite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  <p:bldP spid="24" grpId="0"/>
      <p:bldP spid="25" grpId="0"/>
      <p:bldP spid="35" grpId="0"/>
      <p:bldP spid="48" grpId="0"/>
      <p:bldP spid="51" grpId="0"/>
      <p:bldP spid="52" grpId="0"/>
      <p:bldP spid="66" grpId="0"/>
      <p:bldP spid="6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Mobile Ads </a:t>
            </a:r>
            <a:r>
              <a:rPr lang="en-US" sz="4000" dirty="0"/>
              <a:t>S</a:t>
            </a:r>
            <a:r>
              <a:rPr lang="en-US" sz="4000" dirty="0" smtClean="0"/>
              <a:t>ervice</a:t>
            </a:r>
            <a:endParaRPr lang="en-US" sz="4000" dirty="0"/>
          </a:p>
        </p:txBody>
      </p:sp>
      <p:sp>
        <p:nvSpPr>
          <p:cNvPr id="9" name="Up Arrow 8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5715" y="3505200"/>
            <a:ext cx="18301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Extract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426632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7086600" y="3505200"/>
            <a:ext cx="1153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Render 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584757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71800" y="3364468"/>
            <a:ext cx="163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Send keywords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7400" y="3745468"/>
            <a:ext cx="453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Ad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2667000" y="3463789"/>
            <a:ext cx="22773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2316" y="4644486"/>
            <a:ext cx="1188720" cy="2286000"/>
            <a:chOff x="465808" y="4665822"/>
            <a:chExt cx="1602760" cy="3048000"/>
          </a:xfrm>
        </p:grpSpPr>
        <p:pic>
          <p:nvPicPr>
            <p:cNvPr id="33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08" y="4665822"/>
              <a:ext cx="160276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5" y="5046823"/>
              <a:ext cx="1320968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Left Arrow 29"/>
          <p:cNvSpPr/>
          <p:nvPr/>
        </p:nvSpPr>
        <p:spPr>
          <a:xfrm flipH="1">
            <a:off x="6404655" y="3828096"/>
            <a:ext cx="22474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5" name="Group 24"/>
          <p:cNvGrpSpPr/>
          <p:nvPr/>
        </p:nvGrpSpPr>
        <p:grpSpPr>
          <a:xfrm>
            <a:off x="7117080" y="4648200"/>
            <a:ext cx="1188720" cy="2286000"/>
            <a:chOff x="5421328" y="3505200"/>
            <a:chExt cx="1602759" cy="3048000"/>
          </a:xfrm>
        </p:grpSpPr>
        <p:pic>
          <p:nvPicPr>
            <p:cNvPr id="26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28" y="3505200"/>
              <a:ext cx="1602759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903268"/>
              <a:ext cx="1320221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Up Arrow 31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Up Arrow 37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102501" y="1651591"/>
            <a:ext cx="2965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Processing Time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4372090" y="204573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320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Mobile Ads </a:t>
            </a:r>
            <a:r>
              <a:rPr lang="en-US" sz="4000" dirty="0"/>
              <a:t>S</a:t>
            </a:r>
            <a:r>
              <a:rPr lang="en-US" sz="4000" dirty="0" smtClean="0"/>
              <a:t>ervice</a:t>
            </a:r>
            <a:endParaRPr 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667000"/>
            <a:ext cx="6734177" cy="3112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~200,000 transactions</a:t>
            </a:r>
          </a:p>
          <a:p>
            <a:r>
              <a:rPr lang="en-US" sz="2800" dirty="0" smtClean="0"/>
              <a:t>Significant variability in external delay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352800" y="3048000"/>
            <a:ext cx="533400" cy="1905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33400" y="60960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Within 50ms of the target delay 90% of the time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3212805" y="2972243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114800" y="2590800"/>
            <a:ext cx="304800" cy="3429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flipV="1">
            <a:off x="5334000" y="3048000"/>
            <a:ext cx="304800" cy="562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84902" y="2209800"/>
            <a:ext cx="16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With Timecard</a:t>
            </a:r>
            <a:endParaRPr lang="en-US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0005" y="3593068"/>
            <a:ext cx="197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Without Timecard</a:t>
            </a:r>
            <a:endParaRPr lang="en-US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59156" y="3041796"/>
            <a:ext cx="879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Target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delay</a:t>
            </a:r>
            <a:endParaRPr lang="en-US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460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 animBg="1"/>
      <p:bldP spid="12" grpId="0"/>
      <p:bldP spid="13" grpId="0"/>
      <p:bldP spid="1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1858963"/>
          </a:xfrm>
        </p:spPr>
        <p:txBody>
          <a:bodyPr>
            <a:normAutofit/>
          </a:bodyPr>
          <a:lstStyle/>
          <a:p>
            <a:r>
              <a:rPr lang="en-US" dirty="0" smtClean="0"/>
              <a:t>Mobile ads service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Twitter analysis service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Deployment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2926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Twitter Analysis Service</a:t>
            </a:r>
            <a:endParaRPr lang="en-US" sz="4000" dirty="0"/>
          </a:p>
        </p:txBody>
      </p:sp>
      <p:sp>
        <p:nvSpPr>
          <p:cNvPr id="9" name="Up Arrow 8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91664" y="1688068"/>
            <a:ext cx="313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Fetch from Twitter and analyze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390644" y="2057400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9718" y="3505200"/>
            <a:ext cx="140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Get keyword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426632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64558" y="3505200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Parse and render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584757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71800" y="3364468"/>
            <a:ext cx="153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Send keyword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3745468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Score and tweets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2667000" y="3463789"/>
            <a:ext cx="22773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Arrow 29"/>
          <p:cNvSpPr/>
          <p:nvPr/>
        </p:nvSpPr>
        <p:spPr>
          <a:xfrm flipH="1">
            <a:off x="6404655" y="3828096"/>
            <a:ext cx="22474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2316" y="4644486"/>
            <a:ext cx="1188720" cy="2286000"/>
            <a:chOff x="465808" y="4665822"/>
            <a:chExt cx="1602760" cy="3048000"/>
          </a:xfrm>
        </p:grpSpPr>
        <p:pic>
          <p:nvPicPr>
            <p:cNvPr id="33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08" y="4665822"/>
              <a:ext cx="160276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5" y="5046823"/>
              <a:ext cx="1320968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117080" y="4648200"/>
            <a:ext cx="1188720" cy="2286000"/>
            <a:chOff x="5421328" y="3505200"/>
            <a:chExt cx="1602759" cy="3048000"/>
          </a:xfrm>
        </p:grpSpPr>
        <p:pic>
          <p:nvPicPr>
            <p:cNvPr id="26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28" y="3505200"/>
              <a:ext cx="1602759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903268"/>
              <a:ext cx="1320221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" name="Picture 2" descr="C:\Users\b-lenin\Downloads\Twit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61" y="4911187"/>
            <a:ext cx="968273" cy="16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b-lenin\Downloads\Twi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57" y="4901130"/>
            <a:ext cx="981930" cy="16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834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Twitter Analysis Service</a:t>
            </a:r>
            <a:endParaRPr lang="en-US" sz="4000" dirty="0"/>
          </a:p>
        </p:txBody>
      </p:sp>
      <p:sp>
        <p:nvSpPr>
          <p:cNvPr id="9" name="Up Arrow 8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991664" y="1688068"/>
            <a:ext cx="3130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Fetch from Twitter and analyze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390644" y="2057400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819718" y="3505200"/>
            <a:ext cx="140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Get keyword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1426632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764558" y="3505200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Parse and render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7584757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971800" y="3364468"/>
            <a:ext cx="153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Send keyword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3745468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Score and tweets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Left Arrow 28"/>
          <p:cNvSpPr/>
          <p:nvPr/>
        </p:nvSpPr>
        <p:spPr>
          <a:xfrm>
            <a:off x="2667000" y="3463789"/>
            <a:ext cx="22773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Left Arrow 29"/>
          <p:cNvSpPr/>
          <p:nvPr/>
        </p:nvSpPr>
        <p:spPr>
          <a:xfrm flipH="1">
            <a:off x="6404655" y="3828096"/>
            <a:ext cx="22474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5" name="Group 34"/>
          <p:cNvGrpSpPr/>
          <p:nvPr/>
        </p:nvGrpSpPr>
        <p:grpSpPr>
          <a:xfrm>
            <a:off x="912316" y="4644486"/>
            <a:ext cx="1188720" cy="2286000"/>
            <a:chOff x="465808" y="4665822"/>
            <a:chExt cx="1602760" cy="3048000"/>
          </a:xfrm>
        </p:grpSpPr>
        <p:pic>
          <p:nvPicPr>
            <p:cNvPr id="33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08" y="4665822"/>
              <a:ext cx="160276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5" y="5046823"/>
              <a:ext cx="1320968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117080" y="4648200"/>
            <a:ext cx="1188720" cy="2286000"/>
            <a:chOff x="5421328" y="3505200"/>
            <a:chExt cx="1602759" cy="3048000"/>
          </a:xfrm>
        </p:grpSpPr>
        <p:pic>
          <p:nvPicPr>
            <p:cNvPr id="26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28" y="3505200"/>
              <a:ext cx="1602759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903268"/>
              <a:ext cx="1320221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2" name="Picture 2" descr="C:\Users\b-lenin\Downloads\Twit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61" y="4911187"/>
            <a:ext cx="968273" cy="16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C:\Users\b-lenin\Downloads\Twit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57" y="4901130"/>
            <a:ext cx="981930" cy="16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027" y="838199"/>
            <a:ext cx="4004999" cy="18923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Right Arrow 36"/>
          <p:cNvSpPr/>
          <p:nvPr/>
        </p:nvSpPr>
        <p:spPr>
          <a:xfrm rot="1012738">
            <a:off x="3396747" y="1650643"/>
            <a:ext cx="2524532" cy="152400"/>
          </a:xfrm>
          <a:prstGeom prst="rightArrow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845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/>
              <a:t>Twitter Analysis Service</a:t>
            </a:r>
          </a:p>
        </p:txBody>
      </p:sp>
      <p:sp>
        <p:nvSpPr>
          <p:cNvPr id="9" name="Up Arrow 8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/>
          <p:cNvGrpSpPr/>
          <p:nvPr/>
        </p:nvGrpSpPr>
        <p:grpSpPr>
          <a:xfrm>
            <a:off x="912316" y="4644486"/>
            <a:ext cx="1188720" cy="2286000"/>
            <a:chOff x="465808" y="4665822"/>
            <a:chExt cx="1602760" cy="3048000"/>
          </a:xfrm>
        </p:grpSpPr>
        <p:pic>
          <p:nvPicPr>
            <p:cNvPr id="33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808" y="4665822"/>
              <a:ext cx="160276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835" y="5046823"/>
              <a:ext cx="1320968" cy="2103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5" name="Group 24"/>
          <p:cNvGrpSpPr/>
          <p:nvPr/>
        </p:nvGrpSpPr>
        <p:grpSpPr>
          <a:xfrm>
            <a:off x="7117080" y="4648200"/>
            <a:ext cx="1188720" cy="2286000"/>
            <a:chOff x="5421328" y="3505200"/>
            <a:chExt cx="1602759" cy="3048000"/>
          </a:xfrm>
        </p:grpSpPr>
        <p:pic>
          <p:nvPicPr>
            <p:cNvPr id="26" name="Picture 3" descr="F:\src\mcrc\Dev\private\MobileAds\CreateUserStudyDb\Phone.bmp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1328" y="3505200"/>
              <a:ext cx="1602759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1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2600" y="3903268"/>
              <a:ext cx="1320221" cy="2103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2" name="Up Arrow 31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Up Arrow 37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38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ounded Rectangle 4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102501" y="1651591"/>
            <a:ext cx="2965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Processing Time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46" name="Down Arrow 45"/>
          <p:cNvSpPr/>
          <p:nvPr/>
        </p:nvSpPr>
        <p:spPr>
          <a:xfrm>
            <a:off x="4372090" y="204573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199450" y="2540913"/>
            <a:ext cx="2163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Response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6529736" y="303781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19718" y="3505200"/>
            <a:ext cx="140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Get keyword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52" name="Down Arrow 51"/>
          <p:cNvSpPr/>
          <p:nvPr/>
        </p:nvSpPr>
        <p:spPr>
          <a:xfrm>
            <a:off x="1426632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6764558" y="3505200"/>
            <a:ext cx="1797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Parse and render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54" name="Down Arrow 53"/>
          <p:cNvSpPr/>
          <p:nvPr/>
        </p:nvSpPr>
        <p:spPr>
          <a:xfrm>
            <a:off x="7584757" y="3874532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971800" y="3364468"/>
            <a:ext cx="153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Send keyword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572000" y="3745468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Score and tweets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57" name="Left Arrow 56"/>
          <p:cNvSpPr/>
          <p:nvPr/>
        </p:nvSpPr>
        <p:spPr>
          <a:xfrm>
            <a:off x="2667000" y="3463789"/>
            <a:ext cx="22773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Left Arrow 57"/>
          <p:cNvSpPr/>
          <p:nvPr/>
        </p:nvSpPr>
        <p:spPr>
          <a:xfrm flipH="1">
            <a:off x="6404655" y="3828096"/>
            <a:ext cx="224745" cy="20407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172200" y="2209800"/>
            <a:ext cx="182017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  <a:latin typeface="+mj-lt"/>
              </a:rPr>
              <a:t>10KB to 50 KB</a:t>
            </a:r>
            <a:endParaRPr lang="en-US" sz="2200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0" name="Picture 2" descr="C:\Users\b-lenin\Downloads\Twit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261" y="4911187"/>
            <a:ext cx="968273" cy="161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C:\Users\b-lenin\Downloads\Twit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857" y="4901130"/>
            <a:ext cx="981930" cy="1635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1654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 animBg="1"/>
      <p:bldP spid="4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6" y="2579132"/>
            <a:ext cx="6786564" cy="3139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Twitter Analysis </a:t>
            </a:r>
            <a:r>
              <a:rPr lang="en-US" sz="4000" dirty="0"/>
              <a:t>S</a:t>
            </a:r>
            <a:r>
              <a:rPr lang="en-US" sz="4000" dirty="0" smtClean="0"/>
              <a:t>ervice</a:t>
            </a:r>
            <a:endParaRPr lang="en-US" sz="4000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~150,000 transactions</a:t>
            </a:r>
          </a:p>
          <a:p>
            <a:r>
              <a:rPr lang="en-US" sz="2800" dirty="0" smtClean="0"/>
              <a:t>Adapt server processing time in steps of 150ms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3124200" y="3112532"/>
            <a:ext cx="914400" cy="17526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 rot="16200000">
            <a:off x="3332502" y="2693432"/>
            <a:ext cx="3048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114800" y="2579132"/>
            <a:ext cx="3048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 flipV="1">
            <a:off x="5334000" y="3080864"/>
            <a:ext cx="304800" cy="5626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484902" y="2209800"/>
            <a:ext cx="1635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With Timecard</a:t>
            </a:r>
            <a:endParaRPr lang="en-US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60005" y="3657600"/>
            <a:ext cx="19770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Without Timecard</a:t>
            </a:r>
            <a:endParaRPr lang="en-US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47773" y="2731532"/>
            <a:ext cx="8794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Target 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delay</a:t>
            </a:r>
            <a:endParaRPr lang="en-US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533400" y="5943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000" dirty="0" smtClean="0">
                <a:solidFill>
                  <a:srgbClr val="0070C0"/>
                </a:solidFill>
              </a:rPr>
              <a:t>Tightly control end-to-end delay with Timecard</a:t>
            </a:r>
            <a:endParaRPr lang="en-US" sz="30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256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0.1% </a:t>
            </a:r>
            <a:r>
              <a:rPr lang="en-US" dirty="0" smtClean="0"/>
              <a:t>runtime overhead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Less than </a:t>
            </a:r>
            <a:r>
              <a:rPr lang="en-US" dirty="0" smtClean="0">
                <a:solidFill>
                  <a:srgbClr val="0070C0"/>
                </a:solidFill>
              </a:rPr>
              <a:t>1% </a:t>
            </a:r>
            <a:r>
              <a:rPr lang="en-US" dirty="0" smtClean="0"/>
              <a:t>memory overhead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Less than </a:t>
            </a:r>
            <a:r>
              <a:rPr lang="en-US" dirty="0" smtClean="0">
                <a:solidFill>
                  <a:srgbClr val="0070C0"/>
                </a:solidFill>
              </a:rPr>
              <a:t>1% </a:t>
            </a:r>
            <a:r>
              <a:rPr lang="en-US" dirty="0" smtClean="0"/>
              <a:t>network overhead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Negligible</a:t>
            </a:r>
            <a:r>
              <a:rPr lang="en-US" dirty="0" smtClean="0"/>
              <a:t> battery overhead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 Overhead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01375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Limitations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265237"/>
            <a:ext cx="82296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Bootstrapping</a:t>
            </a:r>
          </a:p>
          <a:p>
            <a:pPr lvl="1"/>
            <a:r>
              <a:rPr lang="en-US" sz="2200" dirty="0" smtClean="0"/>
              <a:t>Training the downlink and app processing delay predictors</a:t>
            </a:r>
          </a:p>
          <a:p>
            <a:pPr lvl="1"/>
            <a:r>
              <a:rPr lang="en-US" sz="2200" dirty="0" smtClean="0"/>
              <a:t>Learn app processing delay for every transaction type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Turn off adaptation till enough data is collected</a:t>
            </a:r>
          </a:p>
          <a:p>
            <a:pPr lvl="2">
              <a:buFont typeface="Courier New" panose="02070309020205020404" pitchFamily="49" charset="0"/>
              <a:buChar char="o"/>
            </a:pPr>
            <a:endParaRPr lang="en-US" dirty="0" smtClean="0"/>
          </a:p>
          <a:p>
            <a:r>
              <a:rPr lang="en-US" dirty="0" smtClean="0"/>
              <a:t>Complex transactions</a:t>
            </a:r>
          </a:p>
          <a:p>
            <a:pPr lvl="1"/>
            <a:r>
              <a:rPr lang="en-US" sz="2200" dirty="0" smtClean="0"/>
              <a:t>Multiple parallel or serial requests</a:t>
            </a:r>
          </a:p>
          <a:p>
            <a:pPr lvl="1"/>
            <a:r>
              <a:rPr lang="en-US" sz="2200" dirty="0" smtClean="0"/>
              <a:t>Elapsed time will work!</a:t>
            </a:r>
          </a:p>
          <a:p>
            <a:pPr lvl="1"/>
            <a:r>
              <a:rPr lang="en-US" sz="2200" dirty="0" smtClean="0">
                <a:solidFill>
                  <a:srgbClr val="0070C0"/>
                </a:solidFill>
              </a:rPr>
              <a:t>Need to model complex interactions or need developer help</a:t>
            </a:r>
            <a:endParaRPr lang="en-US" sz="2200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81040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91101" y="5879804"/>
            <a:ext cx="7469963" cy="1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1102" y="5651203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82000" y="5635437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102501" y="1651591"/>
            <a:ext cx="2965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Processing Time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4372090" y="204573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199450" y="2540913"/>
            <a:ext cx="21636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Response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6" name="Down Arrow 35"/>
          <p:cNvSpPr/>
          <p:nvPr/>
        </p:nvSpPr>
        <p:spPr>
          <a:xfrm>
            <a:off x="6529736" y="303781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3276600" y="5955268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End-to-end deadline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078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69613" y="2135091"/>
            <a:ext cx="96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Request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43600" y="2109536"/>
            <a:ext cx="110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Response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159092" y="3897960"/>
            <a:ext cx="2632108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59092" y="3777090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91200" y="3777090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86200" y="3505200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Deadline</a:t>
            </a:r>
            <a:endParaRPr lang="en-US" sz="22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3475478" y="1764268"/>
            <a:ext cx="1858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Server processing</a:t>
            </a:r>
            <a:endParaRPr lang="en-US" dirty="0">
              <a:solidFill>
                <a:srgbClr val="002060"/>
              </a:solidFill>
              <a:latin typeface="Corbel" panose="020B0503020204020204" pitchFamily="34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10599" y="2101334"/>
            <a:ext cx="181356" cy="1846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Controlling the </a:t>
            </a:r>
            <a:r>
              <a:rPr lang="en-US" sz="3600" dirty="0" smtClean="0"/>
              <a:t>Server Delay</a:t>
            </a:r>
            <a:endParaRPr lang="en-US" sz="3600" dirty="0"/>
          </a:p>
        </p:txBody>
      </p: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533400" y="4648200"/>
            <a:ext cx="82296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Trade-off quality of result for processing time</a:t>
            </a:r>
          </a:p>
          <a:p>
            <a:pPr lvl="1"/>
            <a:r>
              <a:rPr lang="en-US" dirty="0" smtClean="0"/>
              <a:t>More time to process, better quality results</a:t>
            </a:r>
          </a:p>
        </p:txBody>
      </p:sp>
      <p:sp>
        <p:nvSpPr>
          <p:cNvPr id="65" name="Up Arrow 64"/>
          <p:cNvSpPr/>
          <p:nvPr/>
        </p:nvSpPr>
        <p:spPr>
          <a:xfrm rot="8778488">
            <a:off x="5998464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Up Arrow 65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19" name="Picture 18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6320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5439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6" grpId="0"/>
      <p:bldP spid="57" grpId="0"/>
      <p:bldP spid="11" grpId="0" animBg="1"/>
      <p:bldP spid="63" grpId="0" uiExpand="1" build="p"/>
      <p:bldP spid="65" grpId="0" animBg="1"/>
      <p:bldP spid="66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91101" y="5879804"/>
            <a:ext cx="7469963" cy="1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1102" y="5651203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82000" y="5635437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124200" y="1651591"/>
            <a:ext cx="289758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Resources Used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4372090" y="204573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3276600" y="5955268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End-to-end deadline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22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4173379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891101" y="5879804"/>
            <a:ext cx="7469963" cy="1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891102" y="5651203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8382000" y="5635437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09800" y="1578871"/>
            <a:ext cx="28513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Request Prioritization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39" name="Down Arrow 38"/>
          <p:cNvSpPr/>
          <p:nvPr/>
        </p:nvSpPr>
        <p:spPr>
          <a:xfrm>
            <a:off x="3436069" y="1973012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0" name="Straight Connector 39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276600" y="5955268"/>
            <a:ext cx="24465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End-to-end deadline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009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5" name="Cloud 4"/>
          <p:cNvSpPr/>
          <p:nvPr/>
        </p:nvSpPr>
        <p:spPr>
          <a:xfrm>
            <a:off x="1905000" y="914400"/>
            <a:ext cx="5334000" cy="1570544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Up Arrow 5"/>
          <p:cNvSpPr/>
          <p:nvPr/>
        </p:nvSpPr>
        <p:spPr>
          <a:xfrm rot="1514705">
            <a:off x="2855442" y="2404221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Up Arrow 6"/>
          <p:cNvSpPr/>
          <p:nvPr/>
        </p:nvSpPr>
        <p:spPr>
          <a:xfrm rot="1514705">
            <a:off x="3308409" y="2376616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Up Arrow 7"/>
          <p:cNvSpPr/>
          <p:nvPr/>
        </p:nvSpPr>
        <p:spPr>
          <a:xfrm rot="1514705">
            <a:off x="3678639" y="240422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Up Arrow 8"/>
          <p:cNvSpPr/>
          <p:nvPr/>
        </p:nvSpPr>
        <p:spPr>
          <a:xfrm rot="1514705">
            <a:off x="4074640" y="2463599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Up Arrow 9"/>
          <p:cNvSpPr/>
          <p:nvPr/>
        </p:nvSpPr>
        <p:spPr>
          <a:xfrm rot="1514705">
            <a:off x="2417599" y="2409702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Up Arrow 10"/>
          <p:cNvSpPr/>
          <p:nvPr/>
        </p:nvSpPr>
        <p:spPr>
          <a:xfrm rot="1514705">
            <a:off x="2075470" y="2271582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Up Arrow 11"/>
          <p:cNvSpPr/>
          <p:nvPr/>
        </p:nvSpPr>
        <p:spPr>
          <a:xfrm rot="1514705">
            <a:off x="1779576" y="2119181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1435778" y="3482335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219200" y="41148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419600" y="2743200"/>
            <a:ext cx="1495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orbel" panose="020B0503020204020204" pitchFamily="34" charset="0"/>
              </a:rPr>
              <a:t>Deadlines</a:t>
            </a:r>
            <a:endParaRPr lang="en-US" sz="2400" b="1" dirty="0">
              <a:latin typeface="Corbel" panose="020B0503020204020204" pitchFamily="34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08617" y="1630678"/>
            <a:ext cx="2184637" cy="502920"/>
          </a:xfrm>
          <a:prstGeom prst="roundRect">
            <a:avLst/>
          </a:prstGeom>
          <a:solidFill>
            <a:schemeClr val="bg1"/>
          </a:solidFill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C00000"/>
                </a:solidFill>
                <a:latin typeface="Corbel" panose="020B0503020204020204" pitchFamily="34" charset="0"/>
                <a:cs typeface="Consolas" panose="020B0609020204030204" pitchFamily="49" charset="0"/>
              </a:rPr>
              <a:t>Scheduler</a:t>
            </a:r>
            <a:endParaRPr lang="en-US" sz="2400" b="1" dirty="0">
              <a:solidFill>
                <a:srgbClr val="C00000"/>
              </a:solidFill>
              <a:latin typeface="Corbel" panose="020B0503020204020204" pitchFamily="34" charset="0"/>
              <a:cs typeface="Consolas" panose="020B0609020204030204" pitchFamily="49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038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/>
      <p:bldP spid="1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Controlling end-to-end delays</a:t>
            </a:r>
          </a:p>
          <a:p>
            <a:pPr lvl="1"/>
            <a:r>
              <a:rPr lang="en-US" dirty="0" smtClean="0"/>
              <a:t>Elapsed time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rediction on remaining time</a:t>
            </a:r>
          </a:p>
          <a:p>
            <a:r>
              <a:rPr lang="en-US" dirty="0" smtClean="0"/>
              <a:t>Can be applied in several context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Take-Away</a:t>
            </a:r>
            <a:endParaRPr lang="en-US" sz="4000" dirty="0"/>
          </a:p>
        </p:txBody>
      </p:sp>
      <p:sp>
        <p:nvSpPr>
          <p:cNvPr id="13" name="TextBox 12"/>
          <p:cNvSpPr txBox="1"/>
          <p:nvPr/>
        </p:nvSpPr>
        <p:spPr>
          <a:xfrm>
            <a:off x="4266428" y="4543449"/>
            <a:ext cx="337303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Corbel" panose="020B0503020204020204" pitchFamily="34" charset="0"/>
              </a:rPr>
              <a:t>Adapt quality of the paper</a:t>
            </a:r>
            <a:endParaRPr lang="en-US" sz="2200" b="1" dirty="0">
              <a:solidFill>
                <a:srgbClr val="0070C0"/>
              </a:solidFill>
              <a:latin typeface="Corbel" panose="020B0503020204020204" pitchFamily="34" charset="0"/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5817151" y="4974336"/>
            <a:ext cx="212867" cy="2189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91101" y="6153826"/>
            <a:ext cx="7469963" cy="1"/>
          </a:xfrm>
          <a:prstGeom prst="straightConnector1">
            <a:avLst/>
          </a:prstGeom>
          <a:ln>
            <a:solidFill>
              <a:srgbClr val="C00000"/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891102" y="5925225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382000" y="5909459"/>
            <a:ext cx="0" cy="48873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78995" y="6229290"/>
            <a:ext cx="1859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SOSP Deadline</a:t>
            </a:r>
            <a:endParaRPr lang="en-US" sz="20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836545" y="3948498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5638800" y="3692661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paper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V="1">
            <a:off x="2057400" y="4451418"/>
            <a:ext cx="0" cy="806381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7790734" y="4451417"/>
            <a:ext cx="0" cy="806381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Up Arrow 46"/>
          <p:cNvSpPr/>
          <p:nvPr/>
        </p:nvSpPr>
        <p:spPr>
          <a:xfrm rot="5400000">
            <a:off x="2735544" y="3348825"/>
            <a:ext cx="128909" cy="3817795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Up Arrow 47"/>
          <p:cNvSpPr/>
          <p:nvPr/>
        </p:nvSpPr>
        <p:spPr>
          <a:xfrm rot="5400000">
            <a:off x="7705883" y="4673579"/>
            <a:ext cx="128909" cy="1168289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9" name="Straight Connector 48"/>
          <p:cNvCxnSpPr/>
          <p:nvPr/>
        </p:nvCxnSpPr>
        <p:spPr>
          <a:xfrm flipV="1">
            <a:off x="4708896" y="5257724"/>
            <a:ext cx="2459596" cy="75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27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23" grpId="0"/>
      <p:bldP spid="41" grpId="0" animBg="1"/>
      <p:bldP spid="42" grpId="0" animBg="1"/>
      <p:bldP spid="47" grpId="0" animBg="1"/>
      <p:bldP spid="48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0" name="Straight Connector 69"/>
          <p:cNvCxnSpPr/>
          <p:nvPr/>
        </p:nvCxnSpPr>
        <p:spPr>
          <a:xfrm>
            <a:off x="57702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Timecard</a:t>
            </a:r>
            <a:endParaRPr lang="en-US" sz="4000" dirty="0"/>
          </a:p>
        </p:txBody>
      </p:sp>
      <p:sp>
        <p:nvSpPr>
          <p:cNvPr id="13" name="Up Arrow 12"/>
          <p:cNvSpPr/>
          <p:nvPr/>
        </p:nvSpPr>
        <p:spPr>
          <a:xfrm rot="8778488">
            <a:off x="6300216" y="2185416"/>
            <a:ext cx="137160" cy="2139696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 rot="1514705">
            <a:off x="2634138" y="2289890"/>
            <a:ext cx="137160" cy="20116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93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1592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pic>
        <p:nvPicPr>
          <p:cNvPr id="30" name="Picture 10" descr="http://www.clker.com/cliparts/2/b/3/b/11949857441232608687pointing_finger_01.svg.thum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60" y="4268926"/>
            <a:ext cx="351009" cy="40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626" y="4278452"/>
            <a:ext cx="220877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" name="Up Arrow 62"/>
          <p:cNvSpPr/>
          <p:nvPr/>
        </p:nvSpPr>
        <p:spPr>
          <a:xfrm rot="1514705">
            <a:off x="2634137" y="2286000"/>
            <a:ext cx="137160" cy="20116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3163422" y="2359152"/>
            <a:ext cx="36576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93464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Up Arrow 65"/>
          <p:cNvSpPr/>
          <p:nvPr/>
        </p:nvSpPr>
        <p:spPr>
          <a:xfrm rot="8778488">
            <a:off x="6300217" y="2185416"/>
            <a:ext cx="137160" cy="2139696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93464" y="1841495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505200" y="1841494"/>
            <a:ext cx="0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8345215" y="1853794"/>
            <a:ext cx="1" cy="455930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 flipH="1" flipV="1">
            <a:off x="2362200" y="1341120"/>
            <a:ext cx="109367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585645" y="1341120"/>
            <a:ext cx="1853967" cy="954594"/>
          </a:xfrm>
          <a:prstGeom prst="straightConnector1">
            <a:avLst/>
          </a:prstGeom>
          <a:ln>
            <a:prstDash val="lgDashDot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869246" y="838200"/>
            <a:ext cx="2661632" cy="50292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GetElapsedTime();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noFill/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429000" y="2240280"/>
            <a:ext cx="228600" cy="2286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9" name="Straight Arrow Connector 78"/>
          <p:cNvCxnSpPr/>
          <p:nvPr/>
        </p:nvCxnSpPr>
        <p:spPr>
          <a:xfrm>
            <a:off x="893464" y="5334000"/>
            <a:ext cx="2611736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1187861" y="5449669"/>
            <a:ext cx="2012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Time elapsed since </a:t>
            </a:r>
          </a:p>
          <a:p>
            <a:pPr algn="ctr"/>
            <a:r>
              <a:rPr lang="en-US" dirty="0">
                <a:latin typeface="Corbel" panose="020B0503020204020204" pitchFamily="34" charset="0"/>
              </a:rPr>
              <a:t>u</a:t>
            </a:r>
            <a:r>
              <a:rPr lang="en-US" dirty="0" smtClean="0">
                <a:latin typeface="Corbel" panose="020B0503020204020204" pitchFamily="34" charset="0"/>
              </a:rPr>
              <a:t>ser interaction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81" name="Straight Arrow Connector 80"/>
          <p:cNvCxnSpPr/>
          <p:nvPr/>
        </p:nvCxnSpPr>
        <p:spPr>
          <a:xfrm>
            <a:off x="5776628" y="5305958"/>
            <a:ext cx="2568588" cy="0"/>
          </a:xfrm>
          <a:prstGeom prst="straightConnector1">
            <a:avLst/>
          </a:prstGeom>
          <a:ln>
            <a:headEnd type="triangl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933080" y="5410200"/>
            <a:ext cx="22717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Corbel" panose="020B0503020204020204" pitchFamily="34" charset="0"/>
              </a:rPr>
              <a:t>Predicted </a:t>
            </a: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downlink</a:t>
            </a:r>
            <a:r>
              <a:rPr lang="en-US" dirty="0" smtClean="0">
                <a:latin typeface="Corbel" panose="020B0503020204020204" pitchFamily="34" charset="0"/>
              </a:rPr>
              <a:t> &amp; </a:t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 smtClean="0">
                <a:solidFill>
                  <a:srgbClr val="002060"/>
                </a:solidFill>
                <a:latin typeface="Corbel" panose="020B0503020204020204" pitchFamily="34" charset="0"/>
              </a:rPr>
              <a:t>app processing </a:t>
            </a:r>
            <a:r>
              <a:rPr lang="en-US" dirty="0" smtClean="0">
                <a:latin typeface="Corbel" panose="020B0503020204020204" pitchFamily="34" charset="0"/>
              </a:rPr>
              <a:t>delay</a:t>
            </a:r>
          </a:p>
        </p:txBody>
      </p:sp>
    </p:spTree>
    <p:extLst>
      <p:ext uri="{BB962C8B-B14F-4D97-AF65-F5344CB8AC3E}">
        <p14:creationId xmlns:p14="http://schemas.microsoft.com/office/powerpoint/2010/main" val="295878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Backup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6371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App Processing Delay</a:t>
            </a:r>
            <a:endParaRPr lang="en-US" sz="4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p Arrow 6"/>
          <p:cNvSpPr/>
          <p:nvPr/>
        </p:nvSpPr>
        <p:spPr>
          <a:xfrm rot="8778488">
            <a:off x="6711652" y="3559089"/>
            <a:ext cx="137160" cy="640080"/>
          </a:xfrm>
          <a:prstGeom prst="up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059668"/>
            <a:ext cx="1806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Response size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4876800" cy="609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Correlated with response size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183957"/>
            <a:ext cx="38246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B050"/>
                </a:solidFill>
              </a:rPr>
              <a:t>Analysis of AppInsight data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50"/>
                </a:solidFill>
              </a:rPr>
              <a:t>1653 types of transactions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37" y="2742784"/>
            <a:ext cx="4267200" cy="1894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04837" y="4736068"/>
            <a:ext cx="1917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Response size (KB)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90437" y="3135868"/>
            <a:ext cx="3505200" cy="1143001"/>
          </a:xfrm>
          <a:prstGeom prst="straightConnector1">
            <a:avLst/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610354" y="3451582"/>
            <a:ext cx="21996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Processing delay (ms)</a:t>
            </a:r>
            <a:endParaRPr lang="en-US" dirty="0"/>
          </a:p>
        </p:txBody>
      </p:sp>
      <p:pic>
        <p:nvPicPr>
          <p:cNvPr id="17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28" y="4488657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255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01874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11" grpId="0"/>
      <p:bldP spid="13" grpId="0"/>
      <p:bldP spid="15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App Processing Delay</a:t>
            </a:r>
            <a:endParaRPr lang="en-US" sz="4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Up Arrow 6"/>
          <p:cNvSpPr/>
          <p:nvPr/>
        </p:nvSpPr>
        <p:spPr>
          <a:xfrm rot="8778488">
            <a:off x="6711652" y="3559089"/>
            <a:ext cx="137160" cy="64008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67400" y="3059668"/>
            <a:ext cx="18062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Response size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04800" y="2895600"/>
            <a:ext cx="4876800" cy="19050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rgbClr val="0070C0"/>
                </a:solidFill>
              </a:rPr>
              <a:t>Parsing delay</a:t>
            </a:r>
          </a:p>
          <a:p>
            <a:pPr lvl="1"/>
            <a:r>
              <a:rPr lang="en-US" sz="2400" dirty="0" smtClean="0"/>
              <a:t>Correlated with data size</a:t>
            </a:r>
          </a:p>
          <a:p>
            <a:r>
              <a:rPr lang="en-US" sz="2800" dirty="0" smtClean="0">
                <a:solidFill>
                  <a:srgbClr val="0070C0"/>
                </a:solidFill>
              </a:rPr>
              <a:t>Rendering delay</a:t>
            </a:r>
          </a:p>
          <a:p>
            <a:pPr lvl="1"/>
            <a:r>
              <a:rPr lang="en-US" sz="2400" dirty="0" smtClean="0"/>
              <a:t>Correlated with data size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04800" y="5029200"/>
            <a:ext cx="4876800" cy="15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Dependent on device type</a:t>
            </a:r>
          </a:p>
          <a:p>
            <a:pPr lvl="1"/>
            <a:r>
              <a:rPr lang="en-US" sz="2400" dirty="0" smtClean="0"/>
              <a:t>Processing speed</a:t>
            </a: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04800" y="2057400"/>
            <a:ext cx="48768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/>
              <a:t>Correlated with response size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04800" y="1183957"/>
            <a:ext cx="38246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B050"/>
                </a:solidFill>
              </a:rPr>
              <a:t>Analysis of AppInsight data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50"/>
                </a:solidFill>
              </a:rPr>
              <a:t>1653 types of transactions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8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28" y="4488657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2962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b-lenin\AppData\Local\Microsoft\Windows\Temporary Internet Files\Content.IE5\ST2Q3HA5\MC900434845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92557"/>
            <a:ext cx="1024886" cy="102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 smtClean="0"/>
              <a:t>Predicting App Processing Delay</a:t>
            </a:r>
            <a:endParaRPr lang="en-US" sz="4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989465" y="4185507"/>
            <a:ext cx="1371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331483" y="3622357"/>
            <a:ext cx="7697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App</a:t>
            </a:r>
            <a:endParaRPr lang="en-US" sz="2600" b="1" dirty="0">
              <a:latin typeface="Corbel" panose="020B0503020204020204" pitchFamily="34" charset="0"/>
            </a:endParaRPr>
          </a:p>
        </p:txBody>
      </p:sp>
      <p:cxnSp>
        <p:nvCxnSpPr>
          <p:cNvPr id="67" name="Straight Connector 66"/>
          <p:cNvCxnSpPr/>
          <p:nvPr/>
        </p:nvCxnSpPr>
        <p:spPr>
          <a:xfrm>
            <a:off x="6989466" y="4187952"/>
            <a:ext cx="1371600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5439612" y="838200"/>
            <a:ext cx="3094787" cy="762000"/>
          </a:xfrm>
          <a:prstGeom prst="roundRect">
            <a:avLst/>
          </a:prstGeom>
          <a:solidFill>
            <a:schemeClr val="bg1"/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PredictRemainingTime(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responseSize</a:t>
            </a:r>
            <a:r>
              <a:rPr lang="en-US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);</a:t>
            </a:r>
            <a:endParaRPr 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441384" y="1828800"/>
            <a:ext cx="3093015" cy="5334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Corbel" panose="020B0503020204020204" pitchFamily="34" charset="0"/>
              </a:rPr>
              <a:t>Processing Delay Predictor</a:t>
            </a:r>
            <a:endParaRPr lang="en-US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2" name="Down Arrow 31"/>
          <p:cNvSpPr/>
          <p:nvPr/>
        </p:nvSpPr>
        <p:spPr>
          <a:xfrm>
            <a:off x="6872705" y="1600200"/>
            <a:ext cx="228600" cy="228600"/>
          </a:xfrm>
          <a:prstGeom prst="downArrow">
            <a:avLst/>
          </a:prstGeom>
          <a:solidFill>
            <a:schemeClr val="tx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Up Arrow 33"/>
          <p:cNvSpPr/>
          <p:nvPr/>
        </p:nvSpPr>
        <p:spPr>
          <a:xfrm>
            <a:off x="7981836" y="2590799"/>
            <a:ext cx="609600" cy="1031557"/>
          </a:xfrm>
          <a:prstGeom prst="upArrow">
            <a:avLst/>
          </a:prstGeom>
          <a:solidFill>
            <a:schemeClr val="bg2">
              <a:lumMod val="90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239000" y="3070598"/>
            <a:ext cx="85472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Corbel" panose="020B0503020204020204" pitchFamily="34" charset="0"/>
              </a:rPr>
              <a:t>Learn</a:t>
            </a:r>
            <a:endParaRPr lang="en-US" sz="2200" dirty="0">
              <a:latin typeface="Corbel" panose="020B0503020204020204" pitchFamily="34" charset="0"/>
            </a:endParaRPr>
          </a:p>
        </p:txBody>
      </p:sp>
      <p:sp>
        <p:nvSpPr>
          <p:cNvPr id="36" name="Content Placeholder 1"/>
          <p:cNvSpPr>
            <a:spLocks noGrp="1"/>
          </p:cNvSpPr>
          <p:nvPr>
            <p:ph idx="1"/>
          </p:nvPr>
        </p:nvSpPr>
        <p:spPr>
          <a:xfrm>
            <a:off x="381000" y="1295400"/>
            <a:ext cx="5029200" cy="1752600"/>
          </a:xfrm>
        </p:spPr>
        <p:txBody>
          <a:bodyPr>
            <a:normAutofit/>
          </a:bodyPr>
          <a:lstStyle/>
          <a:p>
            <a:r>
              <a:rPr lang="en-US" dirty="0" smtClean="0"/>
              <a:t>Decision tree model</a:t>
            </a:r>
          </a:p>
          <a:p>
            <a:pPr lvl="1"/>
            <a:r>
              <a:rPr lang="en-US" sz="2400" dirty="0"/>
              <a:t>Response </a:t>
            </a:r>
            <a:r>
              <a:rPr lang="en-US" sz="2400" dirty="0" smtClean="0"/>
              <a:t>size</a:t>
            </a:r>
          </a:p>
          <a:p>
            <a:pPr lvl="1"/>
            <a:r>
              <a:rPr lang="en-US" sz="2400" dirty="0" smtClean="0"/>
              <a:t>Device type</a:t>
            </a:r>
          </a:p>
          <a:p>
            <a:pPr lvl="1"/>
            <a:endParaRPr lang="en-US" sz="2600" dirty="0"/>
          </a:p>
        </p:txBody>
      </p:sp>
      <p:sp>
        <p:nvSpPr>
          <p:cNvPr id="18" name="TextBox 17"/>
          <p:cNvSpPr txBox="1"/>
          <p:nvPr/>
        </p:nvSpPr>
        <p:spPr>
          <a:xfrm>
            <a:off x="366363" y="3962400"/>
            <a:ext cx="382463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rgbClr val="00B050"/>
                </a:solidFill>
              </a:rPr>
              <a:t>Analysis of AppInsight data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B050"/>
                </a:solidFill>
              </a:rPr>
              <a:t>1653 types of transactions</a:t>
            </a:r>
            <a:endParaRPr lang="en-US" sz="20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856202"/>
            <a:ext cx="33203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Median error - </a:t>
            </a:r>
            <a:r>
              <a:rPr lang="en-US" sz="3000" dirty="0" smtClean="0">
                <a:solidFill>
                  <a:srgbClr val="0070C0"/>
                </a:solidFill>
              </a:rPr>
              <a:t>8ms</a:t>
            </a:r>
            <a:endParaRPr lang="en-US" sz="3000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5389602"/>
            <a:ext cx="466563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90</a:t>
            </a:r>
            <a:r>
              <a:rPr lang="en-US" sz="3000" baseline="30000" dirty="0" smtClean="0"/>
              <a:t>th</a:t>
            </a:r>
            <a:r>
              <a:rPr lang="en-US" sz="3000" dirty="0" smtClean="0"/>
              <a:t> percentile error - </a:t>
            </a:r>
            <a:r>
              <a:rPr lang="en-US" sz="3000" dirty="0" smtClean="0">
                <a:solidFill>
                  <a:srgbClr val="0070C0"/>
                </a:solidFill>
              </a:rPr>
              <a:t>100ms</a:t>
            </a:r>
            <a:endParaRPr lang="en-US" sz="3000" dirty="0">
              <a:solidFill>
                <a:srgbClr val="0070C0"/>
              </a:solidFill>
            </a:endParaRPr>
          </a:p>
        </p:txBody>
      </p:sp>
      <p:pic>
        <p:nvPicPr>
          <p:cNvPr id="22" name="Picture 13" descr="http://widefide.com/wp-content/uploads/2013/01/iphone-5-pn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28" y="4488657"/>
            <a:ext cx="1073943" cy="1073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14197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1" grpId="0" animBg="1"/>
      <p:bldP spid="32" grpId="0" animBg="1"/>
      <p:bldP spid="34" grpId="0" animBg="1"/>
      <p:bldP spid="35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>
            <a:off x="3163423" y="2356707"/>
            <a:ext cx="260684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969613" y="2135091"/>
            <a:ext cx="960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Request</a:t>
            </a:r>
            <a:endParaRPr lang="en-US" dirty="0">
              <a:latin typeface="Corbel" panose="020B0503020204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43600" y="2109536"/>
            <a:ext cx="1100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Response</a:t>
            </a:r>
            <a:endParaRPr lang="en-US" dirty="0">
              <a:latin typeface="Corbel" panose="020B0503020204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3159092" y="3897960"/>
            <a:ext cx="2632108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3159092" y="3777090"/>
            <a:ext cx="0" cy="26013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>
            <a:off x="5791200" y="3777090"/>
            <a:ext cx="0" cy="24436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886200" y="3505200"/>
            <a:ext cx="12682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Deadline</a:t>
            </a:r>
            <a:endParaRPr lang="en-US" sz="2200" b="1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792162"/>
          </a:xfrm>
        </p:spPr>
        <p:txBody>
          <a:bodyPr>
            <a:normAutofit/>
          </a:bodyPr>
          <a:lstStyle/>
          <a:p>
            <a:r>
              <a:rPr lang="en-US" sz="3600" dirty="0"/>
              <a:t>Controlling the Server </a:t>
            </a:r>
            <a:r>
              <a:rPr lang="en-US" sz="3600" dirty="0" smtClean="0"/>
              <a:t>Delay</a:t>
            </a:r>
            <a:endParaRPr lang="en-US" sz="3600" dirty="0"/>
          </a:p>
        </p:txBody>
      </p:sp>
      <p:sp>
        <p:nvSpPr>
          <p:cNvPr id="15" name="Up Arrow 14"/>
          <p:cNvSpPr/>
          <p:nvPr/>
        </p:nvSpPr>
        <p:spPr>
          <a:xfrm rot="8778488">
            <a:off x="5998464" y="2264565"/>
            <a:ext cx="137160" cy="1069848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Up Arrow 15"/>
          <p:cNvSpPr/>
          <p:nvPr/>
        </p:nvSpPr>
        <p:spPr>
          <a:xfrm rot="1514705">
            <a:off x="2868128" y="2342290"/>
            <a:ext cx="137160" cy="914400"/>
          </a:xfrm>
          <a:prstGeom prst="up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3276600" y="1371600"/>
            <a:ext cx="1495732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3278372" y="1663641"/>
            <a:ext cx="2284228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276601" y="1112520"/>
            <a:ext cx="2790444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278372" y="1950720"/>
            <a:ext cx="1903228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276600" y="838200"/>
            <a:ext cx="2493665" cy="18288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Worker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6" name="Straight Arrow Connector 5"/>
          <p:cNvCxnSpPr>
            <a:stCxn id="4" idx="3"/>
          </p:cNvCxnSpPr>
          <p:nvPr/>
        </p:nvCxnSpPr>
        <p:spPr>
          <a:xfrm>
            <a:off x="4772332" y="1463040"/>
            <a:ext cx="104468" cy="8311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21" idx="3"/>
          </p:cNvCxnSpPr>
          <p:nvPr/>
        </p:nvCxnSpPr>
        <p:spPr>
          <a:xfrm>
            <a:off x="5562600" y="1755081"/>
            <a:ext cx="150646" cy="5391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3"/>
          </p:cNvCxnSpPr>
          <p:nvPr/>
        </p:nvCxnSpPr>
        <p:spPr>
          <a:xfrm>
            <a:off x="5181600" y="2042160"/>
            <a:ext cx="76200" cy="274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23" idx="1"/>
          </p:cNvCxnSpPr>
          <p:nvPr/>
        </p:nvCxnSpPr>
        <p:spPr>
          <a:xfrm flipV="1">
            <a:off x="3193730" y="2042160"/>
            <a:ext cx="84642" cy="2742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endCxn id="21" idx="1"/>
          </p:cNvCxnSpPr>
          <p:nvPr/>
        </p:nvCxnSpPr>
        <p:spPr>
          <a:xfrm flipV="1">
            <a:off x="3193730" y="1755081"/>
            <a:ext cx="84642" cy="564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endCxn id="4" idx="1"/>
          </p:cNvCxnSpPr>
          <p:nvPr/>
        </p:nvCxnSpPr>
        <p:spPr>
          <a:xfrm flipV="1">
            <a:off x="3193730" y="1463040"/>
            <a:ext cx="82870" cy="8936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endCxn id="22" idx="1"/>
          </p:cNvCxnSpPr>
          <p:nvPr/>
        </p:nvCxnSpPr>
        <p:spPr>
          <a:xfrm flipV="1">
            <a:off x="3193730" y="1203960"/>
            <a:ext cx="82871" cy="1152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24" idx="1"/>
          </p:cNvCxnSpPr>
          <p:nvPr/>
        </p:nvCxnSpPr>
        <p:spPr>
          <a:xfrm flipV="1">
            <a:off x="3193730" y="929640"/>
            <a:ext cx="82870" cy="14270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4" idx="3"/>
          </p:cNvCxnSpPr>
          <p:nvPr/>
        </p:nvCxnSpPr>
        <p:spPr>
          <a:xfrm>
            <a:off x="5770265" y="929640"/>
            <a:ext cx="173335" cy="7340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22" idx="3"/>
          </p:cNvCxnSpPr>
          <p:nvPr/>
        </p:nvCxnSpPr>
        <p:spPr>
          <a:xfrm>
            <a:off x="6067045" y="1203960"/>
            <a:ext cx="97544" cy="4392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Multiply 57"/>
          <p:cNvSpPr/>
          <p:nvPr/>
        </p:nvSpPr>
        <p:spPr>
          <a:xfrm>
            <a:off x="5809906" y="1489806"/>
            <a:ext cx="267388" cy="2400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Multiply 70"/>
          <p:cNvSpPr/>
          <p:nvPr/>
        </p:nvSpPr>
        <p:spPr>
          <a:xfrm>
            <a:off x="6030895" y="1489806"/>
            <a:ext cx="267388" cy="240074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3962400" y="2362200"/>
            <a:ext cx="11176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Corbel" panose="020B0503020204020204" pitchFamily="34" charset="0"/>
              </a:rPr>
              <a:t>Server</a:t>
            </a:r>
            <a:endParaRPr lang="en-US" sz="2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35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9|3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7.7|8.7|7.8|11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4|5.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2.5|7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1.9|5.3|4.4|11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2.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3|4.7|3.7|2.7|6.1|2.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7.2|3.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7.2|3.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5|0.1|0.1|0.1|0.2|0.1|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7.2|3.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7.2|3.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3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6.2|5.1|12.2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7.3|4.6|14.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3|7.2|3.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6|1.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2|0.1|0.1|0.1|0.1|0.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5|0.2|0.2|0.2|0.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4|1.4|0.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|0.7|0.8|0.5|1|2.7|8.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3|0.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3|0.2|0.3|0.2|0.2|0.3|0.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0.4|0.2|0.2|0.2|0.2|0.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3|0.2|0.1|0.2|0.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9|3.6|5.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4.7|2.5|7.4|2.2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4.2|3.1|2.6|1.8|4.7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14.8|6.8|7.8|7.9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3.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5|2.5|0.2|0.2|0.2|0.2|0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5|3.7|2.3|3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2|7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15818</TotalTime>
  <Words>1981</Words>
  <Application>Microsoft Office PowerPoint</Application>
  <PresentationFormat>On-screen Show (4:3)</PresentationFormat>
  <Paragraphs>958</Paragraphs>
  <Slides>88</Slides>
  <Notes>64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88</vt:i4>
      </vt:variant>
    </vt:vector>
  </HeadingPairs>
  <TitlesOfParts>
    <vt:vector size="89" baseType="lpstr">
      <vt:lpstr>Office Theme</vt:lpstr>
      <vt:lpstr>Timecard: Controlling User-Perceived Delays in  Server-Based Mobile Applications</vt:lpstr>
      <vt:lpstr>PowerPoint Presentation</vt:lpstr>
      <vt:lpstr>Response Time Matters</vt:lpstr>
      <vt:lpstr>PowerPoint Presentation</vt:lpstr>
      <vt:lpstr>PowerPoint Presentation</vt:lpstr>
      <vt:lpstr>PowerPoint Presentation</vt:lpstr>
      <vt:lpstr>Control Server Delay</vt:lpstr>
      <vt:lpstr>Controlling the Server Delay</vt:lpstr>
      <vt:lpstr>Controlling the Server Delay</vt:lpstr>
      <vt:lpstr>Controlling the Server Delay</vt:lpstr>
      <vt:lpstr>Controlling the Server Delay</vt:lpstr>
      <vt:lpstr>Significant Variability in External Delays</vt:lpstr>
      <vt:lpstr>Significant Variability in External Delays</vt:lpstr>
      <vt:lpstr>Significant Variability in External Delays</vt:lpstr>
      <vt:lpstr>Significant Variability in External Delays</vt:lpstr>
      <vt:lpstr>Significant Variability in External Delays</vt:lpstr>
      <vt:lpstr>Significant Variability in External Delays</vt:lpstr>
      <vt:lpstr>Timecard</vt:lpstr>
      <vt:lpstr>Timecard</vt:lpstr>
      <vt:lpstr>Timecard</vt:lpstr>
      <vt:lpstr>Timecard</vt:lpstr>
      <vt:lpstr>Timecard</vt:lpstr>
      <vt:lpstr>Timecard</vt:lpstr>
      <vt:lpstr>Timecard</vt:lpstr>
      <vt:lpstr>Timecard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Timecard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TimeSync</vt:lpstr>
      <vt:lpstr>TimeSync</vt:lpstr>
      <vt:lpstr>TimeSync</vt:lpstr>
      <vt:lpstr>TimeSync</vt:lpstr>
      <vt:lpstr>PowerPoint Presentation</vt:lpstr>
      <vt:lpstr>TimeSync</vt:lpstr>
      <vt:lpstr>PowerPoint Presentation</vt:lpstr>
      <vt:lpstr>PowerPoint Presentation</vt:lpstr>
      <vt:lpstr>PowerPoint Presentation</vt:lpstr>
      <vt:lpstr>Timecard</vt:lpstr>
      <vt:lpstr>Predicting Remaining Time</vt:lpstr>
      <vt:lpstr>Predicting Downlink Delay</vt:lpstr>
      <vt:lpstr>Predicting Downlink Delay</vt:lpstr>
      <vt:lpstr>Predicting Downlink Delay</vt:lpstr>
      <vt:lpstr>Predicting Downlink Delay</vt:lpstr>
      <vt:lpstr>Predicting Downlink Delay</vt:lpstr>
      <vt:lpstr>Predicting Downlink Delay</vt:lpstr>
      <vt:lpstr>Predicting App Processing Delay</vt:lpstr>
      <vt:lpstr>Predicting Remaining Time</vt:lpstr>
      <vt:lpstr>Timecard</vt:lpstr>
      <vt:lpstr>Deployment</vt:lpstr>
      <vt:lpstr>Mobile Ads Service</vt:lpstr>
      <vt:lpstr>Mobile Ads Service</vt:lpstr>
      <vt:lpstr>Mobile Ads Service</vt:lpstr>
      <vt:lpstr>Mobile Ads Service</vt:lpstr>
      <vt:lpstr>Mobile Ads Service</vt:lpstr>
      <vt:lpstr>Mobile Ads Service</vt:lpstr>
      <vt:lpstr>Deployment</vt:lpstr>
      <vt:lpstr>Twitter Analysis Service</vt:lpstr>
      <vt:lpstr>Twitter Analysis Service</vt:lpstr>
      <vt:lpstr>Twitter Analysis Service</vt:lpstr>
      <vt:lpstr>Twitter Analysis Service</vt:lpstr>
      <vt:lpstr>Timecard Overhead</vt:lpstr>
      <vt:lpstr>Limitations</vt:lpstr>
      <vt:lpstr>Timecard</vt:lpstr>
      <vt:lpstr>Timecard</vt:lpstr>
      <vt:lpstr>Timecard</vt:lpstr>
      <vt:lpstr>Timecard</vt:lpstr>
      <vt:lpstr>Take-Away</vt:lpstr>
      <vt:lpstr>Timecard</vt:lpstr>
      <vt:lpstr>Backup</vt:lpstr>
      <vt:lpstr>Predicting App Processing Delay</vt:lpstr>
      <vt:lpstr>Predicting App Processing Delay</vt:lpstr>
      <vt:lpstr>Predicting App Processing Delay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Lenin Ravindranath Sivalingam</dc:creator>
  <cp:lastModifiedBy>Lenin Ravindranath Sivalingam</cp:lastModifiedBy>
  <cp:revision>4081</cp:revision>
  <dcterms:created xsi:type="dcterms:W3CDTF">2013-05-01T00:34:41Z</dcterms:created>
  <dcterms:modified xsi:type="dcterms:W3CDTF">2013-11-09T05:31:06Z</dcterms:modified>
</cp:coreProperties>
</file>