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4" r:id="rId3"/>
    <p:sldId id="302" r:id="rId4"/>
    <p:sldId id="285" r:id="rId5"/>
    <p:sldId id="286" r:id="rId6"/>
    <p:sldId id="300" r:id="rId7"/>
    <p:sldId id="264" r:id="rId8"/>
    <p:sldId id="307" r:id="rId9"/>
    <p:sldId id="266" r:id="rId10"/>
    <p:sldId id="265" r:id="rId11"/>
    <p:sldId id="297" r:id="rId12"/>
    <p:sldId id="313" r:id="rId13"/>
    <p:sldId id="298" r:id="rId14"/>
    <p:sldId id="311" r:id="rId15"/>
    <p:sldId id="267" r:id="rId16"/>
    <p:sldId id="316" r:id="rId17"/>
    <p:sldId id="270" r:id="rId18"/>
    <p:sldId id="309" r:id="rId19"/>
    <p:sldId id="308" r:id="rId20"/>
    <p:sldId id="280" r:id="rId21"/>
    <p:sldId id="310" r:id="rId22"/>
    <p:sldId id="303" r:id="rId23"/>
    <p:sldId id="281" r:id="rId24"/>
    <p:sldId id="318" r:id="rId25"/>
    <p:sldId id="277" r:id="rId26"/>
    <p:sldId id="289" r:id="rId27"/>
    <p:sldId id="304" r:id="rId28"/>
    <p:sldId id="305" r:id="rId29"/>
    <p:sldId id="272" r:id="rId30"/>
    <p:sldId id="322" r:id="rId31"/>
    <p:sldId id="319" r:id="rId32"/>
    <p:sldId id="273" r:id="rId33"/>
    <p:sldId id="320" r:id="rId34"/>
    <p:sldId id="293" r:id="rId35"/>
    <p:sldId id="294" r:id="rId36"/>
    <p:sldId id="295" r:id="rId37"/>
    <p:sldId id="275" r:id="rId38"/>
    <p:sldId id="276" r:id="rId39"/>
    <p:sldId id="301" r:id="rId40"/>
    <p:sldId id="321" r:id="rId41"/>
    <p:sldId id="283" r:id="rId42"/>
    <p:sldId id="269" r:id="rId43"/>
    <p:sldId id="271" r:id="rId44"/>
    <p:sldId id="292" r:id="rId45"/>
    <p:sldId id="28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X-Stream Speedup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Sheet1!$V$23:$V$26</c:f>
              <c:strCache>
                <c:ptCount val="4"/>
                <c:pt idx="0">
                  <c:v>Netflix/ALS</c:v>
                </c:pt>
                <c:pt idx="1">
                  <c:v>Twitter/Pagerank</c:v>
                </c:pt>
                <c:pt idx="2">
                  <c:v>Twitter/Belief Propagation</c:v>
                </c:pt>
                <c:pt idx="3">
                  <c:v>RMAT27/WCC</c:v>
                </c:pt>
              </c:strCache>
            </c:strRef>
          </c:cat>
          <c:val>
            <c:numRef>
              <c:f>Sheet1!$Z$23:$Z$26</c:f>
              <c:numCache>
                <c:formatCode>General</c:formatCode>
                <c:ptCount val="4"/>
                <c:pt idx="0">
                  <c:v>1.8071409955694555</c:v>
                </c:pt>
                <c:pt idx="1">
                  <c:v>2.9557562190306106</c:v>
                </c:pt>
                <c:pt idx="2">
                  <c:v>1.7217328671538545</c:v>
                </c:pt>
                <c:pt idx="3">
                  <c:v>3.2560553633217992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6978864"/>
        <c:axId val="176979424"/>
      </c:barChart>
      <c:catAx>
        <c:axId val="17697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79424"/>
        <c:crosses val="autoZero"/>
        <c:auto val="1"/>
        <c:lblAlgn val="ctr"/>
        <c:lblOffset val="100"/>
        <c:noMultiLvlLbl val="0"/>
      </c:catAx>
      <c:valAx>
        <c:axId val="17697942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7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Sheet1!$Z$23:$Z$26</c:f>
              <c:strCache>
                <c:ptCount val="4"/>
                <c:pt idx="0">
                  <c:v>1.807140996</c:v>
                </c:pt>
                <c:pt idx="1">
                  <c:v>2.955756219</c:v>
                </c:pt>
                <c:pt idx="2">
                  <c:v>1.721732867</c:v>
                </c:pt>
                <c:pt idx="3">
                  <c:v>3.256055363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Sheet1!$V$23:$V$26</c:f>
              <c:strCache>
                <c:ptCount val="4"/>
                <c:pt idx="0">
                  <c:v>Netflix/ALS</c:v>
                </c:pt>
                <c:pt idx="1">
                  <c:v>Twitter/Pagerank</c:v>
                </c:pt>
                <c:pt idx="2">
                  <c:v>Twitter/Belief Propagation</c:v>
                </c:pt>
                <c:pt idx="3">
                  <c:v>RMAT27/WCC</c:v>
                </c:pt>
              </c:strCache>
            </c:strRef>
          </c:cat>
          <c:val>
            <c:numRef>
              <c:f>Sheet1!$AA$23:$AA$26</c:f>
              <c:numCache>
                <c:formatCode>General</c:formatCode>
                <c:ptCount val="4"/>
                <c:pt idx="0">
                  <c:v>3.4194683346364352</c:v>
                </c:pt>
                <c:pt idx="1">
                  <c:v>4.8480519153859696</c:v>
                </c:pt>
                <c:pt idx="2">
                  <c:v>2.0000900346633457</c:v>
                </c:pt>
                <c:pt idx="3">
                  <c:v>5.7347174163783157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243952"/>
        <c:axId val="174244512"/>
      </c:barChart>
      <c:catAx>
        <c:axId val="17424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44512"/>
        <c:crosses val="autoZero"/>
        <c:auto val="1"/>
        <c:lblAlgn val="ctr"/>
        <c:lblOffset val="100"/>
        <c:noMultiLvlLbl val="0"/>
      </c:catAx>
      <c:valAx>
        <c:axId val="174244512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4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Graphchi Sharding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Sheet1!$V$31:$V$34</c:f>
              <c:strCache>
                <c:ptCount val="4"/>
                <c:pt idx="0">
                  <c:v>Netflix/ALS</c:v>
                </c:pt>
                <c:pt idx="1">
                  <c:v>Twitter/Pagerank</c:v>
                </c:pt>
                <c:pt idx="2">
                  <c:v>Twitter/Belief Propagation</c:v>
                </c:pt>
                <c:pt idx="3">
                  <c:v>RMAT27/WCC</c:v>
                </c:pt>
              </c:strCache>
            </c:strRef>
          </c:cat>
          <c:val>
            <c:numRef>
              <c:f>Sheet1!$W$31:$W$34</c:f>
              <c:numCache>
                <c:formatCode>General</c:formatCode>
                <c:ptCount val="4"/>
                <c:pt idx="0">
                  <c:v>123.73</c:v>
                </c:pt>
                <c:pt idx="1">
                  <c:v>752.32</c:v>
                </c:pt>
                <c:pt idx="2">
                  <c:v>742</c:v>
                </c:pt>
                <c:pt idx="3">
                  <c:v>2149</c:v>
                </c:pt>
              </c:numCache>
            </c:numRef>
          </c:val>
        </c:ser>
        <c:ser>
          <c:idx val="1"/>
          <c:order val="1"/>
          <c:tx>
            <c:v>X-Stream runtime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Sheet1!$Y$31:$Y$34</c:f>
              <c:numCache>
                <c:formatCode>General</c:formatCode>
                <c:ptCount val="4"/>
                <c:pt idx="0">
                  <c:v>76.739999999999995</c:v>
                </c:pt>
                <c:pt idx="1">
                  <c:v>397.57</c:v>
                </c:pt>
                <c:pt idx="2">
                  <c:v>2665.64</c:v>
                </c:pt>
                <c:pt idx="3">
                  <c:v>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247312"/>
        <c:axId val="174247872"/>
      </c:barChart>
      <c:catAx>
        <c:axId val="17424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47872"/>
        <c:crosses val="autoZero"/>
        <c:auto val="1"/>
        <c:lblAlgn val="ctr"/>
        <c:lblOffset val="100"/>
        <c:noMultiLvlLbl val="0"/>
      </c:catAx>
      <c:valAx>
        <c:axId val="17424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 dirty="0" smtClean="0"/>
                  <a:t>Time (sec)</a:t>
                </a:r>
                <a:endParaRPr lang="en-US" sz="22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4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v>X-Stream</c:v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Sheet2!$G$105:$G$345</c:f>
              <c:numCache>
                <c:formatCode>General</c:formatCode>
                <c:ptCount val="241"/>
                <c:pt idx="0">
                  <c:v>432</c:v>
                </c:pt>
                <c:pt idx="1">
                  <c:v>864</c:v>
                </c:pt>
                <c:pt idx="2">
                  <c:v>598.24</c:v>
                </c:pt>
                <c:pt idx="3">
                  <c:v>688</c:v>
                </c:pt>
                <c:pt idx="4">
                  <c:v>582.24</c:v>
                </c:pt>
                <c:pt idx="5">
                  <c:v>640</c:v>
                </c:pt>
                <c:pt idx="6">
                  <c:v>678.24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496</c:v>
                </c:pt>
                <c:pt idx="11">
                  <c:v>528</c:v>
                </c:pt>
                <c:pt idx="12">
                  <c:v>470.24</c:v>
                </c:pt>
                <c:pt idx="13">
                  <c:v>0</c:v>
                </c:pt>
                <c:pt idx="14">
                  <c:v>176</c:v>
                </c:pt>
                <c:pt idx="15">
                  <c:v>688</c:v>
                </c:pt>
                <c:pt idx="16">
                  <c:v>678.24</c:v>
                </c:pt>
                <c:pt idx="17">
                  <c:v>560</c:v>
                </c:pt>
                <c:pt idx="18">
                  <c:v>688</c:v>
                </c:pt>
                <c:pt idx="19">
                  <c:v>198.24</c:v>
                </c:pt>
                <c:pt idx="20">
                  <c:v>0</c:v>
                </c:pt>
                <c:pt idx="21">
                  <c:v>0</c:v>
                </c:pt>
                <c:pt idx="22">
                  <c:v>48</c:v>
                </c:pt>
                <c:pt idx="23">
                  <c:v>576</c:v>
                </c:pt>
                <c:pt idx="24">
                  <c:v>528</c:v>
                </c:pt>
                <c:pt idx="25">
                  <c:v>486.24</c:v>
                </c:pt>
                <c:pt idx="26">
                  <c:v>576</c:v>
                </c:pt>
                <c:pt idx="27">
                  <c:v>560</c:v>
                </c:pt>
                <c:pt idx="28">
                  <c:v>214.24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608</c:v>
                </c:pt>
                <c:pt idx="33">
                  <c:v>560</c:v>
                </c:pt>
                <c:pt idx="34">
                  <c:v>326.24</c:v>
                </c:pt>
                <c:pt idx="35">
                  <c:v>0</c:v>
                </c:pt>
                <c:pt idx="36">
                  <c:v>320</c:v>
                </c:pt>
                <c:pt idx="37">
                  <c:v>688</c:v>
                </c:pt>
                <c:pt idx="38">
                  <c:v>486.24</c:v>
                </c:pt>
                <c:pt idx="39">
                  <c:v>0</c:v>
                </c:pt>
                <c:pt idx="40">
                  <c:v>304</c:v>
                </c:pt>
                <c:pt idx="41">
                  <c:v>560</c:v>
                </c:pt>
                <c:pt idx="42">
                  <c:v>544</c:v>
                </c:pt>
                <c:pt idx="43">
                  <c:v>86.24</c:v>
                </c:pt>
                <c:pt idx="44">
                  <c:v>0</c:v>
                </c:pt>
                <c:pt idx="45">
                  <c:v>367.47</c:v>
                </c:pt>
                <c:pt idx="46">
                  <c:v>0</c:v>
                </c:pt>
                <c:pt idx="47">
                  <c:v>256</c:v>
                </c:pt>
                <c:pt idx="48">
                  <c:v>706.5</c:v>
                </c:pt>
                <c:pt idx="49">
                  <c:v>627.74</c:v>
                </c:pt>
                <c:pt idx="50">
                  <c:v>496</c:v>
                </c:pt>
                <c:pt idx="51">
                  <c:v>624</c:v>
                </c:pt>
                <c:pt idx="52">
                  <c:v>614.24</c:v>
                </c:pt>
                <c:pt idx="53">
                  <c:v>688</c:v>
                </c:pt>
                <c:pt idx="54">
                  <c:v>646.24</c:v>
                </c:pt>
                <c:pt idx="55">
                  <c:v>592</c:v>
                </c:pt>
                <c:pt idx="56">
                  <c:v>631.28</c:v>
                </c:pt>
                <c:pt idx="57">
                  <c:v>590.96</c:v>
                </c:pt>
                <c:pt idx="58">
                  <c:v>624</c:v>
                </c:pt>
                <c:pt idx="59">
                  <c:v>598.24</c:v>
                </c:pt>
                <c:pt idx="60">
                  <c:v>624</c:v>
                </c:pt>
                <c:pt idx="61">
                  <c:v>624</c:v>
                </c:pt>
                <c:pt idx="62">
                  <c:v>582.24</c:v>
                </c:pt>
                <c:pt idx="63">
                  <c:v>640</c:v>
                </c:pt>
                <c:pt idx="64">
                  <c:v>598.24</c:v>
                </c:pt>
                <c:pt idx="65">
                  <c:v>439.06</c:v>
                </c:pt>
                <c:pt idx="66">
                  <c:v>576</c:v>
                </c:pt>
                <c:pt idx="67">
                  <c:v>864</c:v>
                </c:pt>
                <c:pt idx="68">
                  <c:v>566.24</c:v>
                </c:pt>
                <c:pt idx="69">
                  <c:v>672</c:v>
                </c:pt>
                <c:pt idx="70">
                  <c:v>566.24</c:v>
                </c:pt>
                <c:pt idx="71">
                  <c:v>664.02</c:v>
                </c:pt>
                <c:pt idx="72">
                  <c:v>574.22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544</c:v>
                </c:pt>
                <c:pt idx="77">
                  <c:v>528</c:v>
                </c:pt>
                <c:pt idx="78">
                  <c:v>422.24</c:v>
                </c:pt>
                <c:pt idx="79">
                  <c:v>0</c:v>
                </c:pt>
                <c:pt idx="80">
                  <c:v>176</c:v>
                </c:pt>
                <c:pt idx="81">
                  <c:v>640</c:v>
                </c:pt>
                <c:pt idx="82">
                  <c:v>624</c:v>
                </c:pt>
                <c:pt idx="83">
                  <c:v>54.24</c:v>
                </c:pt>
                <c:pt idx="84">
                  <c:v>0</c:v>
                </c:pt>
                <c:pt idx="85">
                  <c:v>576</c:v>
                </c:pt>
                <c:pt idx="86">
                  <c:v>512</c:v>
                </c:pt>
                <c:pt idx="87">
                  <c:v>406.24</c:v>
                </c:pt>
                <c:pt idx="88">
                  <c:v>0</c:v>
                </c:pt>
                <c:pt idx="89">
                  <c:v>192</c:v>
                </c:pt>
                <c:pt idx="90">
                  <c:v>640</c:v>
                </c:pt>
                <c:pt idx="91">
                  <c:v>624</c:v>
                </c:pt>
                <c:pt idx="92">
                  <c:v>38.24</c:v>
                </c:pt>
                <c:pt idx="93">
                  <c:v>32</c:v>
                </c:pt>
                <c:pt idx="94">
                  <c:v>560</c:v>
                </c:pt>
                <c:pt idx="95">
                  <c:v>512</c:v>
                </c:pt>
                <c:pt idx="96">
                  <c:v>390.24</c:v>
                </c:pt>
                <c:pt idx="97">
                  <c:v>0</c:v>
                </c:pt>
                <c:pt idx="98">
                  <c:v>192</c:v>
                </c:pt>
                <c:pt idx="99">
                  <c:v>640</c:v>
                </c:pt>
                <c:pt idx="100">
                  <c:v>640</c:v>
                </c:pt>
                <c:pt idx="101">
                  <c:v>22.24</c:v>
                </c:pt>
                <c:pt idx="102">
                  <c:v>48</c:v>
                </c:pt>
                <c:pt idx="103">
                  <c:v>592</c:v>
                </c:pt>
                <c:pt idx="104">
                  <c:v>512</c:v>
                </c:pt>
                <c:pt idx="105">
                  <c:v>342.24</c:v>
                </c:pt>
                <c:pt idx="106">
                  <c:v>0</c:v>
                </c:pt>
                <c:pt idx="107">
                  <c:v>272</c:v>
                </c:pt>
                <c:pt idx="108">
                  <c:v>640</c:v>
                </c:pt>
                <c:pt idx="109">
                  <c:v>582.24</c:v>
                </c:pt>
                <c:pt idx="110">
                  <c:v>0</c:v>
                </c:pt>
                <c:pt idx="111">
                  <c:v>172.86</c:v>
                </c:pt>
                <c:pt idx="112">
                  <c:v>194.61</c:v>
                </c:pt>
                <c:pt idx="113">
                  <c:v>0</c:v>
                </c:pt>
                <c:pt idx="114">
                  <c:v>256</c:v>
                </c:pt>
                <c:pt idx="115">
                  <c:v>641</c:v>
                </c:pt>
                <c:pt idx="116">
                  <c:v>645.24</c:v>
                </c:pt>
                <c:pt idx="117">
                  <c:v>496</c:v>
                </c:pt>
                <c:pt idx="118">
                  <c:v>624</c:v>
                </c:pt>
                <c:pt idx="119">
                  <c:v>614.24</c:v>
                </c:pt>
                <c:pt idx="120">
                  <c:v>688</c:v>
                </c:pt>
                <c:pt idx="121">
                  <c:v>646.24</c:v>
                </c:pt>
                <c:pt idx="122">
                  <c:v>624</c:v>
                </c:pt>
                <c:pt idx="123">
                  <c:v>672</c:v>
                </c:pt>
                <c:pt idx="124">
                  <c:v>614.24</c:v>
                </c:pt>
                <c:pt idx="125">
                  <c:v>672</c:v>
                </c:pt>
                <c:pt idx="126">
                  <c:v>614.24</c:v>
                </c:pt>
                <c:pt idx="127">
                  <c:v>672</c:v>
                </c:pt>
                <c:pt idx="128">
                  <c:v>630.24</c:v>
                </c:pt>
                <c:pt idx="129">
                  <c:v>640</c:v>
                </c:pt>
                <c:pt idx="130">
                  <c:v>672</c:v>
                </c:pt>
                <c:pt idx="131">
                  <c:v>598.24</c:v>
                </c:pt>
                <c:pt idx="132">
                  <c:v>359.06</c:v>
                </c:pt>
                <c:pt idx="133">
                  <c:v>865.5</c:v>
                </c:pt>
                <c:pt idx="134">
                  <c:v>676.74</c:v>
                </c:pt>
                <c:pt idx="135">
                  <c:v>660.26</c:v>
                </c:pt>
                <c:pt idx="136">
                  <c:v>673.98</c:v>
                </c:pt>
                <c:pt idx="137">
                  <c:v>560</c:v>
                </c:pt>
                <c:pt idx="138">
                  <c:v>688</c:v>
                </c:pt>
                <c:pt idx="139">
                  <c:v>182.24</c:v>
                </c:pt>
                <c:pt idx="140">
                  <c:v>0</c:v>
                </c:pt>
                <c:pt idx="141">
                  <c:v>0</c:v>
                </c:pt>
                <c:pt idx="142">
                  <c:v>336</c:v>
                </c:pt>
                <c:pt idx="143">
                  <c:v>528</c:v>
                </c:pt>
                <c:pt idx="144">
                  <c:v>544</c:v>
                </c:pt>
                <c:pt idx="145">
                  <c:v>86.24</c:v>
                </c:pt>
                <c:pt idx="146">
                  <c:v>0</c:v>
                </c:pt>
                <c:pt idx="147">
                  <c:v>496</c:v>
                </c:pt>
                <c:pt idx="148">
                  <c:v>561.54</c:v>
                </c:pt>
                <c:pt idx="149">
                  <c:v>436.7</c:v>
                </c:pt>
                <c:pt idx="150">
                  <c:v>0</c:v>
                </c:pt>
                <c:pt idx="151">
                  <c:v>144</c:v>
                </c:pt>
                <c:pt idx="152">
                  <c:v>576</c:v>
                </c:pt>
                <c:pt idx="153">
                  <c:v>544</c:v>
                </c:pt>
                <c:pt idx="154">
                  <c:v>230.24</c:v>
                </c:pt>
                <c:pt idx="155">
                  <c:v>0</c:v>
                </c:pt>
                <c:pt idx="156">
                  <c:v>464</c:v>
                </c:pt>
                <c:pt idx="157">
                  <c:v>672</c:v>
                </c:pt>
                <c:pt idx="158">
                  <c:v>358.24</c:v>
                </c:pt>
                <c:pt idx="159">
                  <c:v>0</c:v>
                </c:pt>
                <c:pt idx="160">
                  <c:v>336</c:v>
                </c:pt>
                <c:pt idx="161">
                  <c:v>528</c:v>
                </c:pt>
                <c:pt idx="162">
                  <c:v>528</c:v>
                </c:pt>
                <c:pt idx="163">
                  <c:v>102.24</c:v>
                </c:pt>
                <c:pt idx="164">
                  <c:v>0</c:v>
                </c:pt>
                <c:pt idx="165">
                  <c:v>448</c:v>
                </c:pt>
                <c:pt idx="166">
                  <c:v>560</c:v>
                </c:pt>
                <c:pt idx="167">
                  <c:v>486.24</c:v>
                </c:pt>
                <c:pt idx="168">
                  <c:v>0</c:v>
                </c:pt>
                <c:pt idx="169">
                  <c:v>160</c:v>
                </c:pt>
                <c:pt idx="170">
                  <c:v>576</c:v>
                </c:pt>
                <c:pt idx="171">
                  <c:v>560</c:v>
                </c:pt>
                <c:pt idx="172">
                  <c:v>198.24</c:v>
                </c:pt>
                <c:pt idx="173">
                  <c:v>0</c:v>
                </c:pt>
                <c:pt idx="174">
                  <c:v>496</c:v>
                </c:pt>
                <c:pt idx="175">
                  <c:v>544</c:v>
                </c:pt>
                <c:pt idx="176">
                  <c:v>454.24</c:v>
                </c:pt>
                <c:pt idx="177">
                  <c:v>0</c:v>
                </c:pt>
                <c:pt idx="178">
                  <c:v>224</c:v>
                </c:pt>
                <c:pt idx="179">
                  <c:v>143.47</c:v>
                </c:pt>
                <c:pt idx="180">
                  <c:v>0</c:v>
                </c:pt>
                <c:pt idx="181">
                  <c:v>368</c:v>
                </c:pt>
                <c:pt idx="182">
                  <c:v>640</c:v>
                </c:pt>
                <c:pt idx="183">
                  <c:v>614.24</c:v>
                </c:pt>
                <c:pt idx="184">
                  <c:v>512</c:v>
                </c:pt>
                <c:pt idx="185">
                  <c:v>624</c:v>
                </c:pt>
                <c:pt idx="186">
                  <c:v>598.24</c:v>
                </c:pt>
                <c:pt idx="187">
                  <c:v>704</c:v>
                </c:pt>
                <c:pt idx="188">
                  <c:v>630.24</c:v>
                </c:pt>
                <c:pt idx="189">
                  <c:v>640</c:v>
                </c:pt>
                <c:pt idx="190">
                  <c:v>662.24</c:v>
                </c:pt>
                <c:pt idx="191">
                  <c:v>608</c:v>
                </c:pt>
                <c:pt idx="192">
                  <c:v>688</c:v>
                </c:pt>
                <c:pt idx="193">
                  <c:v>598.24</c:v>
                </c:pt>
                <c:pt idx="194">
                  <c:v>672</c:v>
                </c:pt>
                <c:pt idx="195">
                  <c:v>614.24</c:v>
                </c:pt>
                <c:pt idx="196">
                  <c:v>656</c:v>
                </c:pt>
                <c:pt idx="197">
                  <c:v>678.24</c:v>
                </c:pt>
                <c:pt idx="198">
                  <c:v>608</c:v>
                </c:pt>
                <c:pt idx="199">
                  <c:v>359.06</c:v>
                </c:pt>
                <c:pt idx="200">
                  <c:v>880</c:v>
                </c:pt>
                <c:pt idx="201">
                  <c:v>630.24</c:v>
                </c:pt>
                <c:pt idx="202">
                  <c:v>688</c:v>
                </c:pt>
                <c:pt idx="203">
                  <c:v>646.24</c:v>
                </c:pt>
                <c:pt idx="204">
                  <c:v>592</c:v>
                </c:pt>
                <c:pt idx="205">
                  <c:v>672</c:v>
                </c:pt>
                <c:pt idx="206">
                  <c:v>102.24</c:v>
                </c:pt>
                <c:pt idx="207">
                  <c:v>0</c:v>
                </c:pt>
                <c:pt idx="208">
                  <c:v>0</c:v>
                </c:pt>
                <c:pt idx="209">
                  <c:v>400</c:v>
                </c:pt>
                <c:pt idx="210">
                  <c:v>544</c:v>
                </c:pt>
                <c:pt idx="211">
                  <c:v>528</c:v>
                </c:pt>
                <c:pt idx="212">
                  <c:v>22.24</c:v>
                </c:pt>
                <c:pt idx="213">
                  <c:v>64</c:v>
                </c:pt>
                <c:pt idx="214">
                  <c:v>672</c:v>
                </c:pt>
                <c:pt idx="215">
                  <c:v>688</c:v>
                </c:pt>
                <c:pt idx="216">
                  <c:v>70.239999999999995</c:v>
                </c:pt>
                <c:pt idx="217">
                  <c:v>32</c:v>
                </c:pt>
                <c:pt idx="218">
                  <c:v>608</c:v>
                </c:pt>
                <c:pt idx="219">
                  <c:v>544</c:v>
                </c:pt>
                <c:pt idx="220">
                  <c:v>310.24</c:v>
                </c:pt>
                <c:pt idx="221">
                  <c:v>0</c:v>
                </c:pt>
                <c:pt idx="222">
                  <c:v>384</c:v>
                </c:pt>
                <c:pt idx="223">
                  <c:v>672</c:v>
                </c:pt>
                <c:pt idx="224">
                  <c:v>438.24</c:v>
                </c:pt>
                <c:pt idx="225">
                  <c:v>0</c:v>
                </c:pt>
                <c:pt idx="226">
                  <c:v>320</c:v>
                </c:pt>
                <c:pt idx="227">
                  <c:v>528</c:v>
                </c:pt>
                <c:pt idx="228">
                  <c:v>544</c:v>
                </c:pt>
                <c:pt idx="229">
                  <c:v>102.24</c:v>
                </c:pt>
                <c:pt idx="230">
                  <c:v>0</c:v>
                </c:pt>
                <c:pt idx="231">
                  <c:v>608</c:v>
                </c:pt>
                <c:pt idx="232">
                  <c:v>688</c:v>
                </c:pt>
                <c:pt idx="233">
                  <c:v>198.24</c:v>
                </c:pt>
                <c:pt idx="234">
                  <c:v>0</c:v>
                </c:pt>
                <c:pt idx="235">
                  <c:v>512</c:v>
                </c:pt>
                <c:pt idx="236">
                  <c:v>544</c:v>
                </c:pt>
                <c:pt idx="237">
                  <c:v>438.24</c:v>
                </c:pt>
                <c:pt idx="238">
                  <c:v>0</c:v>
                </c:pt>
                <c:pt idx="239">
                  <c:v>234.11</c:v>
                </c:pt>
                <c:pt idx="240">
                  <c:v>677.89</c:v>
                </c:pt>
              </c:numCache>
            </c:numRef>
          </c:val>
        </c:ser>
        <c:ser>
          <c:idx val="1"/>
          <c:order val="1"/>
          <c:tx>
            <c:v>Graphchi</c:v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Sheet2!$L$1605:$L$1845</c:f>
              <c:numCache>
                <c:formatCode>General</c:formatCode>
                <c:ptCount val="241"/>
                <c:pt idx="0">
                  <c:v>74.709999999999994</c:v>
                </c:pt>
                <c:pt idx="1">
                  <c:v>0</c:v>
                </c:pt>
                <c:pt idx="2">
                  <c:v>489.39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69.08</c:v>
                </c:pt>
                <c:pt idx="9">
                  <c:v>20.03</c:v>
                </c:pt>
                <c:pt idx="10">
                  <c:v>496.94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0.61</c:v>
                </c:pt>
                <c:pt idx="17">
                  <c:v>28.03</c:v>
                </c:pt>
                <c:pt idx="18">
                  <c:v>76.06</c:v>
                </c:pt>
                <c:pt idx="19">
                  <c:v>0</c:v>
                </c:pt>
                <c:pt idx="20">
                  <c:v>533.84</c:v>
                </c:pt>
                <c:pt idx="21">
                  <c:v>0</c:v>
                </c:pt>
                <c:pt idx="22">
                  <c:v>26</c:v>
                </c:pt>
                <c:pt idx="23">
                  <c:v>0</c:v>
                </c:pt>
                <c:pt idx="24">
                  <c:v>480.08</c:v>
                </c:pt>
                <c:pt idx="25">
                  <c:v>546.01</c:v>
                </c:pt>
                <c:pt idx="26">
                  <c:v>42</c:v>
                </c:pt>
                <c:pt idx="27">
                  <c:v>0</c:v>
                </c:pt>
                <c:pt idx="28">
                  <c:v>0</c:v>
                </c:pt>
                <c:pt idx="29">
                  <c:v>14</c:v>
                </c:pt>
                <c:pt idx="30">
                  <c:v>513.39</c:v>
                </c:pt>
                <c:pt idx="31">
                  <c:v>36</c:v>
                </c:pt>
                <c:pt idx="32">
                  <c:v>450.14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20</c:v>
                </c:pt>
                <c:pt idx="37">
                  <c:v>220</c:v>
                </c:pt>
                <c:pt idx="38">
                  <c:v>560.05999999999995</c:v>
                </c:pt>
                <c:pt idx="39">
                  <c:v>96.25</c:v>
                </c:pt>
                <c:pt idx="40">
                  <c:v>36.299999999999997</c:v>
                </c:pt>
                <c:pt idx="41">
                  <c:v>10</c:v>
                </c:pt>
                <c:pt idx="42">
                  <c:v>476.5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5.5</c:v>
                </c:pt>
                <c:pt idx="47">
                  <c:v>662.09</c:v>
                </c:pt>
                <c:pt idx="48">
                  <c:v>534.12</c:v>
                </c:pt>
                <c:pt idx="49">
                  <c:v>144.68</c:v>
                </c:pt>
                <c:pt idx="50">
                  <c:v>0</c:v>
                </c:pt>
                <c:pt idx="51">
                  <c:v>0</c:v>
                </c:pt>
                <c:pt idx="52">
                  <c:v>6</c:v>
                </c:pt>
                <c:pt idx="53">
                  <c:v>513</c:v>
                </c:pt>
                <c:pt idx="54">
                  <c:v>331.4</c:v>
                </c:pt>
                <c:pt idx="55">
                  <c:v>456.95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68</c:v>
                </c:pt>
                <c:pt idx="60">
                  <c:v>628.02</c:v>
                </c:pt>
                <c:pt idx="61">
                  <c:v>527.35</c:v>
                </c:pt>
                <c:pt idx="62">
                  <c:v>196.36</c:v>
                </c:pt>
                <c:pt idx="63">
                  <c:v>0</c:v>
                </c:pt>
                <c:pt idx="64">
                  <c:v>0</c:v>
                </c:pt>
                <c:pt idx="65">
                  <c:v>6</c:v>
                </c:pt>
                <c:pt idx="66">
                  <c:v>467.96</c:v>
                </c:pt>
                <c:pt idx="67">
                  <c:v>366.03</c:v>
                </c:pt>
                <c:pt idx="68">
                  <c:v>440.67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168.67</c:v>
                </c:pt>
                <c:pt idx="73">
                  <c:v>337.03</c:v>
                </c:pt>
                <c:pt idx="74">
                  <c:v>507.45</c:v>
                </c:pt>
                <c:pt idx="75">
                  <c:v>357.95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72</c:v>
                </c:pt>
                <c:pt idx="80">
                  <c:v>405</c:v>
                </c:pt>
                <c:pt idx="81">
                  <c:v>559.25</c:v>
                </c:pt>
                <c:pt idx="82">
                  <c:v>8.25</c:v>
                </c:pt>
                <c:pt idx="83">
                  <c:v>4</c:v>
                </c:pt>
                <c:pt idx="84">
                  <c:v>450.27</c:v>
                </c:pt>
                <c:pt idx="85">
                  <c:v>32.5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12.5</c:v>
                </c:pt>
                <c:pt idx="90">
                  <c:v>699.04</c:v>
                </c:pt>
                <c:pt idx="91">
                  <c:v>361.86</c:v>
                </c:pt>
                <c:pt idx="92">
                  <c:v>278.58999999999997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169.7</c:v>
                </c:pt>
                <c:pt idx="98">
                  <c:v>470.93</c:v>
                </c:pt>
                <c:pt idx="99">
                  <c:v>370.89</c:v>
                </c:pt>
                <c:pt idx="100">
                  <c:v>244.89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71.91</c:v>
                </c:pt>
                <c:pt idx="106">
                  <c:v>588.54</c:v>
                </c:pt>
                <c:pt idx="107">
                  <c:v>109.65</c:v>
                </c:pt>
                <c:pt idx="108">
                  <c:v>410.84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194.01</c:v>
                </c:pt>
                <c:pt idx="114">
                  <c:v>546.1</c:v>
                </c:pt>
                <c:pt idx="115">
                  <c:v>390.69</c:v>
                </c:pt>
                <c:pt idx="116">
                  <c:v>112.23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44</c:v>
                </c:pt>
                <c:pt idx="121">
                  <c:v>506.29</c:v>
                </c:pt>
                <c:pt idx="122">
                  <c:v>269.85000000000002</c:v>
                </c:pt>
                <c:pt idx="123">
                  <c:v>461.5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10</c:v>
                </c:pt>
                <c:pt idx="129">
                  <c:v>366.88</c:v>
                </c:pt>
                <c:pt idx="130">
                  <c:v>323.04000000000002</c:v>
                </c:pt>
                <c:pt idx="131">
                  <c:v>313</c:v>
                </c:pt>
                <c:pt idx="132">
                  <c:v>169.57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12</c:v>
                </c:pt>
                <c:pt idx="137">
                  <c:v>485.07</c:v>
                </c:pt>
                <c:pt idx="138">
                  <c:v>228.59</c:v>
                </c:pt>
                <c:pt idx="139">
                  <c:v>472.23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12</c:v>
                </c:pt>
                <c:pt idx="144">
                  <c:v>246.58</c:v>
                </c:pt>
                <c:pt idx="145">
                  <c:v>367.59</c:v>
                </c:pt>
                <c:pt idx="146">
                  <c:v>444.7</c:v>
                </c:pt>
                <c:pt idx="147">
                  <c:v>47.69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226.69</c:v>
                </c:pt>
                <c:pt idx="152">
                  <c:v>265.83999999999997</c:v>
                </c:pt>
                <c:pt idx="153">
                  <c:v>280</c:v>
                </c:pt>
                <c:pt idx="154">
                  <c:v>319.29000000000002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10</c:v>
                </c:pt>
                <c:pt idx="160">
                  <c:v>374.34</c:v>
                </c:pt>
                <c:pt idx="161">
                  <c:v>168.88</c:v>
                </c:pt>
                <c:pt idx="162">
                  <c:v>464.46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10</c:v>
                </c:pt>
                <c:pt idx="167">
                  <c:v>228.73</c:v>
                </c:pt>
                <c:pt idx="168">
                  <c:v>278.17</c:v>
                </c:pt>
                <c:pt idx="169">
                  <c:v>482.22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205.64</c:v>
                </c:pt>
                <c:pt idx="175">
                  <c:v>318.20999999999998</c:v>
                </c:pt>
                <c:pt idx="176">
                  <c:v>262.41000000000003</c:v>
                </c:pt>
                <c:pt idx="177">
                  <c:v>225.37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8</c:v>
                </c:pt>
                <c:pt idx="183">
                  <c:v>363.96</c:v>
                </c:pt>
                <c:pt idx="184">
                  <c:v>137.82</c:v>
                </c:pt>
                <c:pt idx="185">
                  <c:v>452.68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8</c:v>
                </c:pt>
                <c:pt idx="190">
                  <c:v>254.49</c:v>
                </c:pt>
                <c:pt idx="191">
                  <c:v>176.07</c:v>
                </c:pt>
                <c:pt idx="192">
                  <c:v>475.54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40.04</c:v>
                </c:pt>
                <c:pt idx="197">
                  <c:v>203.14</c:v>
                </c:pt>
                <c:pt idx="198">
                  <c:v>270.5</c:v>
                </c:pt>
                <c:pt idx="199">
                  <c:v>209.38</c:v>
                </c:pt>
                <c:pt idx="200">
                  <c:v>0</c:v>
                </c:pt>
                <c:pt idx="201">
                  <c:v>0</c:v>
                </c:pt>
                <c:pt idx="202">
                  <c:v>8</c:v>
                </c:pt>
                <c:pt idx="203">
                  <c:v>249.55</c:v>
                </c:pt>
                <c:pt idx="204">
                  <c:v>116</c:v>
                </c:pt>
                <c:pt idx="205">
                  <c:v>332.34</c:v>
                </c:pt>
                <c:pt idx="206">
                  <c:v>0</c:v>
                </c:pt>
                <c:pt idx="207">
                  <c:v>0</c:v>
                </c:pt>
                <c:pt idx="208">
                  <c:v>118.86</c:v>
                </c:pt>
                <c:pt idx="209">
                  <c:v>12</c:v>
                </c:pt>
                <c:pt idx="210">
                  <c:v>478.81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22.5</c:v>
                </c:pt>
                <c:pt idx="215">
                  <c:v>159.21</c:v>
                </c:pt>
                <c:pt idx="216">
                  <c:v>247.49</c:v>
                </c:pt>
                <c:pt idx="217">
                  <c:v>239.38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123.67</c:v>
                </c:pt>
                <c:pt idx="222">
                  <c:v>0</c:v>
                </c:pt>
                <c:pt idx="223">
                  <c:v>465.68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4</c:v>
                </c:pt>
                <c:pt idx="228">
                  <c:v>136.96</c:v>
                </c:pt>
                <c:pt idx="229">
                  <c:v>181</c:v>
                </c:pt>
                <c:pt idx="230">
                  <c:v>284.58999999999997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10.58</c:v>
                </c:pt>
                <c:pt idx="235">
                  <c:v>69.34</c:v>
                </c:pt>
                <c:pt idx="236">
                  <c:v>164.38</c:v>
                </c:pt>
                <c:pt idx="237">
                  <c:v>320.51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250672"/>
        <c:axId val="174251232"/>
      </c:areaChart>
      <c:catAx>
        <c:axId val="1742506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 dirty="0" smtClean="0"/>
                  <a:t>5 minute window</a:t>
                </a:r>
                <a:endParaRPr lang="en-US" sz="2200" baseline="0" dirty="0"/>
              </a:p>
            </c:rich>
          </c:tx>
          <c:layout>
            <c:manualLayout>
              <c:xMode val="edge"/>
              <c:yMode val="edge"/>
              <c:x val="0.46308402432049112"/>
              <c:y val="0.90896226799175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174251232"/>
        <c:crosses val="autoZero"/>
        <c:auto val="1"/>
        <c:lblAlgn val="ctr"/>
        <c:lblOffset val="100"/>
        <c:noMultiLvlLbl val="0"/>
      </c:catAx>
      <c:valAx>
        <c:axId val="17425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/>
                  <a:t>Read (MB/s)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5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v>X-Stream</c:v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Sheet2!$H$105:$H$345</c:f>
              <c:numCache>
                <c:formatCode>General</c:formatCode>
                <c:ptCount val="2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0.38</c:v>
                </c:pt>
                <c:pt idx="6">
                  <c:v>0</c:v>
                </c:pt>
                <c:pt idx="7">
                  <c:v>732.86</c:v>
                </c:pt>
                <c:pt idx="8">
                  <c:v>544.67999999999995</c:v>
                </c:pt>
                <c:pt idx="9">
                  <c:v>590.6</c:v>
                </c:pt>
                <c:pt idx="10">
                  <c:v>124.52</c:v>
                </c:pt>
                <c:pt idx="11">
                  <c:v>0</c:v>
                </c:pt>
                <c:pt idx="12">
                  <c:v>60.1</c:v>
                </c:pt>
                <c:pt idx="13">
                  <c:v>498.08</c:v>
                </c:pt>
                <c:pt idx="14">
                  <c:v>438.07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0.06</c:v>
                </c:pt>
                <c:pt idx="19">
                  <c:v>405.56</c:v>
                </c:pt>
                <c:pt idx="20">
                  <c:v>584.34</c:v>
                </c:pt>
                <c:pt idx="21">
                  <c:v>498.08</c:v>
                </c:pt>
                <c:pt idx="22">
                  <c:v>504.34</c:v>
                </c:pt>
                <c:pt idx="23">
                  <c:v>0</c:v>
                </c:pt>
                <c:pt idx="24">
                  <c:v>0</c:v>
                </c:pt>
                <c:pt idx="25">
                  <c:v>0.09</c:v>
                </c:pt>
                <c:pt idx="26">
                  <c:v>0</c:v>
                </c:pt>
                <c:pt idx="27">
                  <c:v>0</c:v>
                </c:pt>
                <c:pt idx="28">
                  <c:v>343.3</c:v>
                </c:pt>
                <c:pt idx="29">
                  <c:v>576.34</c:v>
                </c:pt>
                <c:pt idx="30">
                  <c:v>482.08</c:v>
                </c:pt>
                <c:pt idx="31">
                  <c:v>576.34</c:v>
                </c:pt>
                <c:pt idx="32">
                  <c:v>14.25</c:v>
                </c:pt>
                <c:pt idx="33">
                  <c:v>0</c:v>
                </c:pt>
                <c:pt idx="34">
                  <c:v>156.62</c:v>
                </c:pt>
                <c:pt idx="35">
                  <c:v>528.34</c:v>
                </c:pt>
                <c:pt idx="36">
                  <c:v>311.29000000000002</c:v>
                </c:pt>
                <c:pt idx="37">
                  <c:v>0</c:v>
                </c:pt>
                <c:pt idx="38">
                  <c:v>118.27</c:v>
                </c:pt>
                <c:pt idx="39">
                  <c:v>536.41</c:v>
                </c:pt>
                <c:pt idx="40">
                  <c:v>341.55</c:v>
                </c:pt>
                <c:pt idx="41">
                  <c:v>0</c:v>
                </c:pt>
                <c:pt idx="42">
                  <c:v>0</c:v>
                </c:pt>
                <c:pt idx="43">
                  <c:v>389.82</c:v>
                </c:pt>
                <c:pt idx="44">
                  <c:v>592.41</c:v>
                </c:pt>
                <c:pt idx="45">
                  <c:v>249.04</c:v>
                </c:pt>
                <c:pt idx="46">
                  <c:v>590.6</c:v>
                </c:pt>
                <c:pt idx="47">
                  <c:v>415.76</c:v>
                </c:pt>
                <c:pt idx="48">
                  <c:v>0</c:v>
                </c:pt>
                <c:pt idx="49">
                  <c:v>0</c:v>
                </c:pt>
                <c:pt idx="50">
                  <c:v>7.0000000000000007E-2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0.38</c:v>
                </c:pt>
                <c:pt idx="72">
                  <c:v>110.26</c:v>
                </c:pt>
                <c:pt idx="73">
                  <c:v>696.86</c:v>
                </c:pt>
                <c:pt idx="74">
                  <c:v>532.34</c:v>
                </c:pt>
                <c:pt idx="75">
                  <c:v>588.34</c:v>
                </c:pt>
                <c:pt idx="76">
                  <c:v>64.52</c:v>
                </c:pt>
                <c:pt idx="77">
                  <c:v>0</c:v>
                </c:pt>
                <c:pt idx="78">
                  <c:v>94.7</c:v>
                </c:pt>
                <c:pt idx="79">
                  <c:v>498.08</c:v>
                </c:pt>
                <c:pt idx="80">
                  <c:v>403.82</c:v>
                </c:pt>
                <c:pt idx="81">
                  <c:v>0</c:v>
                </c:pt>
                <c:pt idx="82">
                  <c:v>0</c:v>
                </c:pt>
                <c:pt idx="83">
                  <c:v>451.89</c:v>
                </c:pt>
                <c:pt idx="84">
                  <c:v>544.08000000000004</c:v>
                </c:pt>
                <c:pt idx="85">
                  <c:v>0.26</c:v>
                </c:pt>
                <c:pt idx="86">
                  <c:v>0</c:v>
                </c:pt>
                <c:pt idx="87">
                  <c:v>78.260000000000005</c:v>
                </c:pt>
                <c:pt idx="88">
                  <c:v>530.14</c:v>
                </c:pt>
                <c:pt idx="89">
                  <c:v>387.82</c:v>
                </c:pt>
                <c:pt idx="90">
                  <c:v>0</c:v>
                </c:pt>
                <c:pt idx="91">
                  <c:v>0</c:v>
                </c:pt>
                <c:pt idx="92">
                  <c:v>467.82</c:v>
                </c:pt>
                <c:pt idx="93">
                  <c:v>528.41</c:v>
                </c:pt>
                <c:pt idx="94">
                  <c:v>0</c:v>
                </c:pt>
                <c:pt idx="95">
                  <c:v>0</c:v>
                </c:pt>
                <c:pt idx="96">
                  <c:v>94.26</c:v>
                </c:pt>
                <c:pt idx="97">
                  <c:v>498.08</c:v>
                </c:pt>
                <c:pt idx="98">
                  <c:v>403.81</c:v>
                </c:pt>
                <c:pt idx="99">
                  <c:v>0.06</c:v>
                </c:pt>
                <c:pt idx="100">
                  <c:v>0</c:v>
                </c:pt>
                <c:pt idx="101">
                  <c:v>467.82</c:v>
                </c:pt>
                <c:pt idx="102">
                  <c:v>528.34</c:v>
                </c:pt>
                <c:pt idx="103">
                  <c:v>0</c:v>
                </c:pt>
                <c:pt idx="104">
                  <c:v>0</c:v>
                </c:pt>
                <c:pt idx="105">
                  <c:v>140.52000000000001</c:v>
                </c:pt>
                <c:pt idx="106">
                  <c:v>530.14</c:v>
                </c:pt>
                <c:pt idx="107">
                  <c:v>325.55</c:v>
                </c:pt>
                <c:pt idx="108">
                  <c:v>0</c:v>
                </c:pt>
                <c:pt idx="109">
                  <c:v>48</c:v>
                </c:pt>
                <c:pt idx="110">
                  <c:v>506.08</c:v>
                </c:pt>
                <c:pt idx="111">
                  <c:v>442.14</c:v>
                </c:pt>
                <c:pt idx="112">
                  <c:v>367.3</c:v>
                </c:pt>
                <c:pt idx="113">
                  <c:v>566.89</c:v>
                </c:pt>
                <c:pt idx="114">
                  <c:v>307.25</c:v>
                </c:pt>
                <c:pt idx="115">
                  <c:v>0</c:v>
                </c:pt>
                <c:pt idx="116">
                  <c:v>0.08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0.38</c:v>
                </c:pt>
                <c:pt idx="139">
                  <c:v>530.08000000000004</c:v>
                </c:pt>
                <c:pt idx="140">
                  <c:v>606.6</c:v>
                </c:pt>
                <c:pt idx="141">
                  <c:v>560.34</c:v>
                </c:pt>
                <c:pt idx="142">
                  <c:v>295.3</c:v>
                </c:pt>
                <c:pt idx="143">
                  <c:v>0</c:v>
                </c:pt>
                <c:pt idx="144">
                  <c:v>0.09</c:v>
                </c:pt>
                <c:pt idx="145">
                  <c:v>359.3</c:v>
                </c:pt>
                <c:pt idx="146">
                  <c:v>528.34</c:v>
                </c:pt>
                <c:pt idx="147">
                  <c:v>108.52</c:v>
                </c:pt>
                <c:pt idx="148">
                  <c:v>0.41</c:v>
                </c:pt>
                <c:pt idx="149">
                  <c:v>110.27</c:v>
                </c:pt>
                <c:pt idx="150">
                  <c:v>482.14</c:v>
                </c:pt>
                <c:pt idx="151">
                  <c:v>403.82</c:v>
                </c:pt>
                <c:pt idx="152">
                  <c:v>0</c:v>
                </c:pt>
                <c:pt idx="153">
                  <c:v>0</c:v>
                </c:pt>
                <c:pt idx="154">
                  <c:v>234.79</c:v>
                </c:pt>
                <c:pt idx="155">
                  <c:v>590.66</c:v>
                </c:pt>
                <c:pt idx="156">
                  <c:v>170.78</c:v>
                </c:pt>
                <c:pt idx="157">
                  <c:v>0</c:v>
                </c:pt>
                <c:pt idx="158">
                  <c:v>202.78</c:v>
                </c:pt>
                <c:pt idx="159">
                  <c:v>560.34</c:v>
                </c:pt>
                <c:pt idx="160">
                  <c:v>233.12</c:v>
                </c:pt>
                <c:pt idx="161">
                  <c:v>0</c:v>
                </c:pt>
                <c:pt idx="162">
                  <c:v>0</c:v>
                </c:pt>
                <c:pt idx="163">
                  <c:v>343.3</c:v>
                </c:pt>
                <c:pt idx="164">
                  <c:v>522.08000000000004</c:v>
                </c:pt>
                <c:pt idx="165">
                  <c:v>130.84</c:v>
                </c:pt>
                <c:pt idx="166">
                  <c:v>0</c:v>
                </c:pt>
                <c:pt idx="167">
                  <c:v>78.27</c:v>
                </c:pt>
                <c:pt idx="168">
                  <c:v>479.82</c:v>
                </c:pt>
                <c:pt idx="169">
                  <c:v>438.07</c:v>
                </c:pt>
                <c:pt idx="170">
                  <c:v>0.06</c:v>
                </c:pt>
                <c:pt idx="171">
                  <c:v>0</c:v>
                </c:pt>
                <c:pt idx="172">
                  <c:v>281.05</c:v>
                </c:pt>
                <c:pt idx="173">
                  <c:v>584.34</c:v>
                </c:pt>
                <c:pt idx="174">
                  <c:v>130.78</c:v>
                </c:pt>
                <c:pt idx="175">
                  <c:v>0</c:v>
                </c:pt>
                <c:pt idx="176">
                  <c:v>94.27</c:v>
                </c:pt>
                <c:pt idx="177">
                  <c:v>498.14</c:v>
                </c:pt>
                <c:pt idx="178">
                  <c:v>403.82</c:v>
                </c:pt>
                <c:pt idx="179">
                  <c:v>421.56</c:v>
                </c:pt>
                <c:pt idx="180">
                  <c:v>582.6</c:v>
                </c:pt>
                <c:pt idx="181">
                  <c:v>236.98</c:v>
                </c:pt>
                <c:pt idx="182">
                  <c:v>0</c:v>
                </c:pt>
                <c:pt idx="183">
                  <c:v>0.31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0.38</c:v>
                </c:pt>
                <c:pt idx="206">
                  <c:v>608.34</c:v>
                </c:pt>
                <c:pt idx="207">
                  <c:v>590.6</c:v>
                </c:pt>
                <c:pt idx="208">
                  <c:v>576.34</c:v>
                </c:pt>
                <c:pt idx="209">
                  <c:v>217.04</c:v>
                </c:pt>
                <c:pt idx="210">
                  <c:v>0</c:v>
                </c:pt>
                <c:pt idx="211">
                  <c:v>0.09</c:v>
                </c:pt>
                <c:pt idx="212">
                  <c:v>467.82</c:v>
                </c:pt>
                <c:pt idx="213">
                  <c:v>528.34</c:v>
                </c:pt>
                <c:pt idx="214">
                  <c:v>0</c:v>
                </c:pt>
                <c:pt idx="215">
                  <c:v>0</c:v>
                </c:pt>
                <c:pt idx="216">
                  <c:v>429.56</c:v>
                </c:pt>
                <c:pt idx="217">
                  <c:v>566.66999999999996</c:v>
                </c:pt>
                <c:pt idx="218">
                  <c:v>0.45</c:v>
                </c:pt>
                <c:pt idx="219">
                  <c:v>0</c:v>
                </c:pt>
                <c:pt idx="220">
                  <c:v>172.52</c:v>
                </c:pt>
                <c:pt idx="221">
                  <c:v>568.34</c:v>
                </c:pt>
                <c:pt idx="222">
                  <c:v>255.37</c:v>
                </c:pt>
                <c:pt idx="223">
                  <c:v>0</c:v>
                </c:pt>
                <c:pt idx="224">
                  <c:v>140.52000000000001</c:v>
                </c:pt>
                <c:pt idx="225">
                  <c:v>560.34</c:v>
                </c:pt>
                <c:pt idx="226">
                  <c:v>295.3</c:v>
                </c:pt>
                <c:pt idx="227">
                  <c:v>0.06</c:v>
                </c:pt>
                <c:pt idx="228">
                  <c:v>0</c:v>
                </c:pt>
                <c:pt idx="229">
                  <c:v>359.3</c:v>
                </c:pt>
                <c:pt idx="230">
                  <c:v>568.34</c:v>
                </c:pt>
                <c:pt idx="231">
                  <c:v>68.52</c:v>
                </c:pt>
                <c:pt idx="232">
                  <c:v>0</c:v>
                </c:pt>
                <c:pt idx="233">
                  <c:v>311.3</c:v>
                </c:pt>
                <c:pt idx="234">
                  <c:v>576.41</c:v>
                </c:pt>
                <c:pt idx="235">
                  <c:v>108.52</c:v>
                </c:pt>
                <c:pt idx="236">
                  <c:v>0</c:v>
                </c:pt>
                <c:pt idx="237">
                  <c:v>94.27</c:v>
                </c:pt>
                <c:pt idx="238">
                  <c:v>514.08000000000004</c:v>
                </c:pt>
                <c:pt idx="239">
                  <c:v>387.89</c:v>
                </c:pt>
                <c:pt idx="240">
                  <c:v>0</c:v>
                </c:pt>
              </c:numCache>
            </c:numRef>
          </c:val>
        </c:ser>
        <c:ser>
          <c:idx val="1"/>
          <c:order val="1"/>
          <c:tx>
            <c:v>Graphchi</c:v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Sheet2!$M$1605:$M$1845</c:f>
              <c:numCache>
                <c:formatCode>General</c:formatCode>
                <c:ptCount val="241"/>
                <c:pt idx="0">
                  <c:v>31.51</c:v>
                </c:pt>
                <c:pt idx="1">
                  <c:v>0</c:v>
                </c:pt>
                <c:pt idx="2">
                  <c:v>15.87</c:v>
                </c:pt>
                <c:pt idx="3">
                  <c:v>6.15</c:v>
                </c:pt>
                <c:pt idx="4">
                  <c:v>0</c:v>
                </c:pt>
                <c:pt idx="5">
                  <c:v>82.73</c:v>
                </c:pt>
                <c:pt idx="6">
                  <c:v>0</c:v>
                </c:pt>
                <c:pt idx="7">
                  <c:v>0</c:v>
                </c:pt>
                <c:pt idx="8">
                  <c:v>7.01</c:v>
                </c:pt>
                <c:pt idx="9">
                  <c:v>5.61</c:v>
                </c:pt>
                <c:pt idx="10">
                  <c:v>137.96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52.5</c:v>
                </c:pt>
                <c:pt idx="16">
                  <c:v>0</c:v>
                </c:pt>
                <c:pt idx="17">
                  <c:v>0</c:v>
                </c:pt>
                <c:pt idx="18">
                  <c:v>0.05</c:v>
                </c:pt>
                <c:pt idx="19">
                  <c:v>2</c:v>
                </c:pt>
                <c:pt idx="20">
                  <c:v>27.29</c:v>
                </c:pt>
                <c:pt idx="21">
                  <c:v>1.61</c:v>
                </c:pt>
                <c:pt idx="22">
                  <c:v>0</c:v>
                </c:pt>
                <c:pt idx="23">
                  <c:v>0</c:v>
                </c:pt>
                <c:pt idx="24">
                  <c:v>36.06</c:v>
                </c:pt>
                <c:pt idx="25">
                  <c:v>393.43</c:v>
                </c:pt>
                <c:pt idx="26">
                  <c:v>81.58</c:v>
                </c:pt>
                <c:pt idx="27">
                  <c:v>23.54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0.18</c:v>
                </c:pt>
                <c:pt idx="36">
                  <c:v>7.07</c:v>
                </c:pt>
                <c:pt idx="37">
                  <c:v>43.67</c:v>
                </c:pt>
                <c:pt idx="38">
                  <c:v>288.5</c:v>
                </c:pt>
                <c:pt idx="39">
                  <c:v>12.51</c:v>
                </c:pt>
                <c:pt idx="40">
                  <c:v>341.87</c:v>
                </c:pt>
                <c:pt idx="41">
                  <c:v>401.37</c:v>
                </c:pt>
                <c:pt idx="42">
                  <c:v>144.44999999999999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0.05</c:v>
                </c:pt>
                <c:pt idx="47">
                  <c:v>1.84</c:v>
                </c:pt>
                <c:pt idx="48">
                  <c:v>0.45</c:v>
                </c:pt>
                <c:pt idx="49">
                  <c:v>0</c:v>
                </c:pt>
                <c:pt idx="50">
                  <c:v>0</c:v>
                </c:pt>
                <c:pt idx="51">
                  <c:v>0.09</c:v>
                </c:pt>
                <c:pt idx="52">
                  <c:v>0</c:v>
                </c:pt>
                <c:pt idx="53">
                  <c:v>5.2</c:v>
                </c:pt>
                <c:pt idx="54">
                  <c:v>205.3</c:v>
                </c:pt>
                <c:pt idx="55">
                  <c:v>12.2</c:v>
                </c:pt>
                <c:pt idx="56">
                  <c:v>1.84</c:v>
                </c:pt>
                <c:pt idx="57">
                  <c:v>0</c:v>
                </c:pt>
                <c:pt idx="58">
                  <c:v>0.19</c:v>
                </c:pt>
                <c:pt idx="59">
                  <c:v>512.28</c:v>
                </c:pt>
                <c:pt idx="60">
                  <c:v>21.79</c:v>
                </c:pt>
                <c:pt idx="61">
                  <c:v>17.170000000000002</c:v>
                </c:pt>
                <c:pt idx="62">
                  <c:v>45.57</c:v>
                </c:pt>
                <c:pt idx="63">
                  <c:v>0</c:v>
                </c:pt>
                <c:pt idx="64">
                  <c:v>0</c:v>
                </c:pt>
                <c:pt idx="65">
                  <c:v>0.2</c:v>
                </c:pt>
                <c:pt idx="66">
                  <c:v>225.88</c:v>
                </c:pt>
                <c:pt idx="67">
                  <c:v>398.03</c:v>
                </c:pt>
                <c:pt idx="68">
                  <c:v>27.07</c:v>
                </c:pt>
                <c:pt idx="69">
                  <c:v>0</c:v>
                </c:pt>
                <c:pt idx="70">
                  <c:v>0</c:v>
                </c:pt>
                <c:pt idx="71">
                  <c:v>0.2</c:v>
                </c:pt>
                <c:pt idx="72">
                  <c:v>173.71</c:v>
                </c:pt>
                <c:pt idx="73">
                  <c:v>314.31</c:v>
                </c:pt>
                <c:pt idx="74">
                  <c:v>0.62</c:v>
                </c:pt>
                <c:pt idx="75">
                  <c:v>136.59</c:v>
                </c:pt>
                <c:pt idx="76">
                  <c:v>0</c:v>
                </c:pt>
                <c:pt idx="77">
                  <c:v>0</c:v>
                </c:pt>
                <c:pt idx="78">
                  <c:v>0.18</c:v>
                </c:pt>
                <c:pt idx="79">
                  <c:v>0</c:v>
                </c:pt>
                <c:pt idx="80">
                  <c:v>386.4</c:v>
                </c:pt>
                <c:pt idx="81">
                  <c:v>0</c:v>
                </c:pt>
                <c:pt idx="82">
                  <c:v>0</c:v>
                </c:pt>
                <c:pt idx="83">
                  <c:v>412</c:v>
                </c:pt>
                <c:pt idx="84">
                  <c:v>204.22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76.489999999999995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0.06</c:v>
                </c:pt>
                <c:pt idx="95">
                  <c:v>0</c:v>
                </c:pt>
                <c:pt idx="96">
                  <c:v>0</c:v>
                </c:pt>
                <c:pt idx="97">
                  <c:v>7.62</c:v>
                </c:pt>
                <c:pt idx="98">
                  <c:v>233.51</c:v>
                </c:pt>
                <c:pt idx="99">
                  <c:v>167.09</c:v>
                </c:pt>
                <c:pt idx="100">
                  <c:v>19.510000000000002</c:v>
                </c:pt>
                <c:pt idx="101">
                  <c:v>0</c:v>
                </c:pt>
                <c:pt idx="102">
                  <c:v>0.2</c:v>
                </c:pt>
                <c:pt idx="103">
                  <c:v>0</c:v>
                </c:pt>
                <c:pt idx="104">
                  <c:v>330.55</c:v>
                </c:pt>
                <c:pt idx="105">
                  <c:v>0</c:v>
                </c:pt>
                <c:pt idx="106">
                  <c:v>12.88</c:v>
                </c:pt>
                <c:pt idx="107">
                  <c:v>207.11</c:v>
                </c:pt>
                <c:pt idx="108">
                  <c:v>0.02</c:v>
                </c:pt>
                <c:pt idx="109">
                  <c:v>0.19</c:v>
                </c:pt>
                <c:pt idx="110">
                  <c:v>0</c:v>
                </c:pt>
                <c:pt idx="111">
                  <c:v>0</c:v>
                </c:pt>
                <c:pt idx="112">
                  <c:v>409.95</c:v>
                </c:pt>
                <c:pt idx="113">
                  <c:v>1.38</c:v>
                </c:pt>
                <c:pt idx="114">
                  <c:v>5.09</c:v>
                </c:pt>
                <c:pt idx="115">
                  <c:v>0</c:v>
                </c:pt>
                <c:pt idx="116">
                  <c:v>1.94</c:v>
                </c:pt>
                <c:pt idx="117">
                  <c:v>0.28999999999999998</c:v>
                </c:pt>
                <c:pt idx="118">
                  <c:v>0</c:v>
                </c:pt>
                <c:pt idx="119">
                  <c:v>0</c:v>
                </c:pt>
                <c:pt idx="120">
                  <c:v>0.18</c:v>
                </c:pt>
                <c:pt idx="121">
                  <c:v>183.32</c:v>
                </c:pt>
                <c:pt idx="122">
                  <c:v>207.36</c:v>
                </c:pt>
                <c:pt idx="123">
                  <c:v>40.380000000000003</c:v>
                </c:pt>
                <c:pt idx="124">
                  <c:v>0</c:v>
                </c:pt>
                <c:pt idx="125">
                  <c:v>0.19</c:v>
                </c:pt>
                <c:pt idx="126">
                  <c:v>0</c:v>
                </c:pt>
                <c:pt idx="127">
                  <c:v>293.19</c:v>
                </c:pt>
                <c:pt idx="128">
                  <c:v>0</c:v>
                </c:pt>
                <c:pt idx="129">
                  <c:v>9.6</c:v>
                </c:pt>
                <c:pt idx="130">
                  <c:v>44.04</c:v>
                </c:pt>
                <c:pt idx="131">
                  <c:v>150.94999999999999</c:v>
                </c:pt>
                <c:pt idx="132">
                  <c:v>2.97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496.81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0.18</c:v>
                </c:pt>
                <c:pt idx="142">
                  <c:v>0</c:v>
                </c:pt>
                <c:pt idx="143">
                  <c:v>0</c:v>
                </c:pt>
                <c:pt idx="144">
                  <c:v>10.67</c:v>
                </c:pt>
                <c:pt idx="145">
                  <c:v>228.61</c:v>
                </c:pt>
                <c:pt idx="146">
                  <c:v>144</c:v>
                </c:pt>
                <c:pt idx="147">
                  <c:v>166.19</c:v>
                </c:pt>
                <c:pt idx="148">
                  <c:v>0.17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380.8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0.18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1.85</c:v>
                </c:pt>
                <c:pt idx="161">
                  <c:v>2</c:v>
                </c:pt>
                <c:pt idx="162">
                  <c:v>19.54</c:v>
                </c:pt>
                <c:pt idx="163">
                  <c:v>0.76</c:v>
                </c:pt>
                <c:pt idx="164">
                  <c:v>0.19</c:v>
                </c:pt>
                <c:pt idx="165">
                  <c:v>0</c:v>
                </c:pt>
                <c:pt idx="166">
                  <c:v>0</c:v>
                </c:pt>
                <c:pt idx="167">
                  <c:v>158.4</c:v>
                </c:pt>
                <c:pt idx="168">
                  <c:v>212.43</c:v>
                </c:pt>
                <c:pt idx="169">
                  <c:v>5.66</c:v>
                </c:pt>
                <c:pt idx="170">
                  <c:v>0.74</c:v>
                </c:pt>
                <c:pt idx="171">
                  <c:v>0.18</c:v>
                </c:pt>
                <c:pt idx="172">
                  <c:v>0</c:v>
                </c:pt>
                <c:pt idx="173">
                  <c:v>311.56</c:v>
                </c:pt>
                <c:pt idx="174">
                  <c:v>0</c:v>
                </c:pt>
                <c:pt idx="175">
                  <c:v>15.55</c:v>
                </c:pt>
                <c:pt idx="176">
                  <c:v>0.39</c:v>
                </c:pt>
                <c:pt idx="177">
                  <c:v>36.5</c:v>
                </c:pt>
                <c:pt idx="178">
                  <c:v>0.18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357.65</c:v>
                </c:pt>
                <c:pt idx="183">
                  <c:v>0</c:v>
                </c:pt>
                <c:pt idx="184">
                  <c:v>0.82</c:v>
                </c:pt>
                <c:pt idx="185">
                  <c:v>4.88</c:v>
                </c:pt>
                <c:pt idx="186">
                  <c:v>3.29</c:v>
                </c:pt>
                <c:pt idx="187">
                  <c:v>0.17</c:v>
                </c:pt>
                <c:pt idx="188">
                  <c:v>0</c:v>
                </c:pt>
                <c:pt idx="189">
                  <c:v>0</c:v>
                </c:pt>
                <c:pt idx="190">
                  <c:v>349.52</c:v>
                </c:pt>
                <c:pt idx="191">
                  <c:v>77.930000000000007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0.18</c:v>
                </c:pt>
                <c:pt idx="196">
                  <c:v>0</c:v>
                </c:pt>
                <c:pt idx="197">
                  <c:v>0</c:v>
                </c:pt>
                <c:pt idx="198">
                  <c:v>16.34</c:v>
                </c:pt>
                <c:pt idx="199">
                  <c:v>20.67</c:v>
                </c:pt>
                <c:pt idx="200">
                  <c:v>0</c:v>
                </c:pt>
                <c:pt idx="201">
                  <c:v>0.16</c:v>
                </c:pt>
                <c:pt idx="202">
                  <c:v>0</c:v>
                </c:pt>
                <c:pt idx="203">
                  <c:v>158.93</c:v>
                </c:pt>
                <c:pt idx="204">
                  <c:v>366.5</c:v>
                </c:pt>
                <c:pt idx="205">
                  <c:v>0</c:v>
                </c:pt>
                <c:pt idx="206">
                  <c:v>0</c:v>
                </c:pt>
                <c:pt idx="207">
                  <c:v>0.16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0.11</c:v>
                </c:pt>
                <c:pt idx="214">
                  <c:v>0</c:v>
                </c:pt>
                <c:pt idx="215">
                  <c:v>14.14</c:v>
                </c:pt>
                <c:pt idx="216">
                  <c:v>1.37</c:v>
                </c:pt>
                <c:pt idx="217">
                  <c:v>3.03</c:v>
                </c:pt>
                <c:pt idx="218">
                  <c:v>0</c:v>
                </c:pt>
                <c:pt idx="219">
                  <c:v>0.12</c:v>
                </c:pt>
                <c:pt idx="220">
                  <c:v>0</c:v>
                </c:pt>
                <c:pt idx="221">
                  <c:v>11.08</c:v>
                </c:pt>
                <c:pt idx="222">
                  <c:v>0</c:v>
                </c:pt>
                <c:pt idx="223">
                  <c:v>21.38</c:v>
                </c:pt>
                <c:pt idx="224">
                  <c:v>1.28</c:v>
                </c:pt>
                <c:pt idx="225">
                  <c:v>0</c:v>
                </c:pt>
                <c:pt idx="226">
                  <c:v>0.12</c:v>
                </c:pt>
                <c:pt idx="227">
                  <c:v>0</c:v>
                </c:pt>
                <c:pt idx="228">
                  <c:v>10.51</c:v>
                </c:pt>
                <c:pt idx="229">
                  <c:v>24</c:v>
                </c:pt>
                <c:pt idx="230">
                  <c:v>23.41</c:v>
                </c:pt>
                <c:pt idx="231">
                  <c:v>0</c:v>
                </c:pt>
                <c:pt idx="232">
                  <c:v>0.09</c:v>
                </c:pt>
                <c:pt idx="233">
                  <c:v>0</c:v>
                </c:pt>
                <c:pt idx="234">
                  <c:v>108.81</c:v>
                </c:pt>
                <c:pt idx="235">
                  <c:v>0</c:v>
                </c:pt>
                <c:pt idx="236">
                  <c:v>0.39</c:v>
                </c:pt>
                <c:pt idx="237">
                  <c:v>4.3600000000000003</c:v>
                </c:pt>
                <c:pt idx="238">
                  <c:v>1.96</c:v>
                </c:pt>
                <c:pt idx="239">
                  <c:v>156.43</c:v>
                </c:pt>
                <c:pt idx="2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254032"/>
        <c:axId val="174254592"/>
      </c:areaChart>
      <c:catAx>
        <c:axId val="1742540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 dirty="0" smtClean="0"/>
                  <a:t>5 minute window</a:t>
                </a:r>
                <a:endParaRPr lang="en-US" sz="22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174254592"/>
        <c:crosses val="autoZero"/>
        <c:auto val="1"/>
        <c:lblAlgn val="ctr"/>
        <c:lblOffset val="100"/>
        <c:noMultiLvlLbl val="0"/>
      </c:catAx>
      <c:valAx>
        <c:axId val="1742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 dirty="0" smtClean="0"/>
                  <a:t>Write </a:t>
                </a:r>
                <a:r>
                  <a:rPr lang="en-US" sz="2200" baseline="0" dirty="0"/>
                  <a:t>(MB/s)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54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Weakly Connected Components</a:t>
            </a:r>
          </a:p>
        </c:rich>
      </c:tx>
      <c:layout>
        <c:manualLayout>
          <c:xMode val="edge"/>
          <c:yMode val="edge"/>
          <c:x val="0.37664017063087302"/>
          <c:y val="1.7276594586926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Weakly Connected Components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Sheet1!$Z$39:$Z$51</c:f>
              <c:strCache>
                <c:ptCount val="13"/>
                <c:pt idx="0">
                  <c:v>384MB</c:v>
                </c:pt>
                <c:pt idx="1">
                  <c:v>768MB</c:v>
                </c:pt>
                <c:pt idx="2">
                  <c:v>1536MB</c:v>
                </c:pt>
                <c:pt idx="3">
                  <c:v>3GB</c:v>
                </c:pt>
                <c:pt idx="4">
                  <c:v>6GB</c:v>
                </c:pt>
                <c:pt idx="5">
                  <c:v>12GB</c:v>
                </c:pt>
                <c:pt idx="6">
                  <c:v>24GB</c:v>
                </c:pt>
                <c:pt idx="7">
                  <c:v>48GB</c:v>
                </c:pt>
                <c:pt idx="8">
                  <c:v>96GB</c:v>
                </c:pt>
                <c:pt idx="9">
                  <c:v>192GB</c:v>
                </c:pt>
                <c:pt idx="10">
                  <c:v>384GB</c:v>
                </c:pt>
                <c:pt idx="11">
                  <c:v>768GB</c:v>
                </c:pt>
                <c:pt idx="12">
                  <c:v>1.5TB</c:v>
                </c:pt>
              </c:strCache>
            </c:strRef>
          </c:cat>
          <c:val>
            <c:numRef>
              <c:f>Sheet1!$X$39:$X$51</c:f>
              <c:numCache>
                <c:formatCode>[h]:mm:ss</c:formatCode>
                <c:ptCount val="13"/>
                <c:pt idx="0">
                  <c:v>1.550925925925926E-5</c:v>
                </c:pt>
                <c:pt idx="1">
                  <c:v>2.6504629629629628E-5</c:v>
                </c:pt>
                <c:pt idx="2">
                  <c:v>4.8495370370370375E-5</c:v>
                </c:pt>
                <c:pt idx="3">
                  <c:v>9.3402777777777782E-5</c:v>
                </c:pt>
                <c:pt idx="4">
                  <c:v>1.2994212962962963E-3</c:v>
                </c:pt>
                <c:pt idx="5">
                  <c:v>2.6079861111111113E-3</c:v>
                </c:pt>
                <c:pt idx="6">
                  <c:v>5.3873842592592593E-3</c:v>
                </c:pt>
                <c:pt idx="7">
                  <c:v>1.0608564814814815E-2</c:v>
                </c:pt>
                <c:pt idx="8">
                  <c:v>2.2458912037037038E-2</c:v>
                </c:pt>
                <c:pt idx="9">
                  <c:v>0.11291539351851851</c:v>
                </c:pt>
                <c:pt idx="10">
                  <c:v>0.19720324074074075</c:v>
                </c:pt>
                <c:pt idx="11">
                  <c:v>0.59167476851851852</c:v>
                </c:pt>
                <c:pt idx="12">
                  <c:v>1.0791460648148148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30080"/>
        <c:axId val="93230640"/>
      </c:lineChart>
      <c:catAx>
        <c:axId val="93230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 smtClean="0"/>
                  <a:t>Input</a:t>
                </a:r>
                <a:r>
                  <a:rPr lang="en-US" sz="2200" baseline="0" dirty="0" smtClean="0"/>
                  <a:t> Edge Data</a:t>
                </a:r>
                <a:endParaRPr lang="en-US" sz="2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30640"/>
        <c:crossesAt val="1.0000000000000004E-5"/>
        <c:auto val="1"/>
        <c:lblAlgn val="ctr"/>
        <c:lblOffset val="100"/>
        <c:noMultiLvlLbl val="0"/>
      </c:catAx>
      <c:valAx>
        <c:axId val="93230640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aseline="0" dirty="0" smtClean="0"/>
                  <a:t>Time (HH:MM:SS)</a:t>
                </a:r>
                <a:endParaRPr lang="en-US" sz="22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h]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30080"/>
        <c:crosses val="autoZero"/>
        <c:crossBetween val="between"/>
        <c:majorUnit val="4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BFS</a:t>
            </a:r>
            <a:r>
              <a:rPr lang="en-US" sz="3200" baseline="0"/>
              <a:t> </a:t>
            </a:r>
            <a:r>
              <a:rPr lang="en-US" sz="3200"/>
              <a:t>(32M vertices/256M edges)</a:t>
            </a:r>
          </a:p>
          <a:p>
            <a:pPr>
              <a:defRPr sz="3200"/>
            </a:pPr>
            <a:endParaRPr lang="en-US" sz="3200"/>
          </a:p>
        </c:rich>
      </c:tx>
      <c:layout>
        <c:manualLayout>
          <c:xMode val="edge"/>
          <c:yMode val="edge"/>
          <c:x val="0.2051469775326446"/>
          <c:y val="3.2617111885404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BFS-1 [HPC 2010]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Sheet1!$E$13:$E$17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Sheet1!$F$13:$F$17</c:f>
              <c:numCache>
                <c:formatCode>General</c:formatCode>
                <c:ptCount val="5"/>
                <c:pt idx="0">
                  <c:v>82.210999999999999</c:v>
                </c:pt>
                <c:pt idx="1">
                  <c:v>45.774500000000003</c:v>
                </c:pt>
                <c:pt idx="2">
                  <c:v>24.313200000000002</c:v>
                </c:pt>
                <c:pt idx="3">
                  <c:v>12.704000000000001</c:v>
                </c:pt>
                <c:pt idx="4">
                  <c:v>6.7625099999999998</c:v>
                </c:pt>
              </c:numCache>
            </c:numRef>
          </c:val>
        </c:ser>
        <c:ser>
          <c:idx val="1"/>
          <c:order val="1"/>
          <c:tx>
            <c:v>BFS-2 [PACT 2011]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Sheet1!$G$13:$G$17</c:f>
              <c:numCache>
                <c:formatCode>General</c:formatCode>
                <c:ptCount val="5"/>
                <c:pt idx="0">
                  <c:v>47.745800000000003</c:v>
                </c:pt>
                <c:pt idx="1">
                  <c:v>29.518799999999999</c:v>
                </c:pt>
                <c:pt idx="2">
                  <c:v>16.104800000000001</c:v>
                </c:pt>
                <c:pt idx="3">
                  <c:v>8.5474899999999998</c:v>
                </c:pt>
                <c:pt idx="4">
                  <c:v>4.60473</c:v>
                </c:pt>
              </c:numCache>
            </c:numRef>
          </c:val>
        </c:ser>
        <c:ser>
          <c:idx val="2"/>
          <c:order val="2"/>
          <c:tx>
            <c:v>X-Stream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Sheet1!$H$13:$H$17</c:f>
              <c:numCache>
                <c:formatCode>General</c:formatCode>
                <c:ptCount val="5"/>
                <c:pt idx="0">
                  <c:v>22.0471</c:v>
                </c:pt>
                <c:pt idx="1">
                  <c:v>12.445600000000001</c:v>
                </c:pt>
                <c:pt idx="2">
                  <c:v>6.3864299999999998</c:v>
                </c:pt>
                <c:pt idx="3">
                  <c:v>3.9882900000000001</c:v>
                </c:pt>
                <c:pt idx="4">
                  <c:v>2.68893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402784"/>
        <c:axId val="179403344"/>
      </c:barChart>
      <c:catAx>
        <c:axId val="179402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aseline="0" dirty="0"/>
                  <a:t>Threads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03344"/>
        <c:crosses val="autoZero"/>
        <c:auto val="1"/>
        <c:lblAlgn val="ctr"/>
        <c:lblOffset val="100"/>
        <c:noMultiLvlLbl val="0"/>
      </c:catAx>
      <c:valAx>
        <c:axId val="17940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Runtime</a:t>
                </a:r>
                <a:r>
                  <a:rPr lang="en-US" sz="2800" baseline="0" dirty="0"/>
                  <a:t> (s) Lower is better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4300572022880915E-2"/>
              <c:y val="0.17716802168021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Graphchi Runtime Breakdown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Re-sort shard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Sheet1!$V$23:$V$26</c:f>
              <c:strCache>
                <c:ptCount val="4"/>
                <c:pt idx="0">
                  <c:v>Netflix/ALS</c:v>
                </c:pt>
                <c:pt idx="1">
                  <c:v>Twitter/Pagerank</c:v>
                </c:pt>
                <c:pt idx="2">
                  <c:v>Twitter/Belief Propagation</c:v>
                </c:pt>
                <c:pt idx="3">
                  <c:v>RMAT27/WCC</c:v>
                </c:pt>
              </c:strCache>
            </c:strRef>
          </c:cat>
          <c:val>
            <c:numRef>
              <c:f>Sheet1!$AA$23:$AA$26</c:f>
              <c:numCache>
                <c:formatCode>General</c:formatCode>
                <c:ptCount val="4"/>
                <c:pt idx="0">
                  <c:v>0.32448802999711562</c:v>
                </c:pt>
                <c:pt idx="1">
                  <c:v>0.82543910409149712</c:v>
                </c:pt>
                <c:pt idx="2">
                  <c:v>0.37422214087747735</c:v>
                </c:pt>
                <c:pt idx="3">
                  <c:v>0.61176408076514344</c:v>
                </c:pt>
              </c:numCache>
            </c:numRef>
          </c:val>
        </c:ser>
        <c:ser>
          <c:idx val="1"/>
          <c:order val="1"/>
          <c:tx>
            <c:v>Compute + I/O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Sheet1!$AB$23:$AB$26</c:f>
              <c:numCache>
                <c:formatCode>General</c:formatCode>
                <c:ptCount val="4"/>
                <c:pt idx="0">
                  <c:v>0.67551197000288443</c:v>
                </c:pt>
                <c:pt idx="1">
                  <c:v>0.17456089590850288</c:v>
                </c:pt>
                <c:pt idx="2">
                  <c:v>0.62577785912252271</c:v>
                </c:pt>
                <c:pt idx="3">
                  <c:v>0.38823591923485656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406144"/>
        <c:axId val="179406704"/>
      </c:barChart>
      <c:catAx>
        <c:axId val="17940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Benchmark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06704"/>
        <c:crosses val="autoZero"/>
        <c:auto val="1"/>
        <c:lblAlgn val="ctr"/>
        <c:lblOffset val="100"/>
        <c:noMultiLvlLbl val="0"/>
      </c:catAx>
      <c:valAx>
        <c:axId val="179406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Fraction of </a:t>
                </a:r>
                <a:r>
                  <a:rPr lang="en-US" sz="1800" baseline="0" dirty="0"/>
                  <a:t> Runtime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0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0.20703</cdr:x>
      <cdr:y>0.46138</cdr:y>
    </cdr:from>
    <cdr:to>
      <cdr:x>0.2838</cdr:x>
      <cdr:y>0.55024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23677" y="2374143"/>
          <a:ext cx="78752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B375-A2C8-45D7-97A7-5AE484EC8D6E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8789-1F49-4A17-A99D-87965FE1F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stuff. Headings</a:t>
            </a:r>
            <a:r>
              <a:rPr lang="en-US" baseline="0" dirty="0" smtClean="0"/>
              <a:t> are too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r>
              <a:rPr lang="en-US" baseline="0" dirty="0" smtClean="0"/>
              <a:t> to on disk for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5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putting in a table of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putting in a table of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putting in a table of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7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putting in a table of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6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0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fourth benchmark back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line of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8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4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0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18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1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Throw away</a:t>
            </a:r>
            <a:r>
              <a:rPr lang="en-US" baseline="0" dirty="0" smtClean="0"/>
              <a:t> why build X-Stream.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first point to previous</a:t>
            </a:r>
            <a:r>
              <a:rPr lang="en-US" baseline="0" dirty="0" smtClean="0"/>
              <a:t> slide. Consider uncovering points. Add backup slide on bandwidth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stuff. Headings</a:t>
            </a:r>
            <a:r>
              <a:rPr lang="en-US" baseline="0" dirty="0" smtClean="0"/>
              <a:t> are too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0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picture</a:t>
            </a:r>
            <a:r>
              <a:rPr lang="en-US" baseline="0" dirty="0" smtClean="0"/>
              <a:t> for scatter gather.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picture</a:t>
            </a:r>
            <a:r>
              <a:rPr lang="en-US" baseline="0" dirty="0" smtClean="0"/>
              <a:t> for scatter gather.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should</a:t>
            </a:r>
            <a:r>
              <a:rPr lang="en-US" baseline="0" dirty="0" smtClean="0"/>
              <a:t> not be sharp.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8789-1F49-4A17-A99D-87965FE1F0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51F3-833D-4C19-B307-4445D94E6847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BF3E-FC3D-43E8-A9C8-BA127A2CDCA1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3198-CD7C-4BDA-87E6-BBEDCD28D374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30D8-613A-48C6-9F8A-CAC797D07645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53B1-1DB2-41A1-AA39-05DACDCAAA24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AB29-A427-4C38-97CF-DB26022359BF}" type="datetime1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B804-1876-4A17-9E31-A76041812565}" type="datetime1">
              <a:rPr lang="en-US" smtClean="0"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6-5763-4C1E-ADDE-4FB42846F28F}" type="datetime1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11C6-0BDE-4CC9-8282-BA41E37C26C4}" type="datetime1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8A8F-0F16-4DA4-AE4A-B5A9F4688EB1}" type="datetime1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D34B-AFDB-48AB-8F4F-009116D9E8A7}" type="datetime1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1202-318B-4497-B87F-D81A2B230A8E}" type="datetime1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1ECF-7448-450B-9652-46C6C801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58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X-Stream: Edge-Centric Graph Processing using Streaming Partitions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11794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Amitabha</a:t>
            </a:r>
            <a:r>
              <a:rPr lang="en-US" dirty="0" smtClean="0"/>
              <a:t> Roy</a:t>
            </a:r>
          </a:p>
          <a:p>
            <a:r>
              <a:rPr lang="en-US" dirty="0" smtClean="0"/>
              <a:t>Ivo </a:t>
            </a:r>
            <a:r>
              <a:rPr lang="en-US" dirty="0" err="1" smtClean="0"/>
              <a:t>Mihailovic</a:t>
            </a:r>
            <a:endParaRPr lang="en-US" dirty="0" smtClean="0"/>
          </a:p>
          <a:p>
            <a:r>
              <a:rPr lang="en-US" dirty="0" smtClean="0"/>
              <a:t>Willy </a:t>
            </a:r>
            <a:r>
              <a:rPr lang="en-US" dirty="0" err="1" smtClean="0"/>
              <a:t>Zwaenepoel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98" y="5559552"/>
            <a:ext cx="1516403" cy="7315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Vertex-Centric Scatter Gather</a:t>
            </a:r>
            <a:endParaRPr lang="en-US" b="1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2775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Iterates over vertices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86256" y="2355730"/>
            <a:ext cx="5621058" cy="2244224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3318" y="242751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for each </a:t>
            </a:r>
            <a:r>
              <a:rPr lang="en-US" sz="3200" dirty="0" smtClean="0"/>
              <a:t>vertex v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if v has update</a:t>
            </a:r>
            <a:endParaRPr lang="en-US" sz="3200" dirty="0"/>
          </a:p>
          <a:p>
            <a:r>
              <a:rPr lang="en-US" sz="3200" dirty="0"/>
              <a:t>     </a:t>
            </a:r>
            <a:r>
              <a:rPr lang="en-US" sz="3200" dirty="0" smtClean="0"/>
              <a:t>for </a:t>
            </a:r>
            <a:r>
              <a:rPr lang="en-US" sz="3200" dirty="0"/>
              <a:t>each edge e from v</a:t>
            </a:r>
          </a:p>
          <a:p>
            <a:r>
              <a:rPr lang="en-US" sz="3200" dirty="0"/>
              <a:t>        </a:t>
            </a:r>
            <a:r>
              <a:rPr lang="en-US" sz="3200" dirty="0" smtClean="0"/>
              <a:t>scatter </a:t>
            </a:r>
            <a:r>
              <a:rPr lang="en-US" sz="3200" dirty="0"/>
              <a:t>update along e</a:t>
            </a:r>
          </a:p>
        </p:txBody>
      </p:sp>
      <p:sp>
        <p:nvSpPr>
          <p:cNvPr id="7" name="Content Placeholder 55"/>
          <p:cNvSpPr txBox="1">
            <a:spLocks/>
          </p:cNvSpPr>
          <p:nvPr/>
        </p:nvSpPr>
        <p:spPr>
          <a:xfrm>
            <a:off x="927538" y="5264995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0" dirty="0" smtClean="0"/>
              <a:t>Standard scatter gather is </a:t>
            </a:r>
            <a:r>
              <a:rPr lang="en-US" sz="12800" b="1" u="sng" dirty="0">
                <a:solidFill>
                  <a:srgbClr val="FF0000"/>
                </a:solidFill>
              </a:rPr>
              <a:t>v</a:t>
            </a:r>
            <a:r>
              <a:rPr lang="en-US" sz="12800" b="1" u="sng" dirty="0" smtClean="0">
                <a:solidFill>
                  <a:srgbClr val="FF0000"/>
                </a:solidFill>
              </a:rPr>
              <a:t>ertex-centric</a:t>
            </a:r>
          </a:p>
          <a:p>
            <a:r>
              <a:rPr lang="en-US" sz="12800" dirty="0" smtClean="0"/>
              <a:t>Does not work well with storage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 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343366" y="2510184"/>
            <a:ext cx="838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3575" y="1701027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05380" y="1701027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1569672" y="2082697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1551" y="3373554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891959" y="3802497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3266607" y="3166702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3498255" y="4216200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67391" y="3131524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4"/>
            <a:endCxn id="6" idx="3"/>
          </p:cNvCxnSpPr>
          <p:nvPr/>
        </p:nvCxnSpPr>
        <p:spPr>
          <a:xfrm>
            <a:off x="777915" y="2387652"/>
            <a:ext cx="918972" cy="281116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4"/>
            <a:endCxn id="7" idx="7"/>
          </p:cNvCxnSpPr>
          <p:nvPr/>
        </p:nvCxnSpPr>
        <p:spPr>
          <a:xfrm>
            <a:off x="777915" y="2387652"/>
            <a:ext cx="115101" cy="1086456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5" idx="4"/>
          </p:cNvCxnSpPr>
          <p:nvPr/>
        </p:nvCxnSpPr>
        <p:spPr>
          <a:xfrm flipV="1">
            <a:off x="893016" y="2387652"/>
            <a:ext cx="3346704" cy="1571973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085040" y="1819510"/>
            <a:ext cx="2720340" cy="242759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8" idx="7"/>
          </p:cNvCxnSpPr>
          <p:nvPr/>
        </p:nvCxnSpPr>
        <p:spPr>
          <a:xfrm>
            <a:off x="2004012" y="2769322"/>
            <a:ext cx="629412" cy="1133729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"/>
            <a:endCxn id="11" idx="0"/>
          </p:cNvCxnSpPr>
          <p:nvPr/>
        </p:nvCxnSpPr>
        <p:spPr>
          <a:xfrm>
            <a:off x="2004012" y="2769322"/>
            <a:ext cx="3397719" cy="362202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5"/>
          </p:cNvCxnSpPr>
          <p:nvPr/>
        </p:nvCxnSpPr>
        <p:spPr>
          <a:xfrm flipH="1">
            <a:off x="4008072" y="3474836"/>
            <a:ext cx="921581" cy="277937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0" idx="7"/>
          </p:cNvCxnSpPr>
          <p:nvPr/>
        </p:nvCxnSpPr>
        <p:spPr>
          <a:xfrm flipH="1">
            <a:off x="4239720" y="3474837"/>
            <a:ext cx="727671" cy="841917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5"/>
          </p:cNvCxnSpPr>
          <p:nvPr/>
        </p:nvCxnSpPr>
        <p:spPr>
          <a:xfrm flipV="1">
            <a:off x="3625470" y="3752773"/>
            <a:ext cx="382602" cy="61370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6" idx="6"/>
          </p:cNvCxnSpPr>
          <p:nvPr/>
        </p:nvCxnSpPr>
        <p:spPr>
          <a:xfrm flipH="1" flipV="1">
            <a:off x="2438352" y="2426010"/>
            <a:ext cx="1187118" cy="1890744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1"/>
            <a:endCxn id="8" idx="7"/>
          </p:cNvCxnSpPr>
          <p:nvPr/>
        </p:nvCxnSpPr>
        <p:spPr>
          <a:xfrm flipH="1" flipV="1">
            <a:off x="2633424" y="3903051"/>
            <a:ext cx="992046" cy="413703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3" y="125806"/>
            <a:ext cx="1506772" cy="1228477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6025594" y="-2652"/>
            <a:ext cx="0" cy="6860652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" idx="2"/>
            <a:endCxn id="7" idx="7"/>
          </p:cNvCxnSpPr>
          <p:nvPr/>
        </p:nvCxnSpPr>
        <p:spPr>
          <a:xfrm flipH="1" flipV="1">
            <a:off x="893016" y="3474108"/>
            <a:ext cx="998943" cy="671702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1"/>
            <a:endCxn id="5" idx="4"/>
          </p:cNvCxnSpPr>
          <p:nvPr/>
        </p:nvCxnSpPr>
        <p:spPr>
          <a:xfrm flipV="1">
            <a:off x="2019174" y="2387652"/>
            <a:ext cx="2220546" cy="1515399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39547" y="5266350"/>
            <a:ext cx="1002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BFS</a:t>
            </a:r>
            <a:endParaRPr lang="en-US" sz="4400" dirty="0"/>
          </a:p>
        </p:txBody>
      </p:sp>
      <p:graphicFrame>
        <p:nvGraphicFramePr>
          <p:cNvPr id="149" name="Table 148"/>
          <p:cNvGraphicFramePr>
            <a:graphicFrameLocks noGrp="1"/>
          </p:cNvGraphicFramePr>
          <p:nvPr>
            <p:extLst/>
          </p:nvPr>
        </p:nvGraphicFramePr>
        <p:xfrm>
          <a:off x="9365569" y="489614"/>
          <a:ext cx="243623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32868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1" name="Table 150"/>
          <p:cNvGraphicFramePr>
            <a:graphicFrameLocks noGrp="1"/>
          </p:cNvGraphicFramePr>
          <p:nvPr>
            <p:extLst/>
          </p:nvPr>
        </p:nvGraphicFramePr>
        <p:xfrm>
          <a:off x="6368918" y="2358131"/>
          <a:ext cx="69959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5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8" name="Straight Arrow Connector 167"/>
          <p:cNvCxnSpPr/>
          <p:nvPr/>
        </p:nvCxnSpPr>
        <p:spPr>
          <a:xfrm>
            <a:off x="9252318" y="1243323"/>
            <a:ext cx="0" cy="3150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9252318" y="3002496"/>
            <a:ext cx="7517" cy="3347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9259835" y="2048571"/>
            <a:ext cx="0" cy="3784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9252318" y="3858896"/>
            <a:ext cx="0" cy="9015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6225029" y="2840960"/>
            <a:ext cx="1136469" cy="2729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9383478" y="970547"/>
            <a:ext cx="2374513" cy="7674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6225029" y="2875188"/>
            <a:ext cx="1306849" cy="999774"/>
          </a:xfrm>
          <a:prstGeom prst="arc">
            <a:avLst>
              <a:gd name="adj1" fmla="val 16200000"/>
              <a:gd name="adj2" fmla="val 545522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6346742" y="3873330"/>
            <a:ext cx="1306849" cy="999774"/>
          </a:xfrm>
          <a:prstGeom prst="arc">
            <a:avLst>
              <a:gd name="adj1" fmla="val 16200000"/>
              <a:gd name="adj2" fmla="val 6082334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flipV="1">
            <a:off x="5691431" y="3500707"/>
            <a:ext cx="2163596" cy="1292734"/>
          </a:xfrm>
          <a:prstGeom prst="arc">
            <a:avLst>
              <a:gd name="adj1" fmla="val 16200000"/>
              <a:gd name="adj2" fmla="val 5859147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541432" y="3373554"/>
            <a:ext cx="2260730" cy="2773858"/>
          </a:xfrm>
          <a:prstGeom prst="arc">
            <a:avLst>
              <a:gd name="adj1" fmla="val 16200000"/>
              <a:gd name="adj2" fmla="val 513602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742198" y="5287515"/>
            <a:ext cx="2075315" cy="727113"/>
          </a:xfrm>
          <a:prstGeom prst="arc">
            <a:avLst>
              <a:gd name="adj1" fmla="val 16200000"/>
              <a:gd name="adj2" fmla="val 5811577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6115984" y="5132776"/>
            <a:ext cx="1415165" cy="635637"/>
          </a:xfrm>
          <a:prstGeom prst="arc">
            <a:avLst>
              <a:gd name="adj1" fmla="val 16200000"/>
              <a:gd name="adj2" fmla="val 567453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flipV="1">
            <a:off x="5691431" y="4359333"/>
            <a:ext cx="2260730" cy="1265644"/>
          </a:xfrm>
          <a:prstGeom prst="arc">
            <a:avLst>
              <a:gd name="adj1" fmla="val 16200000"/>
              <a:gd name="adj2" fmla="val 5645494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flipH="1">
            <a:off x="8615321" y="1579081"/>
            <a:ext cx="1266030" cy="1414845"/>
          </a:xfrm>
          <a:prstGeom prst="arc">
            <a:avLst>
              <a:gd name="adj1" fmla="val 16200000"/>
              <a:gd name="adj2" fmla="val 5480512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H="1">
            <a:off x="8497333" y="3337238"/>
            <a:ext cx="1593058" cy="1836464"/>
          </a:xfrm>
          <a:prstGeom prst="arc">
            <a:avLst>
              <a:gd name="adj1" fmla="val 16200000"/>
              <a:gd name="adj2" fmla="val 557780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8621119" y="1960751"/>
            <a:ext cx="1685516" cy="3259530"/>
          </a:xfrm>
          <a:prstGeom prst="arc">
            <a:avLst>
              <a:gd name="adj1" fmla="val 5805771"/>
              <a:gd name="adj2" fmla="val 1586509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flipH="1">
            <a:off x="8615320" y="2427061"/>
            <a:ext cx="1319800" cy="3587567"/>
          </a:xfrm>
          <a:prstGeom prst="arc">
            <a:avLst>
              <a:gd name="adj1" fmla="val 16200000"/>
              <a:gd name="adj2" fmla="val 557031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259835" y="6014628"/>
            <a:ext cx="0" cy="6836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>
            <a:off x="8991474" y="5738293"/>
            <a:ext cx="586729" cy="929842"/>
          </a:xfrm>
          <a:prstGeom prst="arc">
            <a:avLst>
              <a:gd name="adj1" fmla="val 5221731"/>
              <a:gd name="adj2" fmla="val 17023842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>
            <a:off x="8897211" y="3810351"/>
            <a:ext cx="862463" cy="1987352"/>
          </a:xfrm>
          <a:prstGeom prst="arc">
            <a:avLst>
              <a:gd name="adj1" fmla="val 5734171"/>
              <a:gd name="adj2" fmla="val 1606817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05464" y="295224"/>
            <a:ext cx="5578049" cy="9559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Vertex-Centric</a:t>
            </a:r>
            <a:r>
              <a:rPr lang="en-US" b="1" dirty="0" smtClean="0"/>
              <a:t> Scatter Gather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171765" y="970547"/>
            <a:ext cx="2211713" cy="1870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33734" y="1407857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Lookup Index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26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6" grpId="1" animBg="1"/>
      <p:bldP spid="227" grpId="0" animBg="1"/>
      <p:bldP spid="227" grpId="1" animBg="1"/>
      <p:bldP spid="28" grpId="0" animBg="1"/>
      <p:bldP spid="65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4" grpId="0"/>
      <p:bldP spid="5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Transformation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642" y="2259444"/>
            <a:ext cx="4894067" cy="2096421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1096" y="2293763"/>
            <a:ext cx="48927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 each </a:t>
            </a:r>
            <a:r>
              <a:rPr lang="en-US" sz="3200" dirty="0" smtClean="0"/>
              <a:t>vertex v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if v has update</a:t>
            </a:r>
            <a:endParaRPr lang="en-US" sz="3200" dirty="0"/>
          </a:p>
          <a:p>
            <a:r>
              <a:rPr lang="en-US" sz="3200" dirty="0"/>
              <a:t>     </a:t>
            </a:r>
            <a:r>
              <a:rPr lang="en-US" sz="3200" dirty="0" smtClean="0"/>
              <a:t>for </a:t>
            </a:r>
            <a:r>
              <a:rPr lang="en-US" sz="3200" dirty="0"/>
              <a:t>each edge e from v</a:t>
            </a:r>
          </a:p>
          <a:p>
            <a:r>
              <a:rPr lang="en-US" sz="3200" dirty="0"/>
              <a:t>         </a:t>
            </a:r>
            <a:r>
              <a:rPr lang="en-US" sz="3200" dirty="0" smtClean="0"/>
              <a:t>  scatter </a:t>
            </a:r>
            <a:r>
              <a:rPr lang="en-US" sz="3200" dirty="0"/>
              <a:t>update along 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93341" y="4613172"/>
            <a:ext cx="1324304" cy="557051"/>
          </a:xfrm>
          <a:prstGeom prst="rightArrow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7645" y="2238442"/>
            <a:ext cx="4894067" cy="1630428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01786" y="2293763"/>
            <a:ext cx="4892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for each </a:t>
            </a:r>
            <a:r>
              <a:rPr lang="en-US" sz="3200" dirty="0" smtClean="0"/>
              <a:t>edge e</a:t>
            </a:r>
            <a:endParaRPr lang="en-US" sz="3200" dirty="0"/>
          </a:p>
          <a:p>
            <a:r>
              <a:rPr lang="en-US" sz="3200" dirty="0"/>
              <a:t>     </a:t>
            </a:r>
            <a:r>
              <a:rPr lang="en-US" sz="3200" dirty="0" smtClean="0"/>
              <a:t>If </a:t>
            </a:r>
            <a:r>
              <a:rPr lang="en-US" sz="3200" dirty="0" err="1" smtClean="0"/>
              <a:t>e.src</a:t>
            </a:r>
            <a:r>
              <a:rPr lang="en-US" sz="3200" dirty="0" smtClean="0"/>
              <a:t> has update</a:t>
            </a:r>
            <a:endParaRPr lang="en-US" sz="3200" dirty="0"/>
          </a:p>
          <a:p>
            <a:r>
              <a:rPr lang="en-US" sz="3200" dirty="0"/>
              <a:t>         </a:t>
            </a:r>
            <a:r>
              <a:rPr lang="en-US" sz="3200" dirty="0" smtClean="0"/>
              <a:t>  scatter </a:t>
            </a:r>
            <a:r>
              <a:rPr lang="en-US" sz="3200" dirty="0"/>
              <a:t>update along 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1038" y="4585449"/>
            <a:ext cx="2612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Vertex-Centric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14776" y="4585448"/>
            <a:ext cx="232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Edge-Centric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6182" y="2368701"/>
            <a:ext cx="838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Scatter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02073" y="2344398"/>
            <a:ext cx="838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9729" y="1591679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1534" y="1591679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1575826" y="1973349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7705" y="326420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898113" y="3693149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3272761" y="3057354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3504409" y="4106852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73545" y="302217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4"/>
            <a:endCxn id="6" idx="3"/>
          </p:cNvCxnSpPr>
          <p:nvPr/>
        </p:nvCxnSpPr>
        <p:spPr>
          <a:xfrm>
            <a:off x="784069" y="2278304"/>
            <a:ext cx="918972" cy="28111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4"/>
          </p:cNvCxnSpPr>
          <p:nvPr/>
        </p:nvCxnSpPr>
        <p:spPr>
          <a:xfrm>
            <a:off x="784069" y="2278304"/>
            <a:ext cx="115101" cy="108645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5" idx="4"/>
          </p:cNvCxnSpPr>
          <p:nvPr/>
        </p:nvCxnSpPr>
        <p:spPr>
          <a:xfrm flipV="1">
            <a:off x="899170" y="2278304"/>
            <a:ext cx="3346704" cy="157197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4" idx="7"/>
          </p:cNvCxnSpPr>
          <p:nvPr/>
        </p:nvCxnSpPr>
        <p:spPr>
          <a:xfrm flipH="1" flipV="1">
            <a:off x="1091194" y="1692233"/>
            <a:ext cx="2720340" cy="242759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8" idx="7"/>
          </p:cNvCxnSpPr>
          <p:nvPr/>
        </p:nvCxnSpPr>
        <p:spPr>
          <a:xfrm>
            <a:off x="2010166" y="2659974"/>
            <a:ext cx="629412" cy="1133729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"/>
            <a:endCxn id="11" idx="0"/>
          </p:cNvCxnSpPr>
          <p:nvPr/>
        </p:nvCxnSpPr>
        <p:spPr>
          <a:xfrm>
            <a:off x="2010166" y="2659974"/>
            <a:ext cx="3397719" cy="362202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5"/>
          </p:cNvCxnSpPr>
          <p:nvPr/>
        </p:nvCxnSpPr>
        <p:spPr>
          <a:xfrm flipH="1">
            <a:off x="4014226" y="3365488"/>
            <a:ext cx="921581" cy="27793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</p:cNvCxnSpPr>
          <p:nvPr/>
        </p:nvCxnSpPr>
        <p:spPr>
          <a:xfrm flipH="1">
            <a:off x="4245874" y="3365489"/>
            <a:ext cx="727671" cy="84191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1"/>
            <a:endCxn id="9" idx="5"/>
          </p:cNvCxnSpPr>
          <p:nvPr/>
        </p:nvCxnSpPr>
        <p:spPr>
          <a:xfrm flipV="1">
            <a:off x="3631624" y="3643425"/>
            <a:ext cx="382602" cy="56398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6" idx="6"/>
          </p:cNvCxnSpPr>
          <p:nvPr/>
        </p:nvCxnSpPr>
        <p:spPr>
          <a:xfrm flipH="1" flipV="1">
            <a:off x="2444506" y="2316662"/>
            <a:ext cx="1059903" cy="1855902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1"/>
            <a:endCxn id="8" idx="7"/>
          </p:cNvCxnSpPr>
          <p:nvPr/>
        </p:nvCxnSpPr>
        <p:spPr>
          <a:xfrm flipH="1" flipV="1">
            <a:off x="2639578" y="3793703"/>
            <a:ext cx="992046" cy="41370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3" y="125806"/>
            <a:ext cx="1506772" cy="1228477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6025594" y="-2652"/>
            <a:ext cx="0" cy="6860652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" idx="2"/>
            <a:endCxn id="7" idx="7"/>
          </p:cNvCxnSpPr>
          <p:nvPr/>
        </p:nvCxnSpPr>
        <p:spPr>
          <a:xfrm flipH="1" flipV="1">
            <a:off x="899170" y="3364760"/>
            <a:ext cx="998943" cy="671702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1"/>
            <a:endCxn id="5" idx="4"/>
          </p:cNvCxnSpPr>
          <p:nvPr/>
        </p:nvCxnSpPr>
        <p:spPr>
          <a:xfrm flipV="1">
            <a:off x="2025328" y="2278304"/>
            <a:ext cx="2220546" cy="1515399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" name="Table 148"/>
          <p:cNvGraphicFramePr>
            <a:graphicFrameLocks noGrp="1"/>
          </p:cNvGraphicFramePr>
          <p:nvPr>
            <p:extLst/>
          </p:nvPr>
        </p:nvGraphicFramePr>
        <p:xfrm>
          <a:off x="9365569" y="489614"/>
          <a:ext cx="243623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32868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1" name="Table 150"/>
          <p:cNvGraphicFramePr>
            <a:graphicFrameLocks noGrp="1"/>
          </p:cNvGraphicFramePr>
          <p:nvPr>
            <p:extLst/>
          </p:nvPr>
        </p:nvGraphicFramePr>
        <p:xfrm>
          <a:off x="6368918" y="2358131"/>
          <a:ext cx="69959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5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" name="Rectangle 225"/>
          <p:cNvSpPr/>
          <p:nvPr/>
        </p:nvSpPr>
        <p:spPr>
          <a:xfrm>
            <a:off x="6225029" y="2840960"/>
            <a:ext cx="1136469" cy="2729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9383478" y="914400"/>
            <a:ext cx="2374513" cy="58227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6225029" y="2875188"/>
            <a:ext cx="1306849" cy="999774"/>
          </a:xfrm>
          <a:prstGeom prst="arc">
            <a:avLst>
              <a:gd name="adj1" fmla="val 16200000"/>
              <a:gd name="adj2" fmla="val 545522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6346742" y="3873330"/>
            <a:ext cx="1306849" cy="999774"/>
          </a:xfrm>
          <a:prstGeom prst="arc">
            <a:avLst>
              <a:gd name="adj1" fmla="val 16200000"/>
              <a:gd name="adj2" fmla="val 6082334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flipV="1">
            <a:off x="5691431" y="3500707"/>
            <a:ext cx="2163596" cy="1292734"/>
          </a:xfrm>
          <a:prstGeom prst="arc">
            <a:avLst>
              <a:gd name="adj1" fmla="val 16200000"/>
              <a:gd name="adj2" fmla="val 5859147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541432" y="3373554"/>
            <a:ext cx="2260730" cy="2773858"/>
          </a:xfrm>
          <a:prstGeom prst="arc">
            <a:avLst>
              <a:gd name="adj1" fmla="val 16200000"/>
              <a:gd name="adj2" fmla="val 513602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742198" y="5287515"/>
            <a:ext cx="2075315" cy="727113"/>
          </a:xfrm>
          <a:prstGeom prst="arc">
            <a:avLst>
              <a:gd name="adj1" fmla="val 16200000"/>
              <a:gd name="adj2" fmla="val 5811577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6115984" y="5132776"/>
            <a:ext cx="1415165" cy="635637"/>
          </a:xfrm>
          <a:prstGeom prst="arc">
            <a:avLst>
              <a:gd name="adj1" fmla="val 16200000"/>
              <a:gd name="adj2" fmla="val 567453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flipV="1">
            <a:off x="5691431" y="4359333"/>
            <a:ext cx="2260730" cy="1265644"/>
          </a:xfrm>
          <a:prstGeom prst="arc">
            <a:avLst>
              <a:gd name="adj1" fmla="val 16200000"/>
              <a:gd name="adj2" fmla="val 5645494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794606" y="1001269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973132" y="1001269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156012" y="1001269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594309" y="1001269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03687" y="5287515"/>
            <a:ext cx="1002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BFS</a:t>
            </a:r>
            <a:endParaRPr lang="en-US" sz="4400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75910" y="106261"/>
            <a:ext cx="5859295" cy="4844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Edge-Centric Scatter Gather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64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6" grpId="1" animBg="1"/>
      <p:bldP spid="227" grpId="1" animBg="1"/>
      <p:bldP spid="227" grpId="2" animBg="1"/>
      <p:bldP spid="28" grpId="0" animBg="1"/>
      <p:bldP spid="65" grpId="0" animBg="1"/>
      <p:bldP spid="3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25317"/>
              </p:ext>
            </p:extLst>
          </p:nvPr>
        </p:nvGraphicFramePr>
        <p:xfrm>
          <a:off x="1388217" y="229552"/>
          <a:ext cx="243623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32868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817254" y="741207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95780" y="741207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78660" y="741207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16957" y="741207"/>
            <a:ext cx="0" cy="574412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43168" y="2548480"/>
            <a:ext cx="18645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47259"/>
              </p:ext>
            </p:extLst>
          </p:nvPr>
        </p:nvGraphicFramePr>
        <p:xfrm>
          <a:off x="6174364" y="240031"/>
          <a:ext cx="243623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32868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>
          <a:xfrm flipH="1">
            <a:off x="5508434" y="624938"/>
            <a:ext cx="563" cy="58603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684704" y="624938"/>
            <a:ext cx="2819" cy="58603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870403" y="624938"/>
            <a:ext cx="1587" cy="58603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299113" y="624938"/>
            <a:ext cx="9587" cy="58603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98200" y="2848473"/>
            <a:ext cx="2425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No</a:t>
            </a:r>
            <a:r>
              <a:rPr lang="en-US" sz="3200" b="1" dirty="0" smtClean="0"/>
              <a:t> index</a:t>
            </a:r>
          </a:p>
          <a:p>
            <a:r>
              <a:rPr lang="en-US" sz="3200" b="1" u="sng" dirty="0" smtClean="0"/>
              <a:t>No</a:t>
            </a:r>
            <a:r>
              <a:rPr lang="en-US" sz="3200" b="1" dirty="0" smtClean="0"/>
              <a:t> clustering</a:t>
            </a:r>
          </a:p>
          <a:p>
            <a:r>
              <a:rPr lang="en-US" sz="3200" b="1" u="sng" dirty="0" smtClean="0"/>
              <a:t>No</a:t>
            </a:r>
            <a:r>
              <a:rPr lang="en-US" sz="3200" b="1" dirty="0" smtClean="0"/>
              <a:t> sorting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3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Tradeoff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225095" y="2756757"/>
                <a:ext cx="9741809" cy="104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Edge-centric Scatter-Gather: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𝑺𝒄𝒂𝒕𝒕𝒆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𝑬𝒅𝒈𝒆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𝑫𝒂𝒕𝒂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𝑺𝒆𝒒𝒖𝒆𝒏𝒕𝒊𝒂𝒍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𝑨𝒄𝒄𝒆𝒔𝒔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𝑩𝒂𝒏𝒅𝒘𝒊𝒅𝒕𝒉</m:t>
                        </m:r>
                      </m:den>
                    </m:f>
                  </m:oMath>
                </a14:m>
                <a:endParaRPr lang="en-US" sz="2800" b="1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25095" y="2756757"/>
                <a:ext cx="9741809" cy="1043427"/>
              </a:xfrm>
              <a:prstGeom prst="rect">
                <a:avLst/>
              </a:prstGeom>
              <a:blipFill rotWithShape="0">
                <a:blip r:embed="rId3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4325" y="1801277"/>
                <a:ext cx="9207509" cy="628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 smtClean="0"/>
                  <a:t>Vertex-centric Scatter-Gather: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𝑬𝒅𝒈𝒆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𝑫𝒂𝒕𝒂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𝑹𝒂𝒏𝒅𝒐𝒎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𝑨𝒄𝒄𝒆𝒔𝒔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𝑩𝒂𝒏𝒅𝒘𝒊𝒅𝒕𝒉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25" y="1801277"/>
                <a:ext cx="9207509" cy="628826"/>
              </a:xfrm>
              <a:prstGeom prst="rect">
                <a:avLst/>
              </a:prstGeom>
              <a:blipFill rotWithShape="0">
                <a:blip r:embed="rId4"/>
                <a:stretch>
                  <a:fillRect l="-231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55"/>
          <p:cNvSpPr txBox="1">
            <a:spLocks/>
          </p:cNvSpPr>
          <p:nvPr/>
        </p:nvSpPr>
        <p:spPr>
          <a:xfrm>
            <a:off x="451304" y="4126838"/>
            <a:ext cx="10515600" cy="1806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Sequential Access Bandwidth &gt;&gt; Random Access Bandwidth</a:t>
            </a:r>
          </a:p>
          <a:p>
            <a:r>
              <a:rPr lang="en-US" sz="3600" dirty="0" smtClean="0"/>
              <a:t>Few scatter gather iterations for real world graphs </a:t>
            </a:r>
          </a:p>
          <a:p>
            <a:pPr lvl="1"/>
            <a:r>
              <a:rPr lang="en-US" sz="3200" dirty="0"/>
              <a:t>W</a:t>
            </a:r>
            <a:r>
              <a:rPr lang="en-US" sz="3200" dirty="0" smtClean="0"/>
              <a:t>ell connected, </a:t>
            </a:r>
            <a:r>
              <a:rPr lang="en-US" sz="3200" dirty="0"/>
              <a:t>v</a:t>
            </a:r>
            <a:r>
              <a:rPr lang="en-US" sz="3200" dirty="0" smtClean="0"/>
              <a:t>ariety of datasets covered in the paper</a:t>
            </a:r>
          </a:p>
        </p:txBody>
      </p:sp>
    </p:spTree>
    <p:extLst>
      <p:ext uri="{BB962C8B-B14F-4D97-AF65-F5344CB8AC3E}">
        <p14:creationId xmlns:p14="http://schemas.microsoft.com/office/powerpoint/2010/main" val="22982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Edge-centric scatter gather model</a:t>
            </a:r>
          </a:p>
          <a:p>
            <a:r>
              <a:rPr lang="en-US" sz="3200" b="1" dirty="0" smtClean="0"/>
              <a:t>Streaming partitions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Streaming Partitions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Problem: still have random access to vertex set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68918" y="2358131"/>
          <a:ext cx="699596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5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Arc 8"/>
          <p:cNvSpPr/>
          <p:nvPr/>
        </p:nvSpPr>
        <p:spPr>
          <a:xfrm>
            <a:off x="5702558" y="2908295"/>
            <a:ext cx="2188302" cy="772256"/>
          </a:xfrm>
          <a:prstGeom prst="arc">
            <a:avLst>
              <a:gd name="adj1" fmla="val 16200000"/>
              <a:gd name="adj2" fmla="val 5484426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flipV="1">
            <a:off x="5702559" y="3232346"/>
            <a:ext cx="2316834" cy="1253100"/>
          </a:xfrm>
          <a:prstGeom prst="arc">
            <a:avLst>
              <a:gd name="adj1" fmla="val 16083468"/>
              <a:gd name="adj2" fmla="val 5885601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5551298" y="3407629"/>
            <a:ext cx="2583709" cy="2015709"/>
          </a:xfrm>
          <a:prstGeom prst="arc">
            <a:avLst>
              <a:gd name="adj1" fmla="val 16200000"/>
              <a:gd name="adj2" fmla="val 5487296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5506008" y="4795027"/>
            <a:ext cx="2564142" cy="773109"/>
          </a:xfrm>
          <a:prstGeom prst="arc">
            <a:avLst>
              <a:gd name="adj1" fmla="val 16200000"/>
              <a:gd name="adj2" fmla="val 5280526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flipV="1">
            <a:off x="5551298" y="3957851"/>
            <a:ext cx="2507576" cy="731286"/>
          </a:xfrm>
          <a:prstGeom prst="arc">
            <a:avLst>
              <a:gd name="adj1" fmla="val 16200000"/>
              <a:gd name="adj2" fmla="val 4366640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5986113" y="4071991"/>
            <a:ext cx="2033280" cy="1115751"/>
          </a:xfrm>
          <a:prstGeom prst="arc">
            <a:avLst>
              <a:gd name="adj1" fmla="val 16200000"/>
              <a:gd name="adj2" fmla="val 6421343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6058466"/>
            <a:ext cx="10515600" cy="47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Solution: partition the graph into streaming partitions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56" y="3487090"/>
            <a:ext cx="1506772" cy="12284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Streaming Partitions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streaming partition is</a:t>
            </a:r>
          </a:p>
          <a:p>
            <a:pPr lvl="1"/>
            <a:r>
              <a:rPr lang="en-US" sz="3200" dirty="0" smtClean="0"/>
              <a:t>A subset of the vertices that fits in RAM</a:t>
            </a:r>
          </a:p>
          <a:p>
            <a:pPr lvl="1"/>
            <a:r>
              <a:rPr lang="en-US" sz="3200" dirty="0" smtClean="0"/>
              <a:t>All edges whose source vertex is in that subset</a:t>
            </a:r>
          </a:p>
          <a:p>
            <a:pPr lvl="1"/>
            <a:r>
              <a:rPr lang="en-US" sz="3200" dirty="0" smtClean="0"/>
              <a:t>No requirement on quality of the partition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39835" y="2294341"/>
          <a:ext cx="5008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54970"/>
              </p:ext>
            </p:extLst>
          </p:nvPr>
        </p:nvGraphicFramePr>
        <p:xfrm>
          <a:off x="1530548" y="4867275"/>
          <a:ext cx="5008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44347" y="4790873"/>
            <a:ext cx="11303306" cy="4406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87674"/>
              </p:ext>
            </p:extLst>
          </p:nvPr>
        </p:nvGraphicFramePr>
        <p:xfrm>
          <a:off x="6714982" y="1101742"/>
          <a:ext cx="24362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01808"/>
              </p:ext>
            </p:extLst>
          </p:nvPr>
        </p:nvGraphicFramePr>
        <p:xfrm>
          <a:off x="6720853" y="4892675"/>
          <a:ext cx="24362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32868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25939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19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794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Partitioning the Graph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4347" y="1525197"/>
            <a:ext cx="312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Subset of vertices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2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Graphs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Shape 194"/>
          <p:cNvSpPr>
            <a:spLocks noChangeArrowheads="1"/>
          </p:cNvSpPr>
          <p:nvPr/>
        </p:nvSpPr>
        <p:spPr bwMode="auto">
          <a:xfrm>
            <a:off x="2321612" y="2622979"/>
            <a:ext cx="1113647" cy="10255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1" y="2665788"/>
            <a:ext cx="1754925" cy="982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67" y="2651700"/>
            <a:ext cx="1740967" cy="1147419"/>
          </a:xfrm>
          <a:prstGeom prst="rect">
            <a:avLst/>
          </a:prstGeom>
        </p:spPr>
      </p:pic>
      <p:sp>
        <p:nvSpPr>
          <p:cNvPr id="7" name="Shape 191"/>
          <p:cNvSpPr>
            <a:spLocks noChangeArrowheads="1"/>
          </p:cNvSpPr>
          <p:nvPr/>
        </p:nvSpPr>
        <p:spPr bwMode="auto">
          <a:xfrm>
            <a:off x="1854741" y="4104512"/>
            <a:ext cx="2743341" cy="214960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00" y="2665789"/>
            <a:ext cx="1557677" cy="12362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46214" y="4700477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0090" y="3984367"/>
            <a:ext cx="18806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HyperANF</a:t>
            </a:r>
            <a:endParaRPr lang="en-US" sz="3200" dirty="0" smtClean="0"/>
          </a:p>
          <a:p>
            <a:r>
              <a:rPr lang="en-US" sz="3200" dirty="0" err="1" smtClean="0"/>
              <a:t>Pagerank</a:t>
            </a:r>
            <a:endParaRPr lang="en-US" sz="3200" dirty="0" smtClean="0"/>
          </a:p>
          <a:p>
            <a:r>
              <a:rPr lang="en-US" sz="3200" dirty="0" smtClean="0"/>
              <a:t>ALS</a:t>
            </a:r>
          </a:p>
          <a:p>
            <a:r>
              <a:rPr lang="en-US" sz="3200" dirty="0" smtClean="0"/>
              <a:t>….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35339" y="1675102"/>
            <a:ext cx="7587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Interesting information is encoded as graphs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4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91420"/>
              </p:ext>
            </p:extLst>
          </p:nvPr>
        </p:nvGraphicFramePr>
        <p:xfrm>
          <a:off x="1539835" y="2294341"/>
          <a:ext cx="5008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591869" y="1120981"/>
            <a:ext cx="3058" cy="357384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24" y="1564483"/>
            <a:ext cx="2072653" cy="1554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45" y="1113293"/>
            <a:ext cx="1906640" cy="1554491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flipH="1">
            <a:off x="1274722" y="2950182"/>
            <a:ext cx="495759" cy="716097"/>
          </a:xfrm>
          <a:prstGeom prst="arc">
            <a:avLst>
              <a:gd name="adj1" fmla="val 15862936"/>
              <a:gd name="adj2" fmla="val 6655467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68244" y="3118750"/>
            <a:ext cx="2682607" cy="493803"/>
          </a:xfrm>
          <a:prstGeom prst="arc">
            <a:avLst>
              <a:gd name="adj1" fmla="val 6984734"/>
              <a:gd name="adj2" fmla="val 1542080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757261" y="3332588"/>
            <a:ext cx="1893028" cy="531995"/>
          </a:xfrm>
          <a:prstGeom prst="arc">
            <a:avLst>
              <a:gd name="adj1" fmla="val 5530095"/>
              <a:gd name="adj2" fmla="val 17712848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20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794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Random Accesses for Free</a:t>
            </a:r>
            <a:endParaRPr lang="en-US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73446"/>
              </p:ext>
            </p:extLst>
          </p:nvPr>
        </p:nvGraphicFramePr>
        <p:xfrm>
          <a:off x="6704095" y="1113293"/>
          <a:ext cx="24362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7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39835" y="2294341"/>
          <a:ext cx="5008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558232" y="1113293"/>
            <a:ext cx="4004" cy="36320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24" y="1564483"/>
            <a:ext cx="2072653" cy="1554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45" y="1113293"/>
            <a:ext cx="1906640" cy="1554491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flipH="1">
            <a:off x="1274722" y="2950182"/>
            <a:ext cx="495759" cy="716097"/>
          </a:xfrm>
          <a:prstGeom prst="arc">
            <a:avLst>
              <a:gd name="adj1" fmla="val 15862936"/>
              <a:gd name="adj2" fmla="val 6655467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68244" y="3118750"/>
            <a:ext cx="2682607" cy="493803"/>
          </a:xfrm>
          <a:prstGeom prst="arc">
            <a:avLst>
              <a:gd name="adj1" fmla="val 6984734"/>
              <a:gd name="adj2" fmla="val 1542080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757261" y="3332588"/>
            <a:ext cx="1893028" cy="531995"/>
          </a:xfrm>
          <a:prstGeom prst="arc">
            <a:avLst>
              <a:gd name="adj1" fmla="val 5530095"/>
              <a:gd name="adj2" fmla="val 17712848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21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794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Generalization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6628" y="3373891"/>
            <a:ext cx="2212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Fast storage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71361" y="3395693"/>
            <a:ext cx="2353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Slow storage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09547" y="5494856"/>
            <a:ext cx="768962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Applies to any two level memory hierarchy</a:t>
            </a:r>
            <a:endParaRPr lang="en-US" sz="32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66777"/>
              </p:ext>
            </p:extLst>
          </p:nvPr>
        </p:nvGraphicFramePr>
        <p:xfrm>
          <a:off x="6714982" y="1101742"/>
          <a:ext cx="24362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118"/>
                <a:gridCol w="121811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80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9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03" y="3642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Generally Applicable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" y="3979303"/>
            <a:ext cx="2022321" cy="1648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8" y="2092432"/>
            <a:ext cx="2072653" cy="155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223" y="3423998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OR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9" y="2113152"/>
            <a:ext cx="2072653" cy="1554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2268" y="5647873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729241" y="3423999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OR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3526" y="5758936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SSD</a:t>
            </a:r>
            <a:endParaRPr lang="en-US" sz="3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3388" y="3818965"/>
            <a:ext cx="2796989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5375" y="3818965"/>
            <a:ext cx="2796989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81" y="4118363"/>
            <a:ext cx="2072653" cy="155449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824702" y="3812164"/>
            <a:ext cx="3072500" cy="680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86026" y="5758936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RAM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466546" y="1204694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RAM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0204" y="1124525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RAM</a:t>
            </a:r>
            <a:endParaRPr lang="en-US" sz="3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02" y="2112441"/>
            <a:ext cx="3019425" cy="15144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48282" y="1171683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CPU Cache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3388" y="1171684"/>
            <a:ext cx="2796989" cy="5233583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15375" y="1171684"/>
            <a:ext cx="2796989" cy="5233583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99091" y="1056709"/>
            <a:ext cx="3098111" cy="5299641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32" y="4181199"/>
            <a:ext cx="2466673" cy="15777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49321" y="5150069"/>
            <a:ext cx="356582" cy="210207"/>
          </a:xfrm>
          <a:prstGeom prst="rect">
            <a:avLst/>
          </a:prstGeom>
          <a:solidFill>
            <a:schemeClr val="bg2"/>
          </a:solidFill>
          <a:ln w="508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Parallelism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Simple Parallelism</a:t>
            </a:r>
          </a:p>
          <a:p>
            <a:r>
              <a:rPr lang="en-US" sz="3600" dirty="0" smtClean="0"/>
              <a:t>State is stored in vertex</a:t>
            </a:r>
          </a:p>
          <a:p>
            <a:r>
              <a:rPr lang="en-US" sz="3600" dirty="0" smtClean="0"/>
              <a:t>Streaming partitions have disjoint vertices</a:t>
            </a:r>
          </a:p>
          <a:p>
            <a:r>
              <a:rPr lang="en-US" sz="3600" dirty="0" smtClean="0"/>
              <a:t>Can process streaming partitions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Gathering Updates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93457" y="2688691"/>
            <a:ext cx="699248" cy="1326777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1188" y="2813622"/>
            <a:ext cx="1542288" cy="1156733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15722" y="3235248"/>
            <a:ext cx="70372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3666" y="2222521"/>
            <a:ext cx="1149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Edges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4779" y="2111996"/>
            <a:ext cx="151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Vertices</a:t>
            </a:r>
            <a:endParaRPr lang="en-US" sz="32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3839854" y="3091813"/>
            <a:ext cx="462870" cy="430306"/>
          </a:xfrm>
          <a:prstGeom prst="ellips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X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077167" y="2906027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X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148494" y="2906026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Y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8973669" y="3907892"/>
            <a:ext cx="699248" cy="1326777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10599" y="3254847"/>
            <a:ext cx="151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Vertices</a:t>
            </a:r>
            <a:endParaRPr lang="en-US" sz="32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9091858" y="4356127"/>
            <a:ext cx="462870" cy="430306"/>
          </a:xfrm>
          <a:prstGeom prst="ellips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Y</a:t>
            </a:r>
            <a:endParaRPr lang="en-US" sz="3200" dirty="0"/>
          </a:p>
        </p:txBody>
      </p:sp>
      <p:sp>
        <p:nvSpPr>
          <p:cNvPr id="31" name="Right Arrow 30"/>
          <p:cNvSpPr/>
          <p:nvPr/>
        </p:nvSpPr>
        <p:spPr>
          <a:xfrm rot="1130120">
            <a:off x="4679194" y="3570569"/>
            <a:ext cx="4240155" cy="1012723"/>
          </a:xfrm>
          <a:prstGeom prst="rightArrow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98776" y="4606451"/>
            <a:ext cx="1493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Shuffler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235480" y="5347074"/>
            <a:ext cx="9326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inimize random access for large number of partitions</a:t>
            </a:r>
          </a:p>
          <a:p>
            <a:r>
              <a:rPr lang="en-US" sz="3200" dirty="0" smtClean="0"/>
              <a:t>Multi-round copying akin to merge sort but cheaper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5345" y="1565127"/>
            <a:ext cx="192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Partition 1</a:t>
            </a:r>
            <a:endParaRPr 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403618" y="2665276"/>
            <a:ext cx="2343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Partition 100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1449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r>
              <a:rPr lang="en-US" sz="3200" dirty="0" smtClean="0"/>
              <a:t>Focus on SSD results in this talk</a:t>
            </a:r>
          </a:p>
          <a:p>
            <a:pPr lvl="1"/>
            <a:r>
              <a:rPr lang="en-US" sz="3200" dirty="0" smtClean="0"/>
              <a:t>Similar results with in-memory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Baseline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Graphchi</a:t>
            </a:r>
            <a:r>
              <a:rPr lang="en-US" sz="3200" dirty="0" smtClean="0"/>
              <a:t> </a:t>
            </a:r>
            <a:r>
              <a:rPr lang="en-US" sz="3200" dirty="0"/>
              <a:t>[OSDI </a:t>
            </a:r>
            <a:r>
              <a:rPr lang="en-US" sz="3200" dirty="0" smtClean="0"/>
              <a:t>2012]</a:t>
            </a:r>
          </a:p>
          <a:p>
            <a:r>
              <a:rPr lang="en-US" sz="3200" u="sng" dirty="0" smtClean="0"/>
              <a:t>First to show that graph processing on a single machine</a:t>
            </a:r>
          </a:p>
          <a:p>
            <a:pPr lvl="1"/>
            <a:r>
              <a:rPr lang="en-US" sz="3200" u="sng" dirty="0"/>
              <a:t>I</a:t>
            </a:r>
            <a:r>
              <a:rPr lang="en-US" sz="3200" u="sng" dirty="0" smtClean="0"/>
              <a:t>s viable</a:t>
            </a:r>
          </a:p>
          <a:p>
            <a:pPr lvl="1"/>
            <a:r>
              <a:rPr lang="en-US" sz="3200" u="sng" dirty="0" smtClean="0"/>
              <a:t>Is competitive</a:t>
            </a:r>
          </a:p>
          <a:p>
            <a:r>
              <a:rPr lang="en-US" sz="3200" dirty="0" smtClean="0"/>
              <a:t>Also targets larger sequential bandwidth of SSD and Disk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Different Approaches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b="1" dirty="0"/>
              <a:t>Fundamentally different </a:t>
            </a:r>
            <a:r>
              <a:rPr lang="en-US" sz="3200" b="1" dirty="0" smtClean="0"/>
              <a:t>approaches </a:t>
            </a:r>
            <a:r>
              <a:rPr lang="en-US" sz="3200" b="1" dirty="0"/>
              <a:t>to same </a:t>
            </a:r>
            <a:r>
              <a:rPr lang="en-US" sz="3200" b="1" dirty="0" smtClean="0"/>
              <a:t>goal</a:t>
            </a:r>
            <a:endParaRPr lang="en-US" sz="3200" dirty="0" smtClean="0"/>
          </a:p>
          <a:p>
            <a:r>
              <a:rPr lang="en-US" sz="3200" dirty="0" err="1" smtClean="0"/>
              <a:t>Graphchi</a:t>
            </a:r>
            <a:r>
              <a:rPr lang="en-US" sz="3200" dirty="0" smtClean="0"/>
              <a:t> uses </a:t>
            </a:r>
            <a:r>
              <a:rPr lang="en-US" sz="3200" dirty="0"/>
              <a:t>“shards</a:t>
            </a:r>
            <a:r>
              <a:rPr lang="en-US" sz="3200" dirty="0" smtClean="0"/>
              <a:t>”</a:t>
            </a:r>
          </a:p>
          <a:p>
            <a:pPr lvl="1"/>
            <a:r>
              <a:rPr lang="en-US" sz="3200" dirty="0" smtClean="0"/>
              <a:t>Partitions edges into </a:t>
            </a:r>
            <a:r>
              <a:rPr lang="en-US" sz="3200" b="1" dirty="0" smtClean="0"/>
              <a:t>sorted</a:t>
            </a:r>
            <a:r>
              <a:rPr lang="en-US" sz="3200" dirty="0" smtClean="0"/>
              <a:t> shards</a:t>
            </a:r>
          </a:p>
          <a:p>
            <a:r>
              <a:rPr lang="en-US" sz="3200" dirty="0" smtClean="0"/>
              <a:t>X-Stream </a:t>
            </a:r>
            <a:r>
              <a:rPr lang="en-US" sz="3200" dirty="0"/>
              <a:t>uses sequential scans </a:t>
            </a:r>
            <a:endParaRPr lang="en-US" sz="3200" dirty="0" smtClean="0"/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artitions edges into </a:t>
            </a:r>
            <a:r>
              <a:rPr lang="en-US" sz="3200" b="1" dirty="0" smtClean="0"/>
              <a:t>unsorted</a:t>
            </a:r>
            <a:r>
              <a:rPr lang="en-US" sz="3200" dirty="0" smtClean="0"/>
              <a:t> streaming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Baseline to </a:t>
            </a:r>
            <a:r>
              <a:rPr lang="en-US" b="1" dirty="0" err="1" smtClean="0"/>
              <a:t>Graphchi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Replicated OSDI 2012 experiments on our SSD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42680" y="3808778"/>
            <a:ext cx="2301242" cy="1805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04121" y="3480450"/>
            <a:ext cx="206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87800" y="3144516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Create shards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06015" y="3463437"/>
            <a:ext cx="206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Shards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83115" y="3755184"/>
            <a:ext cx="2092685" cy="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6813" y="3090595"/>
            <a:ext cx="259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 Algorithm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71047" y="3431432"/>
            <a:ext cx="148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6014" y="5586411"/>
            <a:ext cx="206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67256" y="5864723"/>
            <a:ext cx="2195051" cy="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14083" y="5149215"/>
            <a:ext cx="259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 Algorithm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24246" y="5566328"/>
            <a:ext cx="148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4323" y="4536141"/>
            <a:ext cx="11163355" cy="15822"/>
          </a:xfrm>
          <a:prstGeom prst="line">
            <a:avLst/>
          </a:prstGeom>
          <a:ln w="1016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5414" y="3432658"/>
            <a:ext cx="190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Graphchi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015" y="4924887"/>
            <a:ext cx="195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X-Stream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98168" y="2958633"/>
            <a:ext cx="5279510" cy="3397717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884347"/>
              </p:ext>
            </p:extLst>
          </p:nvPr>
        </p:nvGraphicFramePr>
        <p:xfrm>
          <a:off x="336331" y="1489840"/>
          <a:ext cx="11017469" cy="486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X-Stream Speedup over </a:t>
            </a:r>
            <a:r>
              <a:rPr lang="en-US" b="1" dirty="0" err="1" smtClean="0"/>
              <a:t>Graphchi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29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21214" y="1824270"/>
            <a:ext cx="10510" cy="3846786"/>
          </a:xfrm>
          <a:prstGeom prst="line">
            <a:avLst/>
          </a:prstGeom>
          <a:ln w="508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30886" y="3638481"/>
            <a:ext cx="361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Mean Speedup = 2.3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6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Big Graphs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Large graphs are a subset of the big data </a:t>
            </a:r>
            <a:r>
              <a:rPr lang="en-US" sz="3200" dirty="0" smtClean="0"/>
              <a:t>problem</a:t>
            </a:r>
          </a:p>
          <a:p>
            <a:r>
              <a:rPr lang="en-US" sz="3200" dirty="0" smtClean="0"/>
              <a:t>Billions of vertices and edges, hundreds </a:t>
            </a:r>
            <a:r>
              <a:rPr lang="en-US" sz="3200" dirty="0"/>
              <a:t>of </a:t>
            </a:r>
            <a:r>
              <a:rPr lang="en-US" sz="3200" dirty="0" smtClean="0"/>
              <a:t>gigabytes</a:t>
            </a:r>
            <a:endParaRPr lang="en-US" sz="3200" dirty="0"/>
          </a:p>
          <a:p>
            <a:r>
              <a:rPr lang="en-US" sz="3200" dirty="0"/>
              <a:t>Normally tackled on large </a:t>
            </a:r>
            <a:r>
              <a:rPr lang="en-US" sz="3200" dirty="0" smtClean="0"/>
              <a:t>clusters</a:t>
            </a:r>
          </a:p>
          <a:p>
            <a:pPr lvl="1"/>
            <a:r>
              <a:rPr lang="en-US" sz="3200" dirty="0" err="1" smtClean="0"/>
              <a:t>Pregel</a:t>
            </a:r>
            <a:r>
              <a:rPr lang="en-US" sz="3200" dirty="0" smtClean="0"/>
              <a:t>, </a:t>
            </a:r>
            <a:r>
              <a:rPr lang="en-US" sz="3200" dirty="0" err="1" smtClean="0"/>
              <a:t>Giraph</a:t>
            </a:r>
            <a:r>
              <a:rPr lang="en-US" sz="3200" dirty="0" smtClean="0"/>
              <a:t>, </a:t>
            </a:r>
            <a:r>
              <a:rPr lang="en-US" sz="3200" dirty="0" err="1" smtClean="0"/>
              <a:t>Graphlab</a:t>
            </a:r>
            <a:r>
              <a:rPr lang="en-US" sz="3200" dirty="0" smtClean="0"/>
              <a:t> …</a:t>
            </a:r>
          </a:p>
          <a:p>
            <a:pPr lvl="1"/>
            <a:r>
              <a:rPr lang="en-US" sz="3200" dirty="0" smtClean="0"/>
              <a:t>Complexity, Power consumption …</a:t>
            </a:r>
          </a:p>
          <a:p>
            <a:r>
              <a:rPr lang="en-US" sz="3200" b="1" dirty="0" smtClean="0"/>
              <a:t>Can we do large graphs on a single machine 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Baseline to </a:t>
            </a:r>
            <a:r>
              <a:rPr lang="en-US" b="1" dirty="0" err="1" smtClean="0"/>
              <a:t>Graphchi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Replicated OSDI 2012 experiments on our SSD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42680" y="3808778"/>
            <a:ext cx="2301242" cy="1805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04121" y="3480450"/>
            <a:ext cx="206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87800" y="3144516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Create shards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06015" y="3463437"/>
            <a:ext cx="206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Shards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83115" y="3755184"/>
            <a:ext cx="2092685" cy="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6813" y="3090595"/>
            <a:ext cx="259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 Algorithm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71047" y="3431432"/>
            <a:ext cx="148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6014" y="5586411"/>
            <a:ext cx="206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867256" y="5864723"/>
            <a:ext cx="2195051" cy="1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14083" y="5149215"/>
            <a:ext cx="259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 Algorithm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24246" y="5566328"/>
            <a:ext cx="148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4323" y="4536141"/>
            <a:ext cx="11163355" cy="15822"/>
          </a:xfrm>
          <a:prstGeom prst="line">
            <a:avLst/>
          </a:prstGeom>
          <a:ln w="1016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5414" y="3432658"/>
            <a:ext cx="190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Graphchi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015" y="4924887"/>
            <a:ext cx="195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X-Stream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75377" y="2958633"/>
            <a:ext cx="9002301" cy="3397717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731872"/>
              </p:ext>
            </p:extLst>
          </p:nvPr>
        </p:nvGraphicFramePr>
        <p:xfrm>
          <a:off x="0" y="1571516"/>
          <a:ext cx="10410496" cy="478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X-Stream Speedup over </a:t>
            </a:r>
            <a:r>
              <a:rPr lang="en-US" b="1" dirty="0" err="1"/>
              <a:t>Graphchi</a:t>
            </a:r>
            <a:r>
              <a:rPr lang="en-US" b="1" dirty="0"/>
              <a:t> ( + </a:t>
            </a:r>
            <a:r>
              <a:rPr lang="en-US" b="1" dirty="0" err="1"/>
              <a:t>sharding</a:t>
            </a:r>
            <a:r>
              <a:rPr lang="en-US" b="1" dirty="0"/>
              <a:t>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22637" y="1690688"/>
            <a:ext cx="10509" cy="3962400"/>
          </a:xfrm>
          <a:prstGeom prst="line">
            <a:avLst/>
          </a:prstGeom>
          <a:ln w="508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91233" y="2453859"/>
            <a:ext cx="2800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Mean Speedup </a:t>
            </a:r>
          </a:p>
          <a:p>
            <a:r>
              <a:rPr lang="en-US" sz="3200" dirty="0" err="1" smtClean="0"/>
              <a:t>Prev</a:t>
            </a:r>
            <a:r>
              <a:rPr lang="en-US" sz="3200" dirty="0" smtClean="0"/>
              <a:t> = 2.3</a:t>
            </a:r>
          </a:p>
          <a:p>
            <a:r>
              <a:rPr lang="en-US" sz="3200" dirty="0" smtClean="0"/>
              <a:t>Now = 3.7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91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368049"/>
              </p:ext>
            </p:extLst>
          </p:nvPr>
        </p:nvGraphicFramePr>
        <p:xfrm>
          <a:off x="1443317" y="1505875"/>
          <a:ext cx="9368117" cy="442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Preprocessing Impact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5859828"/>
            <a:ext cx="2743200" cy="365125"/>
          </a:xfrm>
        </p:spPr>
        <p:txBody>
          <a:bodyPr/>
          <a:lstStyle/>
          <a:p>
            <a:fld id="{F1791ECF-7448-450B-9652-46C6C8012A1E}" type="slidenum">
              <a:rPr lang="en-US" smtClean="0"/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94210" y="2939103"/>
            <a:ext cx="1021977" cy="1299688"/>
          </a:xfrm>
          <a:prstGeom prst="ellips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4446" y="2320343"/>
            <a:ext cx="1290918" cy="1918448"/>
          </a:xfrm>
          <a:prstGeom prst="ellips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1840253"/>
            <a:ext cx="1600200" cy="2330824"/>
          </a:xfrm>
          <a:prstGeom prst="ellips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3720" y="1255478"/>
            <a:ext cx="1036008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X-Stream returns answers before </a:t>
            </a:r>
            <a:r>
              <a:rPr lang="en-US" sz="3200" b="1" dirty="0" err="1" smtClean="0"/>
              <a:t>Graphchi</a:t>
            </a:r>
            <a:r>
              <a:rPr lang="en-US" sz="3200" b="1" dirty="0" smtClean="0"/>
              <a:t> finishes </a:t>
            </a:r>
            <a:r>
              <a:rPr lang="en-US" sz="3200" b="1" dirty="0" err="1" smtClean="0"/>
              <a:t>sharding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20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Sequential Access Bandwidth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Graphchi</a:t>
            </a:r>
            <a:r>
              <a:rPr lang="en-US" sz="3200" dirty="0" smtClean="0"/>
              <a:t> shard</a:t>
            </a:r>
          </a:p>
          <a:p>
            <a:pPr lvl="1"/>
            <a:r>
              <a:rPr lang="en-US" sz="3200" dirty="0" smtClean="0"/>
              <a:t>All vertices and edges must fit in memory</a:t>
            </a:r>
          </a:p>
          <a:p>
            <a:r>
              <a:rPr lang="en-US" sz="3200" dirty="0" smtClean="0"/>
              <a:t>X-Stream partition</a:t>
            </a:r>
          </a:p>
          <a:p>
            <a:pPr lvl="1"/>
            <a:r>
              <a:rPr lang="en-US" sz="3200" dirty="0" smtClean="0"/>
              <a:t>Only vertices must fit in memory</a:t>
            </a:r>
          </a:p>
          <a:p>
            <a:r>
              <a:rPr lang="en-US" sz="3200" dirty="0" smtClean="0"/>
              <a:t>More </a:t>
            </a:r>
            <a:r>
              <a:rPr lang="en-US" sz="3200" dirty="0" err="1" smtClean="0"/>
              <a:t>Graphchi</a:t>
            </a:r>
            <a:r>
              <a:rPr lang="en-US" sz="3200" dirty="0" smtClean="0"/>
              <a:t> shards than X-Stream partitions</a:t>
            </a:r>
          </a:p>
          <a:p>
            <a:r>
              <a:rPr lang="en-US" sz="3200" dirty="0" smtClean="0"/>
              <a:t>Makes access more random for </a:t>
            </a:r>
            <a:r>
              <a:rPr lang="en-US" sz="3200" dirty="0" err="1" smtClean="0"/>
              <a:t>Graphchi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SSD Read Bandwidth (</a:t>
            </a:r>
            <a:r>
              <a:rPr lang="en-US" b="1" dirty="0" err="1" smtClean="0"/>
              <a:t>Pagerank</a:t>
            </a:r>
            <a:r>
              <a:rPr lang="en-US" b="1" dirty="0" smtClean="0"/>
              <a:t> on Twitter)</a:t>
            </a:r>
            <a:endParaRPr lang="en-US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76702"/>
              </p:ext>
            </p:extLst>
          </p:nvPr>
        </p:nvGraphicFramePr>
        <p:xfrm>
          <a:off x="462156" y="1563361"/>
          <a:ext cx="11343192" cy="51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SSD Write </a:t>
            </a:r>
            <a:r>
              <a:rPr lang="en-US" b="1" dirty="0"/>
              <a:t>Bandwidth (</a:t>
            </a:r>
            <a:r>
              <a:rPr lang="en-US" b="1" dirty="0" err="1"/>
              <a:t>Pagerank</a:t>
            </a:r>
            <a:r>
              <a:rPr lang="en-US" b="1" dirty="0"/>
              <a:t> on Twitter)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8504"/>
              </p:ext>
            </p:extLst>
          </p:nvPr>
        </p:nvGraphicFramePr>
        <p:xfrm>
          <a:off x="699799" y="1515592"/>
          <a:ext cx="11154350" cy="51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Disk Transfers (</a:t>
            </a:r>
            <a:r>
              <a:rPr lang="en-US" b="1" dirty="0" err="1" smtClean="0"/>
              <a:t>Pagerank</a:t>
            </a:r>
            <a:r>
              <a:rPr lang="en-US" b="1" dirty="0" smtClean="0"/>
              <a:t> on Twitter)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95091"/>
              </p:ext>
            </p:extLst>
          </p:nvPr>
        </p:nvGraphicFramePr>
        <p:xfrm>
          <a:off x="1498024" y="1690688"/>
          <a:ext cx="9420988" cy="272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439"/>
                <a:gridCol w="2729202"/>
                <a:gridCol w="3757347"/>
              </a:tblGrid>
              <a:tr h="71098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Metric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X-Stream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Graphchi</a:t>
                      </a:r>
                      <a:endParaRPr lang="en-US" sz="3600" dirty="0"/>
                    </a:p>
                  </a:txBody>
                  <a:tcPr/>
                </a:tc>
              </a:tr>
              <a:tr h="36861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r>
                        <a:rPr lang="en-US" sz="3600" baseline="0" dirty="0" smtClean="0"/>
                        <a:t> moved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224 GB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322 GB</a:t>
                      </a:r>
                      <a:endParaRPr lang="en-US" sz="3600" dirty="0"/>
                    </a:p>
                  </a:txBody>
                  <a:tcPr/>
                </a:tc>
              </a:tr>
              <a:tr h="36861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Time taken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398 seconds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2613 seconds</a:t>
                      </a:r>
                      <a:endParaRPr lang="en-US" sz="3600" dirty="0"/>
                    </a:p>
                  </a:txBody>
                  <a:tcPr/>
                </a:tc>
              </a:tr>
              <a:tr h="73723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Transfer</a:t>
                      </a:r>
                      <a:r>
                        <a:rPr lang="en-US" sz="3600" baseline="0" dirty="0" smtClean="0"/>
                        <a:t> rate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578 </a:t>
                      </a:r>
                      <a:r>
                        <a:rPr lang="en-US" sz="3600" dirty="0" smtClean="0"/>
                        <a:t>MB/s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 126 MB/s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3616" y="4728466"/>
            <a:ext cx="10770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SSD can sustain reads = 667 MB/s, writes = 576 MB/s</a:t>
            </a:r>
          </a:p>
          <a:p>
            <a:r>
              <a:rPr lang="en-US" sz="3200" b="1" u="sng" dirty="0" smtClean="0"/>
              <a:t>X-Stream uses all available bandwidth from the storage device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0570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365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Scaling up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02332"/>
              </p:ext>
            </p:extLst>
          </p:nvPr>
        </p:nvGraphicFramePr>
        <p:xfrm>
          <a:off x="418641" y="1210660"/>
          <a:ext cx="1078538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022883" y="4300657"/>
            <a:ext cx="2525459" cy="479127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24077" y="3001610"/>
            <a:ext cx="6014453" cy="1778174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24079" y="2023668"/>
            <a:ext cx="8733402" cy="2756116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22882" y="4257349"/>
            <a:ext cx="1487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16 GB RAM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5896303" y="4078014"/>
            <a:ext cx="1505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400 GB SSD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8898453" y="3710450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6 TB Disk</a:t>
            </a:r>
            <a:endParaRPr lang="en-US" sz="2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343697" y="2023668"/>
            <a:ext cx="1370561" cy="9241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22882" y="3224236"/>
            <a:ext cx="3694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8 Million V, 128 Million E, 8 sec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18048" y="3656638"/>
            <a:ext cx="1430294" cy="62671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80701" y="2107622"/>
            <a:ext cx="3954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256 Million V, 4 Billion E, 33 </a:t>
            </a:r>
            <a:r>
              <a:rPr lang="en-US" sz="2200" dirty="0" err="1" smtClean="0">
                <a:solidFill>
                  <a:srgbClr val="FF0000"/>
                </a:solidFill>
              </a:rPr>
              <a:t>mins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096590" y="2486769"/>
            <a:ext cx="828210" cy="41960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38530" y="2941009"/>
            <a:ext cx="2827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4 Billion V, 64 Billion E,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26 hours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2" grpId="0"/>
      <p:bldP spid="23" grpId="0"/>
      <p:bldP spid="24" grpId="0"/>
      <p:bldP spid="27" grpId="0"/>
      <p:bldP spid="32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16" y="1409646"/>
            <a:ext cx="2680763" cy="2680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0" y="1623795"/>
            <a:ext cx="2346321" cy="22524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35318" y="2621239"/>
            <a:ext cx="4605308" cy="6449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4125" y="4928021"/>
            <a:ext cx="190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Big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7904" y="1863576"/>
            <a:ext cx="1755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X-Stream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40625" y="4343060"/>
            <a:ext cx="3330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Good Performance</a:t>
            </a:r>
          </a:p>
          <a:p>
            <a:r>
              <a:rPr lang="en-US" sz="3200" dirty="0" smtClean="0"/>
              <a:t>RAM, SSD, Disk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9283" y="2981042"/>
            <a:ext cx="41162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Edge-centric processing</a:t>
            </a:r>
          </a:p>
          <a:p>
            <a:pPr algn="ctr"/>
            <a:r>
              <a:rPr lang="en-US" sz="3200" dirty="0" smtClean="0"/>
              <a:t>+</a:t>
            </a:r>
          </a:p>
          <a:p>
            <a:pPr algn="ctr"/>
            <a:r>
              <a:rPr lang="en-US" sz="3200" dirty="0" smtClean="0"/>
              <a:t>Streaming Partitions</a:t>
            </a:r>
          </a:p>
          <a:p>
            <a:pPr algn="ctr"/>
            <a:r>
              <a:rPr lang="en-US" sz="3200" dirty="0" smtClean="0"/>
              <a:t> = </a:t>
            </a:r>
          </a:p>
          <a:p>
            <a:pPr algn="ctr"/>
            <a:r>
              <a:rPr lang="en-US" sz="3200" dirty="0" smtClean="0"/>
              <a:t>Sequential Access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303" y="5825893"/>
            <a:ext cx="761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Download from http://labos.epfl.ch/xstream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735318" y="2997119"/>
            <a:ext cx="4099836" cy="2522392"/>
          </a:xfrm>
          <a:prstGeom prst="rect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9" y="286978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X-Stream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en-US" sz="3600" dirty="0" smtClean="0"/>
              <a:t>Process large graphs on a single machine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3200" dirty="0" smtClean="0"/>
              <a:t>1U </a:t>
            </a:r>
            <a:r>
              <a:rPr lang="en-US" sz="3200" dirty="0"/>
              <a:t>server </a:t>
            </a:r>
            <a:r>
              <a:rPr lang="en-US" sz="3200" dirty="0" smtClean="0"/>
              <a:t>= </a:t>
            </a:r>
            <a:r>
              <a:rPr lang="en-US" sz="3200" dirty="0"/>
              <a:t>64 GB RAM + </a:t>
            </a:r>
            <a:r>
              <a:rPr lang="en-US" sz="3200" dirty="0" smtClean="0"/>
              <a:t>2 x 200 </a:t>
            </a:r>
            <a:r>
              <a:rPr lang="en-US" sz="3200" dirty="0"/>
              <a:t>GB SSD + 3 x 3TB </a:t>
            </a:r>
            <a:r>
              <a:rPr lang="en-US" sz="3200" dirty="0" smtClean="0"/>
              <a:t>drive</a:t>
            </a: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97" y="2438399"/>
            <a:ext cx="2680763" cy="2680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32" y="2599765"/>
            <a:ext cx="2346321" cy="22524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16606" y="3836611"/>
            <a:ext cx="2487706" cy="17929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API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Updates must be commutative </a:t>
            </a:r>
          </a:p>
          <a:p>
            <a:r>
              <a:rPr lang="en-US" sz="3200" dirty="0" smtClean="0"/>
              <a:t>Cannot access all edges from a vertex in single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X-Stream can solve a variety of problems</a:t>
            </a:r>
          </a:p>
          <a:p>
            <a:pPr marL="0" indent="0">
              <a:buNone/>
            </a:pPr>
            <a:r>
              <a:rPr lang="en-US" dirty="0"/>
              <a:t>BFS, SSSP, Weakly connected components, Strongly </a:t>
            </a:r>
            <a:r>
              <a:rPr lang="en-US" dirty="0" smtClean="0"/>
              <a:t>connected components</a:t>
            </a:r>
            <a:r>
              <a:rPr lang="en-US" dirty="0"/>
              <a:t>, Maximal independent sets, Minimum cost spanning trees, </a:t>
            </a:r>
            <a:r>
              <a:rPr lang="en-US" dirty="0" smtClean="0"/>
              <a:t>Belief propagation</a:t>
            </a:r>
            <a:r>
              <a:rPr lang="en-US" dirty="0"/>
              <a:t>, Alternating least squares, </a:t>
            </a:r>
            <a:r>
              <a:rPr lang="en-US" dirty="0" err="1" smtClean="0"/>
              <a:t>Pagerank</a:t>
            </a:r>
            <a:r>
              <a:rPr lang="en-US" dirty="0" smtClean="0"/>
              <a:t>, </a:t>
            </a:r>
            <a:r>
              <a:rPr lang="en-US" dirty="0" err="1" smtClean="0"/>
              <a:t>Betweenness</a:t>
            </a:r>
            <a:r>
              <a:rPr lang="en-US" dirty="0" smtClean="0"/>
              <a:t> centrality, Triangle </a:t>
            </a:r>
            <a:r>
              <a:rPr lang="en-US" dirty="0"/>
              <a:t>counting, </a:t>
            </a:r>
            <a:r>
              <a:rPr lang="en-US" dirty="0" smtClean="0"/>
              <a:t>Approximate neighborhood </a:t>
            </a:r>
            <a:r>
              <a:rPr lang="en-US" dirty="0"/>
              <a:t>function, </a:t>
            </a:r>
            <a:r>
              <a:rPr lang="en-US" dirty="0" smtClean="0"/>
              <a:t>Conductance, K-Cores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Q. Average distance between people on a social network ?</a:t>
            </a:r>
          </a:p>
          <a:p>
            <a:pPr marL="0" indent="0">
              <a:buNone/>
            </a:pPr>
            <a:r>
              <a:rPr lang="en-US" dirty="0" smtClean="0"/>
              <a:t>A. Use approximate neighborhood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Edge-centric Scatter Gather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Real world graphs have low diameter</a:t>
            </a:r>
          </a:p>
        </p:txBody>
      </p:sp>
      <p:sp>
        <p:nvSpPr>
          <p:cNvPr id="4" name="Oval 3"/>
          <p:cNvSpPr/>
          <p:nvPr/>
        </p:nvSpPr>
        <p:spPr>
          <a:xfrm>
            <a:off x="394043" y="271119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55848" y="271119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1620140" y="309286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42427" y="481266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3317075" y="4176871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3547251" y="5206685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17859" y="4141693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5"/>
            <a:endCxn id="6" idx="3"/>
          </p:cNvCxnSpPr>
          <p:nvPr/>
        </p:nvCxnSpPr>
        <p:spPr>
          <a:xfrm>
            <a:off x="1135508" y="3297267"/>
            <a:ext cx="611847" cy="38167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4"/>
          </p:cNvCxnSpPr>
          <p:nvPr/>
        </p:nvCxnSpPr>
        <p:spPr>
          <a:xfrm>
            <a:off x="828383" y="3397821"/>
            <a:ext cx="115101" cy="10864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3"/>
          </p:cNvCxnSpPr>
          <p:nvPr/>
        </p:nvCxnSpPr>
        <p:spPr>
          <a:xfrm flipV="1">
            <a:off x="1070699" y="3297267"/>
            <a:ext cx="2912364" cy="14297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4" idx="7"/>
          </p:cNvCxnSpPr>
          <p:nvPr/>
        </p:nvCxnSpPr>
        <p:spPr>
          <a:xfrm flipH="1" flipV="1">
            <a:off x="1135508" y="2811750"/>
            <a:ext cx="2720340" cy="24275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7" idx="0"/>
          </p:cNvCxnSpPr>
          <p:nvPr/>
        </p:nvCxnSpPr>
        <p:spPr>
          <a:xfrm>
            <a:off x="2361605" y="3678937"/>
            <a:ext cx="15162" cy="113372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0"/>
          </p:cNvCxnSpPr>
          <p:nvPr/>
        </p:nvCxnSpPr>
        <p:spPr>
          <a:xfrm>
            <a:off x="2488820" y="3436179"/>
            <a:ext cx="2963379" cy="7055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020801" y="4277425"/>
            <a:ext cx="959319" cy="2075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90188" y="4590574"/>
            <a:ext cx="919696" cy="7363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4"/>
          </p:cNvCxnSpPr>
          <p:nvPr/>
        </p:nvCxnSpPr>
        <p:spPr>
          <a:xfrm flipH="1" flipV="1">
            <a:off x="3751415" y="4863496"/>
            <a:ext cx="231648" cy="36287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6"/>
          </p:cNvCxnSpPr>
          <p:nvPr/>
        </p:nvCxnSpPr>
        <p:spPr>
          <a:xfrm flipH="1" flipV="1">
            <a:off x="2488820" y="3436179"/>
            <a:ext cx="1187118" cy="189074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6"/>
          </p:cNvCxnSpPr>
          <p:nvPr/>
        </p:nvCxnSpPr>
        <p:spPr>
          <a:xfrm flipH="1" flipV="1">
            <a:off x="2811107" y="5155979"/>
            <a:ext cx="864831" cy="6564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 flipV="1">
            <a:off x="943484" y="4969794"/>
            <a:ext cx="998943" cy="1861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5" idx="4"/>
          </p:cNvCxnSpPr>
          <p:nvPr/>
        </p:nvCxnSpPr>
        <p:spPr>
          <a:xfrm flipV="1">
            <a:off x="2683892" y="3397821"/>
            <a:ext cx="1606296" cy="151539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35948" y="4405152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6946785" y="2710361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966657" y="3971794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4"/>
          </p:cNvCxnSpPr>
          <p:nvPr/>
        </p:nvCxnSpPr>
        <p:spPr>
          <a:xfrm flipH="1">
            <a:off x="7375278" y="3396986"/>
            <a:ext cx="5847" cy="5569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52500" y="5215382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413572" y="4658419"/>
            <a:ext cx="5847" cy="5569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221214" y="5215382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7822964" y="5555293"/>
            <a:ext cx="398250" cy="340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488144" y="5206685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36" name="Straight Arrow Connector 35"/>
          <p:cNvCxnSpPr>
            <a:stCxn id="32" idx="6"/>
          </p:cNvCxnSpPr>
          <p:nvPr/>
        </p:nvCxnSpPr>
        <p:spPr>
          <a:xfrm flipV="1">
            <a:off x="9089894" y="5555293"/>
            <a:ext cx="410129" cy="340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2" idx="2"/>
          </p:cNvCxnSpPr>
          <p:nvPr/>
        </p:nvCxnSpPr>
        <p:spPr>
          <a:xfrm>
            <a:off x="10350943" y="5530594"/>
            <a:ext cx="373336" cy="863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0724279" y="5195914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3" name="Oval 42"/>
          <p:cNvSpPr/>
          <p:nvPr/>
        </p:nvSpPr>
        <p:spPr>
          <a:xfrm>
            <a:off x="10703946" y="3911718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1158619" y="4598343"/>
            <a:ext cx="0" cy="6101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0729114" y="2619945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1158619" y="3305734"/>
            <a:ext cx="0" cy="6101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4043" y="5916746"/>
            <a:ext cx="568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D=3, BFS in 3 steps, </a:t>
            </a:r>
            <a:r>
              <a:rPr lang="en-US" sz="2400" b="1" u="sng" dirty="0" smtClean="0">
                <a:solidFill>
                  <a:srgbClr val="FF0000"/>
                </a:solidFill>
              </a:rPr>
              <a:t>Most real-world graphs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4229" y="3534602"/>
            <a:ext cx="256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D=7, BFS in 7 steps</a:t>
            </a:r>
            <a:endParaRPr lang="en-US" sz="24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X-Stream Main </a:t>
            </a:r>
            <a:r>
              <a:rPr lang="en-US" dirty="0"/>
              <a:t>M</a:t>
            </a:r>
            <a:r>
              <a:rPr lang="en-US" dirty="0" smtClean="0"/>
              <a:t>emory Performance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08713"/>
              </p:ext>
            </p:extLst>
          </p:nvPr>
        </p:nvGraphicFramePr>
        <p:xfrm>
          <a:off x="308472" y="1261213"/>
          <a:ext cx="11622795" cy="52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Runtime impact of </a:t>
            </a:r>
            <a:r>
              <a:rPr lang="en-US" dirty="0" err="1" smtClean="0"/>
              <a:t>Graphchi</a:t>
            </a:r>
            <a:r>
              <a:rPr lang="en-US" dirty="0" smtClean="0"/>
              <a:t> </a:t>
            </a:r>
            <a:r>
              <a:rPr lang="en-US" dirty="0" err="1" smtClean="0"/>
              <a:t>Sharding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96791"/>
              </p:ext>
            </p:extLst>
          </p:nvPr>
        </p:nvGraphicFramePr>
        <p:xfrm>
          <a:off x="381917" y="1690687"/>
          <a:ext cx="11317995" cy="487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Pre-processing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591"/>
            <a:ext cx="10833847" cy="2050692"/>
          </a:xfrm>
        </p:spPr>
        <p:txBody>
          <a:bodyPr>
            <a:normAutofit/>
          </a:bodyPr>
          <a:lstStyle/>
          <a:p>
            <a:r>
              <a:rPr lang="en-US" sz="3500" dirty="0"/>
              <a:t>Low overhead for producing streaming </a:t>
            </a:r>
            <a:r>
              <a:rPr lang="en-US" sz="3500" dirty="0" smtClean="0"/>
              <a:t>partition</a:t>
            </a:r>
          </a:p>
          <a:p>
            <a:r>
              <a:rPr lang="en-US" sz="3500" b="1" dirty="0" smtClean="0"/>
              <a:t>Strictly </a:t>
            </a:r>
            <a:r>
              <a:rPr lang="en-US" sz="3500" b="1" dirty="0"/>
              <a:t>cheaper than sorting edges by source </a:t>
            </a:r>
            <a:r>
              <a:rPr lang="en-US" sz="3500" b="1" dirty="0" smtClean="0"/>
              <a:t>vertex</a:t>
            </a:r>
            <a:endParaRPr lang="en-US" sz="35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27463" y="3934388"/>
            <a:ext cx="1344057" cy="25669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47799" y="4066591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47798" y="4362210"/>
            <a:ext cx="903383" cy="1101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7798" y="4714751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47797" y="5067292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47796" y="5397797"/>
            <a:ext cx="903383" cy="1101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47795" y="5760437"/>
            <a:ext cx="903383" cy="1101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47795" y="6112060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46009" y="3757650"/>
            <a:ext cx="1112704" cy="12752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29547" y="4571999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29549" y="3934388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29548" y="4143709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529548" y="4353029"/>
            <a:ext cx="903383" cy="11017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24889" y="5313330"/>
            <a:ext cx="1112704" cy="127522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529549" y="5511633"/>
            <a:ext cx="903383" cy="1101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29549" y="5720954"/>
            <a:ext cx="903383" cy="1101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529548" y="5930275"/>
            <a:ext cx="903383" cy="1101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96108" y="3945405"/>
            <a:ext cx="0" cy="25559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5001178" y="4726701"/>
            <a:ext cx="1994053" cy="7849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Problem: Graph traversal = random access</a:t>
            </a:r>
          </a:p>
          <a:p>
            <a:r>
              <a:rPr lang="en-US" sz="3200" dirty="0" smtClean="0"/>
              <a:t>Random </a:t>
            </a:r>
            <a:r>
              <a:rPr lang="en-US" sz="3200" dirty="0"/>
              <a:t>access </a:t>
            </a:r>
            <a:r>
              <a:rPr lang="en-US" sz="3200" dirty="0" smtClean="0"/>
              <a:t>is inefficient for storage</a:t>
            </a:r>
          </a:p>
          <a:p>
            <a:pPr lvl="1"/>
            <a:r>
              <a:rPr lang="en-US" sz="3200" dirty="0" smtClean="0"/>
              <a:t>Disk  (500X slower)</a:t>
            </a:r>
          </a:p>
          <a:p>
            <a:pPr lvl="1"/>
            <a:r>
              <a:rPr lang="en-US" sz="3200" dirty="0" smtClean="0"/>
              <a:t>SSD   (20X slower)</a:t>
            </a:r>
          </a:p>
          <a:p>
            <a:pPr lvl="1"/>
            <a:r>
              <a:rPr lang="en-US" sz="3200" dirty="0" smtClean="0"/>
              <a:t>RAM (2X slower)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Solution: </a:t>
            </a:r>
            <a:r>
              <a:rPr lang="en-US" sz="3200" b="1" dirty="0"/>
              <a:t>X-Stream makes graph accesses </a:t>
            </a:r>
            <a:r>
              <a:rPr lang="en-US" sz="3200" b="1" dirty="0" smtClean="0"/>
              <a:t>sequential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Edge-centric scatter gather model</a:t>
            </a:r>
          </a:p>
          <a:p>
            <a:r>
              <a:rPr lang="en-US" sz="3200" dirty="0" smtClean="0"/>
              <a:t>Streaming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Standard Scatter Gather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Edge-centric scatter gather based on Standard Scatter gather</a:t>
            </a:r>
          </a:p>
          <a:p>
            <a:r>
              <a:rPr lang="en-US" sz="3200" dirty="0" smtClean="0"/>
              <a:t>Popular graph processing model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Pregel</a:t>
            </a:r>
            <a:r>
              <a:rPr lang="en-US" dirty="0" smtClean="0"/>
              <a:t> [Google, SIGMOD 2010] </a:t>
            </a:r>
          </a:p>
          <a:p>
            <a:pPr marL="0" indent="0">
              <a:buNone/>
            </a:pPr>
            <a:r>
              <a:rPr lang="en-US" dirty="0" smtClean="0"/>
              <a:t>	…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Powergraph</a:t>
            </a:r>
            <a:r>
              <a:rPr lang="en-US" dirty="0" smtClean="0"/>
              <a:t> [OSDI 2012]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Standard Scatter Gather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stored in vertices</a:t>
            </a:r>
          </a:p>
          <a:p>
            <a:r>
              <a:rPr lang="en-US" sz="3200" dirty="0" smtClean="0"/>
              <a:t>Vertex operations</a:t>
            </a:r>
          </a:p>
          <a:p>
            <a:pPr lvl="1"/>
            <a:r>
              <a:rPr lang="en-US" sz="3200" dirty="0" smtClean="0"/>
              <a:t>Scatter updates along outgoing edges</a:t>
            </a:r>
          </a:p>
          <a:p>
            <a:pPr lvl="1"/>
            <a:r>
              <a:rPr lang="en-US" sz="3200" dirty="0" smtClean="0"/>
              <a:t>Gather updates from incoming edges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8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710516" y="4645049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79196" y="4986402"/>
            <a:ext cx="868680" cy="593193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79196" y="4892970"/>
            <a:ext cx="903157" cy="93432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</p:cNvCxnSpPr>
          <p:nvPr/>
        </p:nvCxnSpPr>
        <p:spPr>
          <a:xfrm flipV="1">
            <a:off x="3579196" y="4325185"/>
            <a:ext cx="868680" cy="663177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313457" y="4596954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V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470990" y="5210141"/>
            <a:ext cx="971344" cy="584927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410300" y="5055515"/>
            <a:ext cx="1007895" cy="19689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60682" y="4305496"/>
            <a:ext cx="766782" cy="615082"/>
          </a:xfrm>
          <a:prstGeom prst="straightConnector1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51823" y="5629393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Scatter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8032347" y="5603624"/>
            <a:ext cx="1769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Gather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28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32661" y="1739243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94466" y="1739243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4858758" y="2120913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40637" y="3411770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5181045" y="3840713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6555693" y="3204918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6787341" y="4254416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6477" y="3169740"/>
            <a:ext cx="868680" cy="68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" idx="4"/>
            <a:endCxn id="6" idx="3"/>
          </p:cNvCxnSpPr>
          <p:nvPr/>
        </p:nvCxnSpPr>
        <p:spPr>
          <a:xfrm>
            <a:off x="4067001" y="2425868"/>
            <a:ext cx="918972" cy="28111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4"/>
            <a:endCxn id="7" idx="7"/>
          </p:cNvCxnSpPr>
          <p:nvPr/>
        </p:nvCxnSpPr>
        <p:spPr>
          <a:xfrm>
            <a:off x="4067001" y="2425868"/>
            <a:ext cx="115101" cy="1086456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5" idx="4"/>
          </p:cNvCxnSpPr>
          <p:nvPr/>
        </p:nvCxnSpPr>
        <p:spPr>
          <a:xfrm flipV="1">
            <a:off x="4182102" y="2425868"/>
            <a:ext cx="3346704" cy="157197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4" idx="7"/>
          </p:cNvCxnSpPr>
          <p:nvPr/>
        </p:nvCxnSpPr>
        <p:spPr>
          <a:xfrm flipH="1" flipV="1">
            <a:off x="4374126" y="1839797"/>
            <a:ext cx="2720340" cy="242759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7"/>
          </p:cNvCxnSpPr>
          <p:nvPr/>
        </p:nvCxnSpPr>
        <p:spPr>
          <a:xfrm>
            <a:off x="5293098" y="2757814"/>
            <a:ext cx="629412" cy="118345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4"/>
            <a:endCxn id="11" idx="0"/>
          </p:cNvCxnSpPr>
          <p:nvPr/>
        </p:nvCxnSpPr>
        <p:spPr>
          <a:xfrm>
            <a:off x="5293098" y="2807538"/>
            <a:ext cx="3397719" cy="362202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5"/>
          </p:cNvCxnSpPr>
          <p:nvPr/>
        </p:nvCxnSpPr>
        <p:spPr>
          <a:xfrm flipH="1">
            <a:off x="7297158" y="3513052"/>
            <a:ext cx="921581" cy="27793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0" idx="7"/>
          </p:cNvCxnSpPr>
          <p:nvPr/>
        </p:nvCxnSpPr>
        <p:spPr>
          <a:xfrm flipH="1">
            <a:off x="7528806" y="3513053"/>
            <a:ext cx="727671" cy="84191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1"/>
            <a:endCxn id="9" idx="5"/>
          </p:cNvCxnSpPr>
          <p:nvPr/>
        </p:nvCxnSpPr>
        <p:spPr>
          <a:xfrm flipV="1">
            <a:off x="6914556" y="3790989"/>
            <a:ext cx="382602" cy="56398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6" idx="6"/>
          </p:cNvCxnSpPr>
          <p:nvPr/>
        </p:nvCxnSpPr>
        <p:spPr>
          <a:xfrm flipH="1" flipV="1">
            <a:off x="5727438" y="2464226"/>
            <a:ext cx="1187118" cy="1890744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1"/>
            <a:endCxn id="8" idx="7"/>
          </p:cNvCxnSpPr>
          <p:nvPr/>
        </p:nvCxnSpPr>
        <p:spPr>
          <a:xfrm flipH="1" flipV="1">
            <a:off x="5922510" y="3941267"/>
            <a:ext cx="992046" cy="41370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" idx="2"/>
            <a:endCxn id="7" idx="7"/>
          </p:cNvCxnSpPr>
          <p:nvPr/>
        </p:nvCxnSpPr>
        <p:spPr>
          <a:xfrm flipH="1" flipV="1">
            <a:off x="4182102" y="3512324"/>
            <a:ext cx="998943" cy="671702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1"/>
            <a:endCxn id="5" idx="4"/>
          </p:cNvCxnSpPr>
          <p:nvPr/>
        </p:nvCxnSpPr>
        <p:spPr>
          <a:xfrm flipV="1">
            <a:off x="5308260" y="2425868"/>
            <a:ext cx="2220546" cy="1515399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44805" y="5187743"/>
            <a:ext cx="1002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BFS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1ECF-7448-450B-9652-46C6C8012A1E}" type="slidenum">
              <a:rPr lang="en-US" smtClean="0"/>
              <a:t>9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235298" y="294977"/>
            <a:ext cx="5578049" cy="4967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Standard Scatter Gather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2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24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0800">
          <a:solidFill>
            <a:schemeClr val="tx1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508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7532</TotalTime>
  <Words>1405</Words>
  <Application>Microsoft Office PowerPoint</Application>
  <PresentationFormat>Widescreen</PresentationFormat>
  <Paragraphs>619</Paragraphs>
  <Slides>45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X-Stream: Edge-Centric Graph Processing using Streaming Partitions</vt:lpstr>
      <vt:lpstr>Graphs</vt:lpstr>
      <vt:lpstr>Big Graphs</vt:lpstr>
      <vt:lpstr>X-Stream</vt:lpstr>
      <vt:lpstr>Approach</vt:lpstr>
      <vt:lpstr>Contributions</vt:lpstr>
      <vt:lpstr>Standard Scatter Gather</vt:lpstr>
      <vt:lpstr>Standard Scatter Gather</vt:lpstr>
      <vt:lpstr>Standard Scatter Gather</vt:lpstr>
      <vt:lpstr>Vertex-Centric Scatter Gather</vt:lpstr>
      <vt:lpstr>Vertex-Centric Scatter Gather</vt:lpstr>
      <vt:lpstr>Transformation</vt:lpstr>
      <vt:lpstr>Edge-Centric Scatter Gather</vt:lpstr>
      <vt:lpstr>PowerPoint Presentation</vt:lpstr>
      <vt:lpstr>Tradeoff</vt:lpstr>
      <vt:lpstr>Contributions</vt:lpstr>
      <vt:lpstr>Streaming Partitions</vt:lpstr>
      <vt:lpstr>Streaming Partitions</vt:lpstr>
      <vt:lpstr>Partitioning the Graph</vt:lpstr>
      <vt:lpstr>Random Accesses for Free</vt:lpstr>
      <vt:lpstr>Generalization</vt:lpstr>
      <vt:lpstr>Generally Applicable </vt:lpstr>
      <vt:lpstr>Parallelism</vt:lpstr>
      <vt:lpstr>Gathering Updates</vt:lpstr>
      <vt:lpstr>Performance</vt:lpstr>
      <vt:lpstr>Baseline</vt:lpstr>
      <vt:lpstr>Different Approaches</vt:lpstr>
      <vt:lpstr>Baseline to Graphchi</vt:lpstr>
      <vt:lpstr>X-Stream Speedup over Graphchi</vt:lpstr>
      <vt:lpstr>Baseline to Graphchi</vt:lpstr>
      <vt:lpstr>X-Stream Speedup over Graphchi ( + sharding) </vt:lpstr>
      <vt:lpstr>Preprocessing Impact</vt:lpstr>
      <vt:lpstr>Sequential Access Bandwidth</vt:lpstr>
      <vt:lpstr>SSD Read Bandwidth (Pagerank on Twitter)</vt:lpstr>
      <vt:lpstr>SSD Write Bandwidth (Pagerank on Twitter)</vt:lpstr>
      <vt:lpstr>Disk Transfers (Pagerank on Twitter)</vt:lpstr>
      <vt:lpstr>Scaling up</vt:lpstr>
      <vt:lpstr>Conclusion</vt:lpstr>
      <vt:lpstr>BACKUP</vt:lpstr>
      <vt:lpstr>API Restrictions</vt:lpstr>
      <vt:lpstr>Applications</vt:lpstr>
      <vt:lpstr>Edge-centric Scatter Gather</vt:lpstr>
      <vt:lpstr>X-Stream Main Memory Performance</vt:lpstr>
      <vt:lpstr>Runtime impact of Graphchi Sharding</vt:lpstr>
      <vt:lpstr>Pre-processing Overhead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X-Stream</dc:title>
  <dc:creator>aroy</dc:creator>
  <cp:lastModifiedBy>aroy</cp:lastModifiedBy>
  <cp:revision>746</cp:revision>
  <dcterms:created xsi:type="dcterms:W3CDTF">2013-10-19T10:02:50Z</dcterms:created>
  <dcterms:modified xsi:type="dcterms:W3CDTF">2013-11-08T07:08:54Z</dcterms:modified>
</cp:coreProperties>
</file>