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6"/>
  </p:notesMasterIdLst>
  <p:sldIdLst>
    <p:sldId id="256" r:id="rId2"/>
    <p:sldId id="263" r:id="rId3"/>
    <p:sldId id="257" r:id="rId4"/>
    <p:sldId id="291" r:id="rId5"/>
    <p:sldId id="264" r:id="rId6"/>
    <p:sldId id="271" r:id="rId7"/>
    <p:sldId id="265" r:id="rId8"/>
    <p:sldId id="303" r:id="rId9"/>
    <p:sldId id="269" r:id="rId10"/>
    <p:sldId id="273" r:id="rId11"/>
    <p:sldId id="306" r:id="rId12"/>
    <p:sldId id="292" r:id="rId13"/>
    <p:sldId id="309" r:id="rId14"/>
    <p:sldId id="311" r:id="rId15"/>
    <p:sldId id="276" r:id="rId16"/>
    <p:sldId id="314" r:id="rId17"/>
    <p:sldId id="316" r:id="rId18"/>
    <p:sldId id="322" r:id="rId19"/>
    <p:sldId id="320" r:id="rId20"/>
    <p:sldId id="321" r:id="rId21"/>
    <p:sldId id="315" r:id="rId22"/>
    <p:sldId id="318" r:id="rId23"/>
    <p:sldId id="319" r:id="rId24"/>
    <p:sldId id="295"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634" autoAdjust="0"/>
  </p:normalViewPr>
  <p:slideViewPr>
    <p:cSldViewPr snapToGrid="0">
      <p:cViewPr varScale="1">
        <p:scale>
          <a:sx n="79" d="100"/>
          <a:sy n="79" d="100"/>
        </p:scale>
        <p:origin x="2544" y="78"/>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0DB32FB-7E2C-460F-9597-8E0AB2890E29}" type="datetimeFigureOut">
              <a:rPr lang="en-US" smtClean="0"/>
              <a:t>11/13/2013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579D30A-2DD5-415C-A128-C02ACD0A14A3}" type="slidenum">
              <a:rPr lang="en-US" smtClean="0"/>
              <a:t>‹#›</a:t>
            </a:fld>
            <a:endParaRPr lang="en-US"/>
          </a:p>
        </p:txBody>
      </p:sp>
    </p:spTree>
    <p:extLst>
      <p:ext uri="{BB962C8B-B14F-4D97-AF65-F5344CB8AC3E}">
        <p14:creationId xmlns:p14="http://schemas.microsoft.com/office/powerpoint/2010/main" val="3136522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I am going</a:t>
            </a:r>
            <a:r>
              <a:rPr lang="en-US" baseline="0" dirty="0" smtClean="0"/>
              <a:t> to tell you about a system that we’ve developed at the MSR Silicon Valley Lab to explore consistency-based service level agreements for the cloud.</a:t>
            </a:r>
          </a:p>
          <a:p>
            <a:r>
              <a:rPr lang="en-US" baseline="0" dirty="0" smtClean="0"/>
              <a:t>This is </a:t>
            </a:r>
            <a:r>
              <a:rPr lang="en-US" u="sng" baseline="0" dirty="0" smtClean="0"/>
              <a:t>joint work </a:t>
            </a:r>
            <a:r>
              <a:rPr lang="en-US" baseline="0" dirty="0" smtClean="0"/>
              <a:t>with my colleagues Vijayan, Rama, Mahesh, Marcos, and Hussam.</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a:t>
            </a:fld>
            <a:endParaRPr lang="en-US"/>
          </a:p>
        </p:txBody>
      </p:sp>
    </p:spTree>
    <p:extLst>
      <p:ext uri="{BB962C8B-B14F-4D97-AF65-F5344CB8AC3E}">
        <p14:creationId xmlns:p14="http://schemas.microsoft.com/office/powerpoint/2010/main" val="1972356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SLA enforcement is handled completely</a:t>
            </a:r>
            <a:r>
              <a:rPr lang="en-US" baseline="0" dirty="0" smtClean="0"/>
              <a:t> by the </a:t>
            </a:r>
            <a:r>
              <a:rPr lang="en-US" u="sng" baseline="0" dirty="0" smtClean="0"/>
              <a:t>client library</a:t>
            </a:r>
            <a:r>
              <a:rPr lang="en-US" baseline="0" dirty="0" smtClean="0"/>
              <a:t>.  </a:t>
            </a:r>
            <a:r>
              <a:rPr lang="en-US" dirty="0" smtClean="0"/>
              <a:t>Each client monitors the state of the</a:t>
            </a:r>
            <a:r>
              <a:rPr lang="en-US" baseline="0" dirty="0" smtClean="0"/>
              <a:t> replicated system and maintains the following information about each tablet, each shard of data.</a:t>
            </a:r>
          </a:p>
          <a:p>
            <a:endParaRPr lang="en-US" baseline="0" dirty="0" smtClean="0"/>
          </a:p>
          <a:p>
            <a:r>
              <a:rPr lang="en-US" baseline="0" dirty="0" smtClean="0"/>
              <a:t>First, the client needs to know what nodes hold the data and which are primary.  This information is obtained from a </a:t>
            </a:r>
            <a:r>
              <a:rPr lang="en-US" u="sng" baseline="0" dirty="0" smtClean="0"/>
              <a:t>configuration service</a:t>
            </a:r>
            <a:r>
              <a:rPr lang="en-US" baseline="0" dirty="0" smtClean="0"/>
              <a:t>.</a:t>
            </a:r>
          </a:p>
          <a:p>
            <a:endParaRPr lang="en-US" baseline="0" dirty="0" smtClean="0"/>
          </a:p>
          <a:p>
            <a:r>
              <a:rPr lang="en-US" baseline="0" dirty="0" smtClean="0"/>
              <a:t>Second, clients collect measurements of </a:t>
            </a:r>
            <a:r>
              <a:rPr lang="en-US" u="sng" baseline="0" dirty="0" smtClean="0"/>
              <a:t>round-trip latencies </a:t>
            </a:r>
            <a:r>
              <a:rPr lang="en-US" baseline="0" dirty="0" smtClean="0"/>
              <a:t>to each node.  Clients measure these when performing normal Get and Put operations.  For nodes that are not regularly accessed, periodic pings are used.  As new round-trip measurements are collected and recorded, old measures are discarded.  So, the client adapts to changing network conditions.</a:t>
            </a:r>
          </a:p>
          <a:p>
            <a:endParaRPr lang="en-US" baseline="0" dirty="0" smtClean="0"/>
          </a:p>
          <a:p>
            <a:r>
              <a:rPr lang="en-US" baseline="0" dirty="0" smtClean="0"/>
              <a:t>Finally, the client needs to know about the </a:t>
            </a:r>
            <a:r>
              <a:rPr lang="en-US" u="sng" baseline="0" dirty="0" smtClean="0"/>
              <a:t>freshness</a:t>
            </a:r>
            <a:r>
              <a:rPr lang="en-US" baseline="0" dirty="0" smtClean="0"/>
              <a:t> of nodes.  All Puts are serialized at the primary and assigned a timestamp from a </a:t>
            </a:r>
            <a:r>
              <a:rPr lang="en-US" u="sng" baseline="0" dirty="0" smtClean="0"/>
              <a:t>logical clock</a:t>
            </a:r>
            <a:r>
              <a:rPr lang="en-US" baseline="0" dirty="0" smtClean="0"/>
              <a:t>.  You can think of these timestamps as update counters.  Each node maintains a high timestamp indicating the last Put that it has received.  For primary nodes, the high timestamp covers all completed Put operations.  For secondary nodes, the high timestamp represents some initial but possibly incomplete sequence of Puts that have been received from the primary.  A node reports its current high timestamp in any responses that it sends to clients.  Clients record this information.  Note that the client-recorded information may be out-of-date, but, since high timestamps are </a:t>
            </a:r>
            <a:r>
              <a:rPr lang="en-US" u="sng" baseline="0" dirty="0" smtClean="0"/>
              <a:t>monotonically increasing</a:t>
            </a:r>
            <a:r>
              <a:rPr lang="en-US" baseline="0" dirty="0" smtClean="0"/>
              <a:t>, clients at least have a lower bound on the freshness of each node.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a:t>
            </a:r>
            <a:r>
              <a:rPr lang="en-US" baseline="0" dirty="0" smtClean="0"/>
              <a:t> an application program calls Get with an associated SLA, the client library uses this information to select the node from which data is fetched.</a:t>
            </a:r>
          </a:p>
          <a:p>
            <a:endParaRPr lang="en-US" baseline="0"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10</a:t>
            </a:fld>
            <a:endParaRPr lang="en-US"/>
          </a:p>
        </p:txBody>
      </p:sp>
    </p:spTree>
    <p:extLst>
      <p:ext uri="{BB962C8B-B14F-4D97-AF65-F5344CB8AC3E}">
        <p14:creationId xmlns:p14="http://schemas.microsoft.com/office/powerpoint/2010/main" val="1395308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a:t>
            </a:r>
            <a:r>
              <a:rPr lang="en-US" baseline="0" dirty="0" smtClean="0"/>
              <a:t> node that stores the key and each subSLA, the client </a:t>
            </a:r>
            <a:r>
              <a:rPr lang="en-US" u="sng" baseline="0" dirty="0" smtClean="0"/>
              <a:t>computes the probability </a:t>
            </a:r>
            <a:r>
              <a:rPr lang="en-US" baseline="0" dirty="0" smtClean="0"/>
              <a:t>that this node can meet the desired response time.  This is straightforward given that the client has collected round-trip measurements.</a:t>
            </a:r>
          </a:p>
          <a:p>
            <a:r>
              <a:rPr lang="en-US" baseline="0" dirty="0" smtClean="0"/>
              <a:t>Then, the client computes the probability of a node providing the consistency requested by each subSLA.  This uses the client’s view of the nodes’ high timestamps, as discussed in the paper.  If a client is certain that a node is sufficiently up-to-date, the probability is 1.</a:t>
            </a:r>
            <a:endParaRPr lang="en-US" dirty="0" smtClean="0"/>
          </a:p>
          <a:p>
            <a:r>
              <a:rPr lang="en-US" dirty="0" smtClean="0"/>
              <a:t>Next, the client</a:t>
            </a:r>
            <a:r>
              <a:rPr lang="en-US" baseline="0" dirty="0" smtClean="0"/>
              <a:t> computes the </a:t>
            </a:r>
            <a:r>
              <a:rPr lang="en-US" u="sng" baseline="0" dirty="0" smtClean="0"/>
              <a:t>expected utility </a:t>
            </a:r>
            <a:r>
              <a:rPr lang="en-US" baseline="0" dirty="0" smtClean="0"/>
              <a:t>for this node and subSLA by multiplying the latency probability by the consistency probability and then by the utility.</a:t>
            </a:r>
          </a:p>
          <a:p>
            <a:endParaRPr lang="en-US" baseline="0" dirty="0" smtClean="0"/>
          </a:p>
          <a:p>
            <a:r>
              <a:rPr lang="en-US" baseline="0" dirty="0" smtClean="0"/>
              <a:t>The client selects the node that offers the </a:t>
            </a:r>
            <a:r>
              <a:rPr lang="en-US" u="sng" baseline="0" dirty="0" smtClean="0"/>
              <a:t>maximum expected utility</a:t>
            </a:r>
            <a:r>
              <a:rPr lang="en-US" baseline="0" dirty="0" smtClean="0"/>
              <a:t>.  If there’s a tie, the closest node is selected.  But other tie breaking policies are reasonable, such as choosing the node that can provide the freshest data.</a:t>
            </a:r>
          </a:p>
          <a:p>
            <a:r>
              <a:rPr lang="en-US" baseline="0" dirty="0" smtClean="0"/>
              <a:t>The Get operation is sent to the selected node.  The client measures and records the response time along with the node’s current high timestamp.</a:t>
            </a:r>
          </a:p>
          <a:p>
            <a:r>
              <a:rPr lang="en-US" baseline="0" dirty="0" smtClean="0"/>
              <a:t>Finally, the data is returned to the caller with an indication of the consistency of this data.  Note that the </a:t>
            </a:r>
            <a:r>
              <a:rPr lang="en-US" u="sng" baseline="0" dirty="0" smtClean="0"/>
              <a:t>delivered consistency could be higher </a:t>
            </a:r>
            <a:r>
              <a:rPr lang="en-US" baseline="0" dirty="0" smtClean="0"/>
              <a:t>than what the client expected.  For example, the client may have targeted a subSLA requesting eventual consistency but the node actually returned data that meets the read-my-writes guarantee.</a:t>
            </a:r>
          </a:p>
          <a:p>
            <a:endParaRPr lang="en-US" baseline="0" dirty="0" smtClean="0"/>
          </a:p>
          <a:p>
            <a:r>
              <a:rPr lang="en-US" baseline="0" dirty="0" smtClean="0"/>
              <a:t>We performed experiments to evaluate the effectiveness of this approach</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11</a:t>
            </a:fld>
            <a:endParaRPr lang="en-US"/>
          </a:p>
        </p:txBody>
      </p:sp>
    </p:spTree>
    <p:extLst>
      <p:ext uri="{BB962C8B-B14F-4D97-AF65-F5344CB8AC3E}">
        <p14:creationId xmlns:p14="http://schemas.microsoft.com/office/powerpoint/2010/main" val="4127591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these</a:t>
            </a:r>
            <a:r>
              <a:rPr lang="en-US" baseline="0" dirty="0" smtClean="0"/>
              <a:t> experiments, we used the </a:t>
            </a:r>
            <a:r>
              <a:rPr lang="en-US" u="sng" baseline="0" dirty="0" smtClean="0"/>
              <a:t>same configuration </a:t>
            </a:r>
            <a:r>
              <a:rPr lang="en-US" baseline="0" dirty="0" smtClean="0"/>
              <a:t>that I mentioned before: A primary node in England, secondary nodes in the U.S. and India, and clients in these same datacenters as well as a client in China.  </a:t>
            </a:r>
          </a:p>
          <a:p>
            <a:r>
              <a:rPr lang="en-US" baseline="0" dirty="0" smtClean="0"/>
              <a:t>Clients run the YCSB benchmark.</a:t>
            </a:r>
          </a:p>
          <a:p>
            <a:r>
              <a:rPr lang="en-US" baseline="0" dirty="0" smtClean="0"/>
              <a:t>We compare Pileus to three simple node selection schemes.  One that always gets data from the </a:t>
            </a:r>
            <a:r>
              <a:rPr lang="en-US" u="sng" baseline="0" dirty="0" smtClean="0"/>
              <a:t>primary</a:t>
            </a:r>
            <a:r>
              <a:rPr lang="en-US" baseline="0" dirty="0" smtClean="0"/>
              <a:t>.  One that </a:t>
            </a:r>
            <a:r>
              <a:rPr lang="en-US" u="sng" baseline="0" dirty="0" smtClean="0"/>
              <a:t>randomly</a:t>
            </a:r>
            <a:r>
              <a:rPr lang="en-US" baseline="0" dirty="0" smtClean="0"/>
              <a:t> selects nodes.  And one the chooses the </a:t>
            </a:r>
            <a:r>
              <a:rPr lang="en-US" u="sng" baseline="0" dirty="0" smtClean="0"/>
              <a:t>closest</a:t>
            </a:r>
            <a:r>
              <a:rPr lang="en-US" baseline="0" dirty="0" smtClean="0"/>
              <a:t> node, which means the local datacenter for all clients except China, which sends Get operations to the U.S.</a:t>
            </a:r>
          </a:p>
          <a:p>
            <a:r>
              <a:rPr lang="en-US" baseline="0" dirty="0" smtClean="0"/>
              <a:t>The comparison metric for these four schemes is the </a:t>
            </a:r>
            <a:r>
              <a:rPr lang="en-US" u="sng" baseline="0" dirty="0" smtClean="0"/>
              <a:t>average utility </a:t>
            </a:r>
            <a:r>
              <a:rPr lang="en-US" baseline="0" dirty="0" smtClean="0"/>
              <a:t>per Get operation. </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12</a:t>
            </a:fld>
            <a:endParaRPr lang="en-US"/>
          </a:p>
        </p:txBody>
      </p:sp>
    </p:spTree>
    <p:extLst>
      <p:ext uri="{BB962C8B-B14F-4D97-AF65-F5344CB8AC3E}">
        <p14:creationId xmlns:p14="http://schemas.microsoft.com/office/powerpoint/2010/main" val="1973623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our first experiment</a:t>
            </a:r>
            <a:r>
              <a:rPr lang="en-US" baseline="0" dirty="0" smtClean="0"/>
              <a:t>, we use the </a:t>
            </a:r>
            <a:r>
              <a:rPr lang="en-US" u="sng" baseline="0" dirty="0" smtClean="0"/>
              <a:t>shopping cart SLA </a:t>
            </a:r>
            <a:r>
              <a:rPr lang="en-US" baseline="0" dirty="0" smtClean="0"/>
              <a:t>that I previously described but in a simplified form with just two </a:t>
            </a:r>
            <a:r>
              <a:rPr lang="en-US" baseline="0" dirty="0" err="1" smtClean="0"/>
              <a:t>subSLAs</a:t>
            </a:r>
            <a:r>
              <a:rPr lang="en-US" baseline="0" dirty="0" smtClean="0"/>
              <a:t>: one that wants read my writes and one that settles for eventual consistency.</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13</a:t>
            </a:fld>
            <a:endParaRPr lang="en-US"/>
          </a:p>
        </p:txBody>
      </p:sp>
    </p:spTree>
    <p:extLst>
      <p:ext uri="{BB962C8B-B14F-4D97-AF65-F5344CB8AC3E}">
        <p14:creationId xmlns:p14="http://schemas.microsoft.com/office/powerpoint/2010/main" val="3715733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bar graphs</a:t>
            </a:r>
            <a:r>
              <a:rPr lang="en-US" baseline="0" dirty="0" smtClean="0"/>
              <a:t> showing the average utility for Pileus and the three alternative schemes for each of the four clients.  This is a lot to digest, so let me </a:t>
            </a:r>
            <a:r>
              <a:rPr lang="en-US" u="sng" baseline="0" dirty="0" smtClean="0"/>
              <a:t>tease out some observations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14</a:t>
            </a:fld>
            <a:endParaRPr lang="en-US"/>
          </a:p>
        </p:txBody>
      </p:sp>
    </p:spTree>
    <p:extLst>
      <p:ext uri="{BB962C8B-B14F-4D97-AF65-F5344CB8AC3E}">
        <p14:creationId xmlns:p14="http://schemas.microsoft.com/office/powerpoint/2010/main" val="1097008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Primary selection </a:t>
            </a:r>
            <a:r>
              <a:rPr lang="en-US" dirty="0" smtClean="0"/>
              <a:t>works well for</a:t>
            </a:r>
            <a:r>
              <a:rPr lang="en-US" baseline="0" dirty="0" smtClean="0"/>
              <a:t> clients that are close to the primary, and horribly for distant clients.</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15</a:t>
            </a:fld>
            <a:endParaRPr lang="en-US"/>
          </a:p>
        </p:txBody>
      </p:sp>
    </p:spTree>
    <p:extLst>
      <p:ext uri="{BB962C8B-B14F-4D97-AF65-F5344CB8AC3E}">
        <p14:creationId xmlns:p14="http://schemas.microsoft.com/office/powerpoint/2010/main" val="2795531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Random</a:t>
            </a:r>
            <a:r>
              <a:rPr lang="en-US" dirty="0" smtClean="0"/>
              <a:t> selection rarely works well.</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16</a:t>
            </a:fld>
            <a:endParaRPr lang="en-US"/>
          </a:p>
        </p:txBody>
      </p:sp>
    </p:spTree>
    <p:extLst>
      <p:ext uri="{BB962C8B-B14F-4D97-AF65-F5344CB8AC3E}">
        <p14:creationId xmlns:p14="http://schemas.microsoft.com/office/powerpoint/2010/main" val="1935338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look at </a:t>
            </a:r>
            <a:r>
              <a:rPr lang="en-US" u="sng" dirty="0" smtClean="0"/>
              <a:t>Pileus</a:t>
            </a:r>
            <a:r>
              <a:rPr lang="en-US" dirty="0" smtClean="0"/>
              <a:t>.  The client in England performs</a:t>
            </a:r>
            <a:r>
              <a:rPr lang="en-US" baseline="0" dirty="0" smtClean="0"/>
              <a:t> all of its Gets locally.  That’s a no brainer.  It meets the top subSLA 100% of the time.</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17</a:t>
            </a:fld>
            <a:endParaRPr lang="en-US"/>
          </a:p>
        </p:txBody>
      </p:sp>
    </p:spTree>
    <p:extLst>
      <p:ext uri="{BB962C8B-B14F-4D97-AF65-F5344CB8AC3E}">
        <p14:creationId xmlns:p14="http://schemas.microsoft.com/office/powerpoint/2010/main" val="2614965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u="sng" dirty="0" smtClean="0"/>
              <a:t>U.S.</a:t>
            </a:r>
            <a:r>
              <a:rPr lang="en-US" u="sng" baseline="0" dirty="0" smtClean="0"/>
              <a:t> client </a:t>
            </a:r>
            <a:r>
              <a:rPr lang="en-US" baseline="0" dirty="0" smtClean="0"/>
              <a:t>also meets the top subSLA 100% but in a very different manner.  It decides to read from the local U.S. node when it knows that this node can provide read-my-writes consistency.  This happens 91% of the time.  The other 9%, it sends Gets to England.  Although this provides the exact same utility as the simpler scheme that always sends Gets to the primary, the </a:t>
            </a:r>
            <a:r>
              <a:rPr lang="en-US" u="sng" baseline="0" dirty="0" smtClean="0"/>
              <a:t>average latencies </a:t>
            </a:r>
            <a:r>
              <a:rPr lang="en-US" baseline="0" dirty="0" smtClean="0"/>
              <a:t>are quite different.  Pileus achieves an average latency of 14.4 milliseconds, an order of magnitude less than the 148 milliseconds it takes to read from the primary.</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18</a:t>
            </a:fld>
            <a:endParaRPr lang="en-US"/>
          </a:p>
        </p:txBody>
      </p:sp>
    </p:spTree>
    <p:extLst>
      <p:ext uri="{BB962C8B-B14F-4D97-AF65-F5344CB8AC3E}">
        <p14:creationId xmlns:p14="http://schemas.microsoft.com/office/powerpoint/2010/main" val="153428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clients in </a:t>
            </a:r>
            <a:r>
              <a:rPr lang="en-US" u="sng" dirty="0" smtClean="0"/>
              <a:t>China</a:t>
            </a:r>
            <a:r>
              <a:rPr lang="en-US" u="sng" baseline="0" dirty="0" smtClean="0"/>
              <a:t> and India </a:t>
            </a:r>
            <a:r>
              <a:rPr lang="en-US" baseline="0" dirty="0" smtClean="0"/>
              <a:t>meet the top subSLA about 96% of the time</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19</a:t>
            </a:fld>
            <a:endParaRPr lang="en-US"/>
          </a:p>
        </p:txBody>
      </p:sp>
    </p:spTree>
    <p:extLst>
      <p:ext uri="{BB962C8B-B14F-4D97-AF65-F5344CB8AC3E}">
        <p14:creationId xmlns:p14="http://schemas.microsoft.com/office/powerpoint/2010/main" val="2673291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Ralph Waldo Emerson </a:t>
            </a:r>
            <a:r>
              <a:rPr lang="en-US" u="sng" dirty="0" smtClean="0"/>
              <a:t>famously said</a:t>
            </a:r>
            <a:r>
              <a:rPr lang="en-US" dirty="0" smtClean="0"/>
              <a:t>: “</a:t>
            </a:r>
            <a:r>
              <a:rPr lang="en-US" sz="1200" dirty="0" smtClean="0"/>
              <a:t>A foolish consistency is the hobgoblin of little minds</a:t>
            </a:r>
            <a:r>
              <a:rPr lang="en-US" dirty="0" smtClean="0"/>
              <a:t>”  </a:t>
            </a:r>
          </a:p>
          <a:p>
            <a:r>
              <a:rPr lang="en-US" dirty="0" smtClean="0"/>
              <a:t>To which I add: “and of large clouds.”</a:t>
            </a:r>
          </a:p>
          <a:p>
            <a:endParaRPr lang="en-US"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2</a:t>
            </a:fld>
            <a:endParaRPr lang="en-US"/>
          </a:p>
        </p:txBody>
      </p:sp>
    </p:spTree>
    <p:extLst>
      <p:ext uri="{BB962C8B-B14F-4D97-AF65-F5344CB8AC3E}">
        <p14:creationId xmlns:p14="http://schemas.microsoft.com/office/powerpoint/2010/main" val="3134128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every client, Pileus delivers the </a:t>
            </a:r>
            <a:r>
              <a:rPr lang="en-US" u="sng" dirty="0" smtClean="0"/>
              <a:t>most utility</a:t>
            </a:r>
            <a:r>
              <a:rPr lang="en-US" dirty="0" smtClean="0"/>
              <a:t>.</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20</a:t>
            </a:fld>
            <a:endParaRPr lang="en-US"/>
          </a:p>
        </p:txBody>
      </p:sp>
    </p:spTree>
    <p:extLst>
      <p:ext uri="{BB962C8B-B14F-4D97-AF65-F5344CB8AC3E}">
        <p14:creationId xmlns:p14="http://schemas.microsoft.com/office/powerpoint/2010/main" val="4175197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might say: “Hey, selecting the </a:t>
            </a:r>
            <a:r>
              <a:rPr lang="en-US" u="sng" dirty="0" smtClean="0"/>
              <a:t>closest node works almost as well </a:t>
            </a:r>
            <a:r>
              <a:rPr lang="en-US" dirty="0" smtClean="0"/>
              <a:t>as Pileus”.  That’s mostly true for this particular SLA.  In the case of England,</a:t>
            </a:r>
            <a:r>
              <a:rPr lang="en-US" baseline="0" dirty="0" smtClean="0"/>
              <a:t> Pileus and closest perform identically.  For India and China, Pileus is marginally better.  For the U.S., they also look similar until you zoom on the numbers.  The closest scheme only meets the top </a:t>
            </a:r>
            <a:r>
              <a:rPr lang="en-US" baseline="0" dirty="0" err="1" smtClean="0"/>
              <a:t>subSLA</a:t>
            </a:r>
            <a:r>
              <a:rPr lang="en-US" baseline="0" dirty="0" smtClean="0"/>
              <a:t> 91% of the time.  This means that 9% of the Get operations fail to provide the read-my-writes guarantee.  If this were a shopping cart application, customers would find their shopping carts missing items 1 time out of 10.  This would lead to </a:t>
            </a:r>
            <a:r>
              <a:rPr lang="en-US" u="sng" baseline="0" dirty="0" smtClean="0"/>
              <a:t>unhappy customers and unhappy sellers</a:t>
            </a:r>
            <a:r>
              <a:rPr lang="en-US" baseline="0" dirty="0" smtClean="0"/>
              <a:t>.</a:t>
            </a:r>
          </a:p>
          <a:p>
            <a:endParaRPr lang="en-US" baseline="0" dirty="0" smtClean="0"/>
          </a:p>
          <a:p>
            <a:r>
              <a:rPr lang="en-US" baseline="0" dirty="0" smtClean="0"/>
              <a:t>The reason that the differences are not more substantial is that this SLA </a:t>
            </a:r>
            <a:r>
              <a:rPr lang="en-US" u="sng" baseline="0" dirty="0" smtClean="0"/>
              <a:t>does not value strong consistency</a:t>
            </a:r>
            <a:r>
              <a:rPr lang="en-US" baseline="0" dirty="0" smtClean="0"/>
              <a:t>.  Thus, most nodes are usually fresh enough to service Get operations.  Let’s quickly look at another SLA.</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21</a:t>
            </a:fld>
            <a:endParaRPr lang="en-US"/>
          </a:p>
        </p:txBody>
      </p:sp>
    </p:spTree>
    <p:extLst>
      <p:ext uri="{BB962C8B-B14F-4D97-AF65-F5344CB8AC3E}">
        <p14:creationId xmlns:p14="http://schemas.microsoft.com/office/powerpoint/2010/main" val="4275598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SLA varies both the consistency and the latency.  It essentially says:</a:t>
            </a:r>
            <a:r>
              <a:rPr lang="en-US" baseline="0" dirty="0" smtClean="0"/>
              <a:t> </a:t>
            </a:r>
            <a:r>
              <a:rPr lang="en-US" u="sng" baseline="0" dirty="0" smtClean="0"/>
              <a:t>give me strongly consistent or eventually consistent data if it can be done quickly</a:t>
            </a:r>
            <a:r>
              <a:rPr lang="en-US" baseline="0" dirty="0" smtClean="0"/>
              <a:t>, otherwise I’ll wait for strong consistency.  </a:t>
            </a:r>
            <a:r>
              <a:rPr lang="en-US" dirty="0" smtClean="0"/>
              <a:t>The paper explains the password</a:t>
            </a:r>
            <a:r>
              <a:rPr lang="en-US" baseline="0" dirty="0" smtClean="0"/>
              <a:t> checking scenario that motivates this SLA.</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22</a:t>
            </a:fld>
            <a:endParaRPr lang="en-US"/>
          </a:p>
        </p:txBody>
      </p:sp>
    </p:spTree>
    <p:extLst>
      <p:ext uri="{BB962C8B-B14F-4D97-AF65-F5344CB8AC3E}">
        <p14:creationId xmlns:p14="http://schemas.microsoft.com/office/powerpoint/2010/main" val="34459320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this SLA, the results</a:t>
            </a:r>
            <a:r>
              <a:rPr lang="en-US" baseline="0" dirty="0" smtClean="0"/>
              <a:t> look </a:t>
            </a:r>
            <a:r>
              <a:rPr lang="en-US" u="sng" baseline="0" dirty="0" smtClean="0"/>
              <a:t>quite different</a:t>
            </a:r>
            <a:r>
              <a:rPr lang="en-US" baseline="0" dirty="0" smtClean="0"/>
              <a:t>.  Nodes that are far from the primary struggle.  But f</a:t>
            </a:r>
            <a:r>
              <a:rPr lang="en-US" dirty="0" smtClean="0"/>
              <a:t>or each of the alternative schemes,</a:t>
            </a:r>
            <a:r>
              <a:rPr lang="en-US" baseline="0" dirty="0" smtClean="0"/>
              <a:t> there is a client location for which </a:t>
            </a:r>
            <a:r>
              <a:rPr lang="en-US" u="sng" baseline="0" dirty="0" smtClean="0"/>
              <a:t>Pileus delivers twice the utility</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23</a:t>
            </a:fld>
            <a:endParaRPr lang="en-US"/>
          </a:p>
        </p:txBody>
      </p:sp>
    </p:spTree>
    <p:extLst>
      <p:ext uri="{BB962C8B-B14F-4D97-AF65-F5344CB8AC3E}">
        <p14:creationId xmlns:p14="http://schemas.microsoft.com/office/powerpoint/2010/main" val="466669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I want you take away three key messages.  </a:t>
            </a:r>
          </a:p>
          <a:p>
            <a:endParaRPr lang="en-US" dirty="0" smtClean="0"/>
          </a:p>
          <a:p>
            <a:r>
              <a:rPr lang="en-US" dirty="0" smtClean="0"/>
              <a:t>One</a:t>
            </a:r>
            <a:r>
              <a:rPr lang="en-US" dirty="0" smtClean="0"/>
              <a:t>, it is possible for</a:t>
            </a:r>
            <a:r>
              <a:rPr lang="en-US" baseline="0" dirty="0" smtClean="0"/>
              <a:t> a cloud storage provider to offer a </a:t>
            </a:r>
            <a:r>
              <a:rPr lang="en-US" u="sng" baseline="0" dirty="0" smtClean="0"/>
              <a:t>broader set of consistency choices </a:t>
            </a:r>
            <a:r>
              <a:rPr lang="en-US" baseline="0" dirty="0" smtClean="0"/>
              <a:t>than just strong or eventual consistency.  And, in doing so, to offer a broader range of read performance.</a:t>
            </a:r>
          </a:p>
          <a:p>
            <a:endParaRPr lang="en-US" baseline="0" dirty="0" smtClean="0"/>
          </a:p>
          <a:p>
            <a:r>
              <a:rPr lang="en-US" baseline="0" dirty="0" smtClean="0"/>
              <a:t>Two</a:t>
            </a:r>
            <a:r>
              <a:rPr lang="en-US" baseline="0" dirty="0" smtClean="0"/>
              <a:t>, incorporating </a:t>
            </a:r>
            <a:r>
              <a:rPr lang="en-US" u="sng" baseline="0" dirty="0" smtClean="0"/>
              <a:t>consistency into service level agreements </a:t>
            </a:r>
            <a:r>
              <a:rPr lang="en-US" baseline="0" dirty="0" smtClean="0"/>
              <a:t>allows applications developers to specify their acceptable consistency and latency without being locked into a single choice.  </a:t>
            </a:r>
          </a:p>
          <a:p>
            <a:endParaRPr lang="en-US" baseline="0" dirty="0" smtClean="0"/>
          </a:p>
          <a:p>
            <a:r>
              <a:rPr lang="en-US" baseline="0" dirty="0" smtClean="0"/>
              <a:t>Three</a:t>
            </a:r>
            <a:r>
              <a:rPr lang="en-US" baseline="0" dirty="0" smtClean="0"/>
              <a:t>, given a consistency-based SLA, storage providers can make effective decisions that </a:t>
            </a:r>
            <a:r>
              <a:rPr lang="en-US" u="sng" baseline="0" dirty="0" smtClean="0"/>
              <a:t>deliver high utility </a:t>
            </a:r>
            <a:r>
              <a:rPr lang="en-US" baseline="0" dirty="0" smtClean="0"/>
              <a:t>for different clients, system configurations, and operating conditions.</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24</a:t>
            </a:fld>
            <a:endParaRPr lang="en-US"/>
          </a:p>
        </p:txBody>
      </p:sp>
    </p:spTree>
    <p:extLst>
      <p:ext uri="{BB962C8B-B14F-4D97-AF65-F5344CB8AC3E}">
        <p14:creationId xmlns:p14="http://schemas.microsoft.com/office/powerpoint/2010/main" val="2858524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Cloud storage</a:t>
            </a:r>
            <a:r>
              <a:rPr lang="en-US" baseline="0" dirty="0" smtClean="0"/>
              <a:t> systems </a:t>
            </a:r>
            <a:r>
              <a:rPr lang="en-US" u="sng" baseline="0" dirty="0" smtClean="0"/>
              <a:t>invariably replicate data </a:t>
            </a:r>
            <a:r>
              <a:rPr lang="en-US" baseline="0" dirty="0" smtClean="0"/>
              <a:t>for high availability, scalability, and performance.  Increasingly, they replicate data across different datacenters, called </a:t>
            </a:r>
            <a:r>
              <a:rPr lang="en-US" u="sng" baseline="0" dirty="0" smtClean="0"/>
              <a:t>geo-replication</a:t>
            </a:r>
            <a:r>
              <a:rPr lang="en-US" baseline="0" dirty="0" smtClean="0"/>
              <a:t>, so the data will survive complete datacenter outages and can be placed near a globally distributed user base.  In light of this widespread replication, c</a:t>
            </a:r>
            <a:r>
              <a:rPr lang="en-US" dirty="0" smtClean="0"/>
              <a:t>loud</a:t>
            </a:r>
            <a:r>
              <a:rPr lang="en-US" baseline="0" dirty="0" smtClean="0"/>
              <a:t> storage designers face a key question: </a:t>
            </a:r>
            <a:r>
              <a:rPr lang="en-US" u="sng" baseline="0" dirty="0" smtClean="0"/>
              <a:t>what consistency </a:t>
            </a:r>
            <a:r>
              <a:rPr lang="en-US" baseline="0" dirty="0" smtClean="0"/>
              <a:t>should they provide to their customers?  There is no easy answer.</a:t>
            </a:r>
            <a:endParaRPr lang="en-US" dirty="0" smtClean="0"/>
          </a:p>
          <a:p>
            <a:r>
              <a:rPr lang="en-US" dirty="0" smtClean="0"/>
              <a:t>So, many existing systems now </a:t>
            </a:r>
            <a:r>
              <a:rPr lang="en-US" u="sng" dirty="0" smtClean="0"/>
              <a:t>offer a choice </a:t>
            </a:r>
            <a:r>
              <a:rPr lang="en-US" dirty="0" smtClean="0"/>
              <a:t>of strong</a:t>
            </a:r>
            <a:r>
              <a:rPr lang="en-US" baseline="0" dirty="0" smtClean="0"/>
              <a:t> or eventual consistency.</a:t>
            </a:r>
          </a:p>
          <a:p>
            <a:r>
              <a:rPr lang="en-US" baseline="0" dirty="0" smtClean="0"/>
              <a:t>By offering consistency choices, storage providers allows an application developer to pick a point in the complex space of </a:t>
            </a:r>
            <a:r>
              <a:rPr lang="en-US" u="sng" baseline="0" dirty="0" smtClean="0"/>
              <a:t>tradeoffs between consistency, availability, and performance </a:t>
            </a:r>
            <a:r>
              <a:rPr lang="en-US" baseline="0" dirty="0" smtClean="0"/>
              <a:t>that best fits his application needs.</a:t>
            </a:r>
          </a:p>
          <a:p>
            <a:r>
              <a:rPr lang="en-US" baseline="0" dirty="0" smtClean="0"/>
              <a:t>But there’s a fundamental problem</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3</a:t>
            </a:fld>
            <a:endParaRPr lang="en-US"/>
          </a:p>
        </p:txBody>
      </p:sp>
    </p:spTree>
    <p:extLst>
      <p:ext uri="{BB962C8B-B14F-4D97-AF65-F5344CB8AC3E}">
        <p14:creationId xmlns:p14="http://schemas.microsoft.com/office/powerpoint/2010/main" val="385355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Developers who are building applications that store data in the cloud </a:t>
            </a:r>
            <a:r>
              <a:rPr lang="en-US" u="sng" dirty="0" smtClean="0"/>
              <a:t>must choose </a:t>
            </a:r>
            <a:r>
              <a:rPr lang="en-US" dirty="0" smtClean="0"/>
              <a:t>a particular consistency at the time that they write their application code.  But</a:t>
            </a:r>
            <a:r>
              <a:rPr lang="en-US" baseline="0" dirty="0" smtClean="0"/>
              <a:t> they </a:t>
            </a:r>
            <a:r>
              <a:rPr lang="en-US" u="sng" baseline="0" dirty="0" smtClean="0"/>
              <a:t>lack sufficient information </a:t>
            </a:r>
            <a:r>
              <a:rPr lang="en-US" baseline="0" dirty="0" smtClean="0"/>
              <a:t>to understand the consequences of a given choice.  Cloud providers do not publish performance numbers.  And even if they did, the correct </a:t>
            </a:r>
            <a:r>
              <a:rPr lang="en-US" u="sng" baseline="0" dirty="0" smtClean="0"/>
              <a:t>choice made now may be wrong </a:t>
            </a:r>
            <a:r>
              <a:rPr lang="en-US" baseline="0" dirty="0" smtClean="0"/>
              <a:t>6 months from now when the application is deployed or two years later after it has been on the market for awhile.  Moreover, </a:t>
            </a:r>
            <a:r>
              <a:rPr lang="en-US" u="sng" baseline="0" dirty="0" smtClean="0"/>
              <a:t>no single choice </a:t>
            </a:r>
            <a:r>
              <a:rPr lang="en-US" baseline="0" dirty="0" smtClean="0"/>
              <a:t>may be best for all clients and situations.  </a:t>
            </a:r>
          </a:p>
          <a:p>
            <a:endParaRPr lang="en-US" baseline="0" dirty="0" smtClean="0"/>
          </a:p>
          <a:p>
            <a:r>
              <a:rPr lang="en-US" baseline="0" dirty="0" smtClean="0"/>
              <a:t>Consider the following </a:t>
            </a:r>
            <a:r>
              <a:rPr lang="en-US" u="sng" baseline="0" dirty="0" smtClean="0"/>
              <a:t>roundtrip measurements </a:t>
            </a:r>
            <a:r>
              <a:rPr lang="en-US" baseline="0" dirty="0" smtClean="0"/>
              <a:t>for get operations requesting strong and eventual consistency.  In this experiment, we placed a primary copy of the data in a datacenter in England and secondary replicas in the U.S. and India.  We then placed clients running the YCSB benchmark in each of these datacenters and also in a datacenter in China where there was no local data.  You see that the choice of strong or eventual consistency can affect performance by </a:t>
            </a:r>
            <a:r>
              <a:rPr lang="en-US" u="sng" baseline="0" dirty="0" smtClean="0"/>
              <a:t>two orders of magnitude</a:t>
            </a:r>
            <a:r>
              <a:rPr lang="en-US" baseline="0" dirty="0" smtClean="0"/>
              <a:t>.  </a:t>
            </a:r>
          </a:p>
          <a:p>
            <a:endParaRPr lang="en-US" baseline="0" dirty="0" smtClean="0"/>
          </a:p>
          <a:p>
            <a:r>
              <a:rPr lang="en-US" baseline="0" dirty="0" smtClean="0"/>
              <a:t>Suppose you were given these numbers and asked to develop a </a:t>
            </a:r>
            <a:r>
              <a:rPr lang="en-US" u="sng" baseline="0" dirty="0" smtClean="0"/>
              <a:t>shopping cart application</a:t>
            </a:r>
            <a:r>
              <a:rPr lang="en-US" baseline="0" dirty="0" smtClean="0"/>
              <a:t>.  We know from the Dynamo paper presented at SOSP in 2007 that this application wants reads to return in under 300 milliseconds.  So, which consistency would you choose?  If all of your clients are in England and the U.S., then you should choose strong consistency; Your clients will get decent performance and never see inaccurate shopping carts.  But if you also have clients in India or China, then you are forced to </a:t>
            </a:r>
            <a:r>
              <a:rPr lang="en-US" u="sng" baseline="0" dirty="0" smtClean="0"/>
              <a:t>choose eventual consistency</a:t>
            </a:r>
            <a:r>
              <a:rPr lang="en-US" baseline="0" dirty="0" smtClean="0"/>
              <a:t>.  You either must provide eventual consistency for all clients, or </a:t>
            </a:r>
            <a:r>
              <a:rPr lang="en-US" u="sng" baseline="0" dirty="0" smtClean="0"/>
              <a:t>else write complex </a:t>
            </a:r>
            <a:r>
              <a:rPr lang="en-US" baseline="0" dirty="0" smtClean="0"/>
              <a:t>code that takes different actions for different clients.  </a:t>
            </a:r>
          </a:p>
          <a:p>
            <a:endParaRPr lang="en-US" baseline="0" dirty="0" smtClean="0"/>
          </a:p>
          <a:p>
            <a:r>
              <a:rPr lang="en-US" baseline="0" dirty="0" smtClean="0"/>
              <a:t>These concerns are what prompted us to develop Pileus</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4</a:t>
            </a:fld>
            <a:endParaRPr lang="en-US"/>
          </a:p>
        </p:txBody>
      </p:sp>
    </p:spTree>
    <p:extLst>
      <p:ext uri="{BB962C8B-B14F-4D97-AF65-F5344CB8AC3E}">
        <p14:creationId xmlns:p14="http://schemas.microsoft.com/office/powerpoint/2010/main" val="1019890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Pileus starts with a </a:t>
            </a:r>
            <a:r>
              <a:rPr lang="en-US" u="sng" dirty="0" smtClean="0"/>
              <a:t>traditional key-value store </a:t>
            </a:r>
            <a:r>
              <a:rPr lang="en-US" dirty="0" smtClean="0"/>
              <a:t>that replicates and shards data among storage nodes</a:t>
            </a:r>
            <a:r>
              <a:rPr lang="en-US" baseline="0" dirty="0" smtClean="0"/>
              <a:t>.</a:t>
            </a:r>
          </a:p>
          <a:p>
            <a:r>
              <a:rPr lang="en-US" baseline="0" dirty="0" smtClean="0"/>
              <a:t>It adds consistency choices.  As I said earlier, a number of current systems offer both strong and eventual consistency.  Pileus also provides </a:t>
            </a:r>
            <a:r>
              <a:rPr lang="en-US" u="sng" baseline="0" dirty="0" smtClean="0"/>
              <a:t>intermediate consistency choices</a:t>
            </a:r>
            <a:r>
              <a:rPr lang="en-US" baseline="0" dirty="0" smtClean="0"/>
              <a:t>.</a:t>
            </a:r>
          </a:p>
          <a:p>
            <a:r>
              <a:rPr lang="en-US" baseline="0" dirty="0" smtClean="0"/>
              <a:t>The main new feature of Pileus is incorporating </a:t>
            </a:r>
            <a:r>
              <a:rPr lang="en-US" u="sng" baseline="0" dirty="0" smtClean="0"/>
              <a:t>consistency into service level agreements</a:t>
            </a:r>
            <a:r>
              <a:rPr lang="en-US" baseline="0" dirty="0" smtClean="0"/>
              <a:t>.  This permits the storage system to adapt its behavior to better meet the needs of applications.</a:t>
            </a:r>
          </a:p>
          <a:p>
            <a:r>
              <a:rPr lang="en-US" baseline="0" dirty="0" smtClean="0"/>
              <a:t>That’s the focus of this talk.</a:t>
            </a:r>
          </a:p>
          <a:p>
            <a:endParaRPr lang="en-US" baseline="0" dirty="0" smtClean="0"/>
          </a:p>
          <a:p>
            <a:r>
              <a:rPr lang="en-US" baseline="0" dirty="0" smtClean="0"/>
              <a:t>Before I launch into more details, you may be wondering: </a:t>
            </a:r>
            <a:r>
              <a:rPr lang="en-US" u="sng" baseline="0" dirty="0" smtClean="0"/>
              <a:t>why the name Pileus</a:t>
            </a:r>
            <a:r>
              <a:rPr lang="en-US" baseline="0" dirty="0" smtClean="0"/>
              <a:t>?  Pileus is a meteorological term for a “cap cloud”, a type of cloud that sits above other clouds, rapidly adapts to the shape and motion of the underlying cloud, and are rumored to alleviate concerns about the CAP theorem.  ;-)</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5</a:t>
            </a:fld>
            <a:endParaRPr lang="en-US"/>
          </a:p>
        </p:txBody>
      </p:sp>
    </p:spTree>
    <p:extLst>
      <p:ext uri="{BB962C8B-B14F-4D97-AF65-F5344CB8AC3E}">
        <p14:creationId xmlns:p14="http://schemas.microsoft.com/office/powerpoint/2010/main" val="594462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A Pileus system consists</a:t>
            </a:r>
            <a:r>
              <a:rPr lang="en-US" baseline="0" dirty="0" smtClean="0"/>
              <a:t> of a </a:t>
            </a:r>
            <a:r>
              <a:rPr lang="en-US" u="sng" baseline="0" dirty="0" smtClean="0"/>
              <a:t>core of primary nodes</a:t>
            </a:r>
            <a:r>
              <a:rPr lang="en-US" baseline="0" dirty="0" smtClean="0"/>
              <a:t>.  This core uses synchronous replication to remain strongly consistent.  For example, the core could be implemented as a replicated state machine using </a:t>
            </a:r>
            <a:r>
              <a:rPr lang="en-US" baseline="0" dirty="0" err="1" smtClean="0"/>
              <a:t>Paxos</a:t>
            </a:r>
            <a:r>
              <a:rPr lang="en-US" baseline="0" dirty="0" smtClean="0"/>
              <a:t>.  In one of our implementations, the core is a Windows Azure Storage stamp using three-way replication.</a:t>
            </a:r>
            <a:endParaRPr lang="en-US" dirty="0" smtClean="0"/>
          </a:p>
          <a:p>
            <a:r>
              <a:rPr lang="en-US" baseline="0" dirty="0" smtClean="0"/>
              <a:t>Other storage nodes serve as </a:t>
            </a:r>
            <a:r>
              <a:rPr lang="en-US" u="sng" baseline="0" dirty="0" smtClean="0"/>
              <a:t>secondary replicas</a:t>
            </a:r>
            <a:r>
              <a:rPr lang="en-US" baseline="0" dirty="0" smtClean="0"/>
              <a:t>.  These </a:t>
            </a:r>
            <a:r>
              <a:rPr lang="en-US" baseline="0" dirty="0" err="1" smtClean="0"/>
              <a:t>secondaries</a:t>
            </a:r>
            <a:r>
              <a:rPr lang="en-US" baseline="0" dirty="0" smtClean="0"/>
              <a:t> receive updates from the primary in a lazy fashion.  Thus, secondary nodes may hold stale data.</a:t>
            </a:r>
          </a:p>
          <a:p>
            <a:r>
              <a:rPr lang="en-US" baseline="0" dirty="0" smtClean="0"/>
              <a:t>This mimics the architecture of many cloud storage systems, like Windows Azure.</a:t>
            </a:r>
          </a:p>
          <a:p>
            <a:endParaRPr lang="en-US" baseline="0" dirty="0" smtClean="0"/>
          </a:p>
          <a:p>
            <a:r>
              <a:rPr lang="en-US" baseline="0" dirty="0" smtClean="0"/>
              <a:t>In Pileus, all </a:t>
            </a:r>
            <a:r>
              <a:rPr lang="en-US" u="sng" baseline="0" dirty="0" smtClean="0"/>
              <a:t>Puts go to the primary </a:t>
            </a:r>
            <a:r>
              <a:rPr lang="en-US" baseline="0" dirty="0" smtClean="0"/>
              <a:t>core nodes.  Gets can </a:t>
            </a:r>
            <a:r>
              <a:rPr lang="en-US" u="sng" baseline="0" dirty="0" smtClean="0"/>
              <a:t>read from any nodes</a:t>
            </a:r>
            <a:r>
              <a:rPr lang="en-US" baseline="0" dirty="0" smtClean="0"/>
              <a:t>, subject to the constraints of the supplied SLA.  In particular, the desired consistency restricts the set of acceptable nodes for a Get operation.</a:t>
            </a:r>
          </a:p>
          <a:p>
            <a:endParaRPr lang="en-US" baseline="0" dirty="0" smtClean="0"/>
          </a:p>
          <a:p>
            <a:r>
              <a:rPr lang="en-US" baseline="0" dirty="0" smtClean="0"/>
              <a:t>All of this is </a:t>
            </a:r>
            <a:r>
              <a:rPr lang="en-US" u="sng" baseline="0" dirty="0" smtClean="0"/>
              <a:t>hidden from application developers </a:t>
            </a:r>
            <a:r>
              <a:rPr lang="en-US" baseline="0" dirty="0" smtClean="0"/>
              <a:t>by an API and a client library.  Using this API, Get and Put operations are enclosed within transactions which are enclosed within sessions.  Each Get operation optionally takes an SLA as a parameter in addition to the key being read.  If present, this SLA overrides the default SLA provided in the BeginTx or BeginSession call.  In this talk, and in the paper for the most part, I ignore transactions and </a:t>
            </a:r>
            <a:r>
              <a:rPr lang="en-US" u="sng" baseline="0" dirty="0" smtClean="0"/>
              <a:t>focus on the implementation and evaluation of one operation</a:t>
            </a:r>
            <a:r>
              <a:rPr lang="en-US" baseline="0" dirty="0" smtClean="0"/>
              <a:t>: a Get operation that takes a key and a consistency-based SLA</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8579D30A-2DD5-415C-A128-C02ACD0A14A3}" type="slidenum">
              <a:rPr lang="en-US" smtClean="0"/>
              <a:t>6</a:t>
            </a:fld>
            <a:endParaRPr lang="en-US"/>
          </a:p>
        </p:txBody>
      </p:sp>
    </p:spTree>
    <p:extLst>
      <p:ext uri="{BB962C8B-B14F-4D97-AF65-F5344CB8AC3E}">
        <p14:creationId xmlns:p14="http://schemas.microsoft.com/office/powerpoint/2010/main" val="291192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Pileus</a:t>
            </a:r>
            <a:r>
              <a:rPr lang="en-US" baseline="0" dirty="0" smtClean="0"/>
              <a:t> clients can choose six different consistency guarantees.  In addition to strong and eventual consistency, we offer 4 </a:t>
            </a:r>
            <a:r>
              <a:rPr lang="en-US" u="sng" baseline="0" dirty="0" smtClean="0"/>
              <a:t>intermediate guarantees</a:t>
            </a:r>
            <a:r>
              <a:rPr lang="en-US" baseline="0" dirty="0" smtClean="0"/>
              <a:t>: causal consistency, bounded staleness, read my writes, and monotonic reads.  The semantics of these are described in the paper, and prior papers have shown their usefulness.  We </a:t>
            </a:r>
            <a:r>
              <a:rPr lang="en-US" u="sng" baseline="0" dirty="0" smtClean="0"/>
              <a:t>did not invent these</a:t>
            </a:r>
            <a:r>
              <a:rPr lang="en-US" u="none" baseline="0" dirty="0" smtClean="0"/>
              <a:t> </a:t>
            </a:r>
            <a:r>
              <a:rPr lang="en-US" baseline="0" dirty="0" smtClean="0"/>
              <a:t>consistencies.  We adapted them to our system model, incorporated them into SLAs, and evaluated them in a geo-replicated cloud setting.  </a:t>
            </a:r>
            <a:endParaRPr lang="en-US" dirty="0" smtClean="0"/>
          </a:p>
        </p:txBody>
      </p:sp>
      <p:sp>
        <p:nvSpPr>
          <p:cNvPr id="4" name="Date Placeholder 3"/>
          <p:cNvSpPr>
            <a:spLocks noGrp="1"/>
          </p:cNvSpPr>
          <p:nvPr>
            <p:ph type="dt" idx="10"/>
          </p:nvPr>
        </p:nvSpPr>
        <p:spPr/>
        <p:txBody>
          <a:bodyPr/>
          <a:lstStyle/>
          <a:p>
            <a:pPr>
              <a:defRPr/>
            </a:pPr>
            <a:fld id="{B9C7715F-9886-4175-B2B7-626E0525A50B}" type="datetime1">
              <a:rPr lang="en-US" smtClean="0"/>
              <a:pPr>
                <a:defRPr/>
              </a:pPr>
              <a:t>11/13/2013</a:t>
            </a:fld>
            <a:endParaRPr lang="en-US"/>
          </a:p>
        </p:txBody>
      </p:sp>
      <p:sp>
        <p:nvSpPr>
          <p:cNvPr id="5" name="Slide Number Placeholder 4"/>
          <p:cNvSpPr>
            <a:spLocks noGrp="1"/>
          </p:cNvSpPr>
          <p:nvPr>
            <p:ph type="sldNum" sz="quarter" idx="11"/>
          </p:nvPr>
        </p:nvSpPr>
        <p:spPr/>
        <p:txBody>
          <a:bodyPr/>
          <a:lstStyle/>
          <a:p>
            <a:pPr>
              <a:defRPr/>
            </a:pPr>
            <a:fld id="{27CBAA17-1DB6-4328-B20E-7E8132999AB8}" type="slidenum">
              <a:rPr lang="en-US" smtClean="0"/>
              <a:pPr>
                <a:defRPr/>
              </a:pPr>
              <a:t>7</a:t>
            </a:fld>
            <a:endParaRPr lang="en-US"/>
          </a:p>
        </p:txBody>
      </p:sp>
    </p:spTree>
    <p:extLst>
      <p:ext uri="{BB962C8B-B14F-4D97-AF65-F5344CB8AC3E}">
        <p14:creationId xmlns:p14="http://schemas.microsoft.com/office/powerpoint/2010/main" val="175527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To understand their </a:t>
            </a:r>
            <a:r>
              <a:rPr lang="en-US" u="sng" baseline="0" dirty="0" smtClean="0"/>
              <a:t>performance implications</a:t>
            </a:r>
            <a:r>
              <a:rPr lang="en-US" baseline="0" dirty="0" smtClean="0"/>
              <a:t>, we extended our previous experiment.  We have the same configuration with a primary in England and secondary nodes in the U.S. and England.  Here I show the average round-trip times for Get operations that choose different consistencies for clients in four different datacenters.  You see that, for a given client, i</a:t>
            </a:r>
            <a:r>
              <a:rPr lang="en-US" dirty="0" smtClean="0"/>
              <a:t>ntermediate consistency choices really do result in intermediate performance.  And different clients</a:t>
            </a:r>
            <a:r>
              <a:rPr lang="en-US" baseline="0" dirty="0" smtClean="0"/>
              <a:t> obtain different latencies for the same consistency.</a:t>
            </a:r>
            <a:endParaRPr lang="en-US" dirty="0" smtClean="0"/>
          </a:p>
          <a:p>
            <a:endParaRPr lang="en-US" dirty="0" smtClean="0"/>
          </a:p>
          <a:p>
            <a:r>
              <a:rPr lang="en-US" dirty="0" smtClean="0"/>
              <a:t>By offering more consistency choices,</a:t>
            </a:r>
            <a:r>
              <a:rPr lang="en-US" baseline="0" dirty="0" smtClean="0"/>
              <a:t> Pileus expands the space of performance-consistency tradeoffs.  But, a richer decision space </a:t>
            </a:r>
            <a:r>
              <a:rPr lang="en-US" u="sng" baseline="0" dirty="0" smtClean="0"/>
              <a:t>c</a:t>
            </a:r>
            <a:r>
              <a:rPr lang="en-US" u="sng" dirty="0" smtClean="0"/>
              <a:t>ompounds</a:t>
            </a:r>
            <a:r>
              <a:rPr lang="en-US" u="sng" baseline="0" dirty="0" smtClean="0"/>
              <a:t> the problem</a:t>
            </a:r>
            <a:r>
              <a:rPr lang="en-US" u="none" baseline="0" dirty="0" smtClean="0"/>
              <a:t> </a:t>
            </a:r>
            <a:r>
              <a:rPr lang="en-US" baseline="0" dirty="0" smtClean="0"/>
              <a:t>for application developers.  That’s why we introduced the notion of consistency-based SLAs…</a:t>
            </a:r>
            <a:endParaRPr lang="en-US" dirty="0"/>
          </a:p>
        </p:txBody>
      </p:sp>
      <p:sp>
        <p:nvSpPr>
          <p:cNvPr id="4" name="Slide Number Placeholder 3"/>
          <p:cNvSpPr>
            <a:spLocks noGrp="1"/>
          </p:cNvSpPr>
          <p:nvPr>
            <p:ph type="sldNum" sz="quarter" idx="10"/>
          </p:nvPr>
        </p:nvSpPr>
        <p:spPr/>
        <p:txBody>
          <a:bodyPr/>
          <a:lstStyle/>
          <a:p>
            <a:fld id="{8579D30A-2DD5-415C-A128-C02ACD0A14A3}" type="slidenum">
              <a:rPr lang="en-US" smtClean="0"/>
              <a:t>8</a:t>
            </a:fld>
            <a:endParaRPr lang="en-US"/>
          </a:p>
        </p:txBody>
      </p:sp>
    </p:spTree>
    <p:extLst>
      <p:ext uri="{BB962C8B-B14F-4D97-AF65-F5344CB8AC3E}">
        <p14:creationId xmlns:p14="http://schemas.microsoft.com/office/powerpoint/2010/main" val="393391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A</a:t>
            </a:r>
            <a:r>
              <a:rPr lang="en-US" baseline="0" dirty="0" smtClean="0"/>
              <a:t> consistency-based SLA allows the application developer to specify his </a:t>
            </a:r>
            <a:r>
              <a:rPr lang="en-US" u="sng" baseline="0" dirty="0" smtClean="0"/>
              <a:t>acceptable consistency and latency </a:t>
            </a:r>
            <a:r>
              <a:rPr lang="en-US" baseline="0" dirty="0" smtClean="0"/>
              <a:t>in a declarative way.  Let me show the structure of such an SLA by way of an example.  The </a:t>
            </a:r>
            <a:r>
              <a:rPr lang="en-US" u="sng" baseline="0" dirty="0" smtClean="0"/>
              <a:t>shopping cart </a:t>
            </a:r>
            <a:r>
              <a:rPr lang="en-US" baseline="0" dirty="0" smtClean="0"/>
              <a:t>developer might desire the following SLA.  His top preference is to have Get operations return strongly consistent results in under 300 milliseconds.  This provides the best experience for his users.  But what if the cloud storage provider cannot meet this level of service?  The developer, based on this semantics of his application, needs to tell the storage provider whether reduced consistency or increased latency or both are tolerable.  For shopping carts, the second choice is read-my-writes consistency while retaining 300 millisecond latency bounds.  A third, less desirable but acceptable choice, as we learned from the Dynamo paper, is eventual consistency with the same latency.</a:t>
            </a:r>
          </a:p>
          <a:p>
            <a:endParaRPr lang="en-US" baseline="0" dirty="0" smtClean="0"/>
          </a:p>
          <a:p>
            <a:r>
              <a:rPr lang="en-US" baseline="0" dirty="0" smtClean="0"/>
              <a:t>In general, each SLA is an ordered list of consistency-latency pairs.  We call each of these pairs a “</a:t>
            </a:r>
            <a:r>
              <a:rPr lang="en-US" u="sng" baseline="0" dirty="0" smtClean="0"/>
              <a:t>subSLA</a:t>
            </a:r>
            <a:r>
              <a:rPr lang="en-US" baseline="0" dirty="0" smtClean="0"/>
              <a:t>”.</a:t>
            </a:r>
          </a:p>
          <a:p>
            <a:endParaRPr lang="en-US" baseline="0" dirty="0" smtClean="0"/>
          </a:p>
          <a:p>
            <a:r>
              <a:rPr lang="en-US" baseline="0" dirty="0" smtClean="0"/>
              <a:t>Applications also associate a </a:t>
            </a:r>
            <a:r>
              <a:rPr lang="en-US" u="sng" baseline="0" dirty="0" smtClean="0"/>
              <a:t>utility</a:t>
            </a:r>
            <a:r>
              <a:rPr lang="en-US" baseline="0" dirty="0" smtClean="0"/>
              <a:t> with each subSLA.  Utilities allow the developer to indicate the relative importance of one service level compared to another.  The absolute numerical values don’t matter.  What’s important are the relative values.  In the example, the top subSLA is twice as useful as the second subSLA and 10 times as much as the last.</a:t>
            </a:r>
          </a:p>
          <a:p>
            <a:endParaRPr lang="en-US" baseline="0" dirty="0" smtClean="0"/>
          </a:p>
          <a:p>
            <a:r>
              <a:rPr lang="en-US" baseline="0" dirty="0" smtClean="0"/>
              <a:t>Now, let’s look at how the system attempts to maximize the utility delivered to clients</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0F7FBD2F-13B5-4AB7-9615-5463C7A6997E}" type="slidenum">
              <a:rPr lang="en-US" smtClean="0"/>
              <a:t>9</a:t>
            </a:fld>
            <a:endParaRPr lang="en-US"/>
          </a:p>
        </p:txBody>
      </p:sp>
    </p:spTree>
    <p:extLst>
      <p:ext uri="{BB962C8B-B14F-4D97-AF65-F5344CB8AC3E}">
        <p14:creationId xmlns:p14="http://schemas.microsoft.com/office/powerpoint/2010/main" val="503647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22E7C7-5302-4F7B-8D51-AB8E225C3B70}"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144464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CC687C-ED06-446D-8538-4785D8022E0B}"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06487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20A7F0-D77C-4529-AAF8-3F6DE9D3AA55}"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56291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12B110-4FC4-4574-B153-E43D0DCEF7ED}"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63204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5F6DD-B7C1-41E7-9101-0352B4EAFB0B}"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100476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6BE82D-AE65-490E-8E9F-DE0478BC377E}" type="datetime1">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176751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E5484B-8E6A-44C3-9A24-CDA4426A3965}" type="datetime1">
              <a:rPr lang="en-US" smtClean="0"/>
              <a:t>11/13/2013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89765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D6F11D2-A196-4983-8F44-5ED14365EC9D}" type="datetime1">
              <a:rPr lang="en-US" smtClean="0"/>
              <a:t>11/13/2013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36484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E8240-7B69-4655-B2BB-488B9899CBC7}" type="datetime1">
              <a:rPr lang="en-US" smtClean="0"/>
              <a:t>11/13/2013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24445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563C4-C50C-4DC4-AF75-90DBF2632BA1}" type="datetime1">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20159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16E9E7-9DEA-45B4-9458-F65B57F8776B}" type="datetime1">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3248E-4CF8-407B-9602-DA3BA936A360}" type="slidenum">
              <a:rPr lang="en-US" smtClean="0"/>
              <a:t>‹#›</a:t>
            </a:fld>
            <a:endParaRPr lang="en-US"/>
          </a:p>
        </p:txBody>
      </p:sp>
    </p:spTree>
    <p:extLst>
      <p:ext uri="{BB962C8B-B14F-4D97-AF65-F5344CB8AC3E}">
        <p14:creationId xmlns:p14="http://schemas.microsoft.com/office/powerpoint/2010/main" val="358234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2A631-2B33-43D5-936C-A40B4F092FB8}" type="datetime1">
              <a:rPr lang="en-US" smtClean="0"/>
              <a:t>11/13/2013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3248E-4CF8-407B-9602-DA3BA936A360}" type="slidenum">
              <a:rPr lang="en-US" smtClean="0"/>
              <a:t>‹#›</a:t>
            </a:fld>
            <a:endParaRPr lang="en-US"/>
          </a:p>
        </p:txBody>
      </p:sp>
    </p:spTree>
    <p:extLst>
      <p:ext uri="{BB962C8B-B14F-4D97-AF65-F5344CB8AC3E}">
        <p14:creationId xmlns:p14="http://schemas.microsoft.com/office/powerpoint/2010/main" val="278463825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9144000" cy="2446222"/>
          </a:xfrm>
        </p:spPr>
        <p:txBody>
          <a:bodyPr>
            <a:normAutofit fontScale="90000"/>
          </a:bodyPr>
          <a:lstStyle/>
          <a:p>
            <a:r>
              <a:rPr lang="en-US" b="1" dirty="0" smtClean="0">
                <a:solidFill>
                  <a:schemeClr val="accent1">
                    <a:lumMod val="75000"/>
                  </a:schemeClr>
                </a:solidFill>
              </a:rPr>
              <a:t>Consistency-Based </a:t>
            </a:r>
            <a:br>
              <a:rPr lang="en-US" b="1" dirty="0" smtClean="0">
                <a:solidFill>
                  <a:schemeClr val="accent1">
                    <a:lumMod val="75000"/>
                  </a:schemeClr>
                </a:solidFill>
              </a:rPr>
            </a:br>
            <a:r>
              <a:rPr lang="en-US" b="1" dirty="0" smtClean="0">
                <a:solidFill>
                  <a:schemeClr val="accent1">
                    <a:lumMod val="75000"/>
                  </a:schemeClr>
                </a:solidFill>
              </a:rPr>
              <a:t>Service Level Agreements </a:t>
            </a:r>
            <a:br>
              <a:rPr lang="en-US" b="1" dirty="0" smtClean="0">
                <a:solidFill>
                  <a:schemeClr val="accent1">
                    <a:lumMod val="75000"/>
                  </a:schemeClr>
                </a:solidFill>
              </a:rPr>
            </a:br>
            <a:r>
              <a:rPr lang="en-US" b="1" dirty="0" smtClean="0">
                <a:solidFill>
                  <a:schemeClr val="accent1">
                    <a:lumMod val="75000"/>
                  </a:schemeClr>
                </a:solidFill>
              </a:rPr>
              <a:t>for Cloud Storage</a:t>
            </a:r>
            <a:endParaRPr lang="en-US" b="1" dirty="0">
              <a:solidFill>
                <a:schemeClr val="accent1">
                  <a:lumMod val="75000"/>
                </a:schemeClr>
              </a:solidFill>
            </a:endParaRPr>
          </a:p>
        </p:txBody>
      </p:sp>
      <p:sp>
        <p:nvSpPr>
          <p:cNvPr id="3" name="Subtitle 2"/>
          <p:cNvSpPr>
            <a:spLocks noGrp="1"/>
          </p:cNvSpPr>
          <p:nvPr>
            <p:ph type="subTitle" idx="1"/>
          </p:nvPr>
        </p:nvSpPr>
        <p:spPr>
          <a:xfrm>
            <a:off x="371708" y="4159600"/>
            <a:ext cx="8400585" cy="1655762"/>
          </a:xfrm>
        </p:spPr>
        <p:txBody>
          <a:bodyPr/>
          <a:lstStyle/>
          <a:p>
            <a:r>
              <a:rPr lang="en-US" dirty="0" smtClean="0"/>
              <a:t>Douglas B. Terry, Vijayan Prabhakaran, Ramakrishna Kotla, Mahesh Balakrishnan, Marcos K. Aguilera, Hussam Abu-Libdeh</a:t>
            </a:r>
          </a:p>
          <a:p>
            <a:pPr>
              <a:spcBef>
                <a:spcPts val="1800"/>
              </a:spcBef>
            </a:pPr>
            <a:r>
              <a:rPr lang="en-US" dirty="0" smtClean="0"/>
              <a:t>Microsoft Research</a:t>
            </a:r>
            <a:endParaRPr lang="en-US" dirty="0"/>
          </a:p>
        </p:txBody>
      </p:sp>
    </p:spTree>
    <p:extLst>
      <p:ext uri="{BB962C8B-B14F-4D97-AF65-F5344CB8AC3E}">
        <p14:creationId xmlns:p14="http://schemas.microsoft.com/office/powerpoint/2010/main" val="2542851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381535" cy="1325563"/>
          </a:xfrm>
        </p:spPr>
        <p:txBody>
          <a:bodyPr/>
          <a:lstStyle/>
          <a:p>
            <a:r>
              <a:rPr lang="en-US" dirty="0" smtClean="0"/>
              <a:t>SLA Enforcement: Client Monitoring</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7202992"/>
              </p:ext>
            </p:extLst>
          </p:nvPr>
        </p:nvGraphicFramePr>
        <p:xfrm>
          <a:off x="1371794" y="2171838"/>
          <a:ext cx="5904616" cy="2757528"/>
        </p:xfrm>
        <a:graphic>
          <a:graphicData uri="http://schemas.openxmlformats.org/drawingml/2006/table">
            <a:tbl>
              <a:tblPr firstRow="1" bandRow="1">
                <a:tableStyleId>{912C8C85-51F0-491E-9774-3900AFEF0FD7}</a:tableStyleId>
              </a:tblPr>
              <a:tblGrid>
                <a:gridCol w="1107005"/>
                <a:gridCol w="1171367"/>
                <a:gridCol w="1631976"/>
                <a:gridCol w="1994268"/>
              </a:tblGrid>
              <a:tr h="689382">
                <a:tc>
                  <a:txBody>
                    <a:bodyPr/>
                    <a:lstStyle/>
                    <a:p>
                      <a:pPr algn="ctr"/>
                      <a:r>
                        <a:rPr lang="en-US" dirty="0" smtClean="0"/>
                        <a:t>Node</a:t>
                      </a:r>
                      <a:endParaRPr lang="en-US" dirty="0"/>
                    </a:p>
                  </a:txBody>
                  <a:tcPr marL="114305" marR="114305" anchor="ctr"/>
                </a:tc>
                <a:tc>
                  <a:txBody>
                    <a:bodyPr/>
                    <a:lstStyle/>
                    <a:p>
                      <a:pPr algn="ctr"/>
                      <a:r>
                        <a:rPr lang="en-US" dirty="0" smtClean="0"/>
                        <a:t>Primary?</a:t>
                      </a:r>
                      <a:endParaRPr lang="en-US" dirty="0"/>
                    </a:p>
                  </a:txBody>
                  <a:tcPr marL="114305" marR="114305" anchor="ctr"/>
                </a:tc>
                <a:tc>
                  <a:txBody>
                    <a:bodyPr/>
                    <a:lstStyle/>
                    <a:p>
                      <a:pPr algn="ctr"/>
                      <a:r>
                        <a:rPr lang="en-US" dirty="0" smtClean="0"/>
                        <a:t>RTTs</a:t>
                      </a:r>
                      <a:endParaRPr lang="en-US" dirty="0"/>
                    </a:p>
                  </a:txBody>
                  <a:tcPr marL="114305" marR="114305" anchor="ctr"/>
                </a:tc>
                <a:tc>
                  <a:txBody>
                    <a:bodyPr/>
                    <a:lstStyle/>
                    <a:p>
                      <a:pPr algn="ctr"/>
                      <a:r>
                        <a:rPr lang="en-US" dirty="0" smtClean="0"/>
                        <a:t>High Timestamp </a:t>
                      </a:r>
                      <a:endParaRPr lang="en-US" dirty="0"/>
                    </a:p>
                  </a:txBody>
                  <a:tcPr marL="114305" marR="114305" anchor="ctr"/>
                </a:tc>
              </a:tr>
              <a:tr h="689382">
                <a:tc>
                  <a:txBody>
                    <a:bodyPr/>
                    <a:lstStyle/>
                    <a:p>
                      <a:pPr algn="ctr"/>
                      <a:r>
                        <a:rPr lang="en-US" dirty="0" smtClean="0"/>
                        <a:t>A</a:t>
                      </a:r>
                      <a:endParaRPr lang="en-US" dirty="0"/>
                    </a:p>
                  </a:txBody>
                  <a:tcPr marL="114305" marR="114305" anchor="ctr"/>
                </a:tc>
                <a:tc>
                  <a:txBody>
                    <a:bodyPr/>
                    <a:lstStyle/>
                    <a:p>
                      <a:pPr algn="ctr"/>
                      <a:r>
                        <a:rPr lang="en-US" dirty="0" smtClean="0"/>
                        <a:t>yes</a:t>
                      </a:r>
                      <a:endParaRPr lang="en-US" dirty="0"/>
                    </a:p>
                  </a:txBody>
                  <a:tcPr marL="114305" marR="114305" anchor="ctr"/>
                </a:tc>
                <a:tc>
                  <a:txBody>
                    <a:bodyPr/>
                    <a:lstStyle/>
                    <a:p>
                      <a:endParaRPr lang="en-US" dirty="0"/>
                    </a:p>
                  </a:txBody>
                  <a:tcPr marL="114305" marR="114305" anchor="ctr"/>
                </a:tc>
                <a:tc>
                  <a:txBody>
                    <a:bodyPr/>
                    <a:lstStyle/>
                    <a:p>
                      <a:pPr algn="ctr"/>
                      <a:r>
                        <a:rPr lang="en-US" dirty="0" smtClean="0"/>
                        <a:t>210</a:t>
                      </a:r>
                      <a:endParaRPr lang="en-US" dirty="0"/>
                    </a:p>
                  </a:txBody>
                  <a:tcPr marL="114305" marR="114305" anchor="ctr"/>
                </a:tc>
              </a:tr>
              <a:tr h="689382">
                <a:tc>
                  <a:txBody>
                    <a:bodyPr/>
                    <a:lstStyle/>
                    <a:p>
                      <a:pPr algn="ctr"/>
                      <a:r>
                        <a:rPr lang="en-US" dirty="0" smtClean="0"/>
                        <a:t>B</a:t>
                      </a:r>
                      <a:endParaRPr lang="en-US" dirty="0"/>
                    </a:p>
                  </a:txBody>
                  <a:tcPr marL="114305" marR="114305" anchor="ctr"/>
                </a:tc>
                <a:tc>
                  <a:txBody>
                    <a:bodyPr/>
                    <a:lstStyle/>
                    <a:p>
                      <a:pPr algn="ctr"/>
                      <a:r>
                        <a:rPr lang="en-US" dirty="0" smtClean="0"/>
                        <a:t>no</a:t>
                      </a:r>
                      <a:endParaRPr lang="en-US" dirty="0"/>
                    </a:p>
                  </a:txBody>
                  <a:tcPr marL="114305" marR="114305" anchor="ctr"/>
                </a:tc>
                <a:tc>
                  <a:txBody>
                    <a:bodyPr/>
                    <a:lstStyle/>
                    <a:p>
                      <a:endParaRPr lang="en-US"/>
                    </a:p>
                  </a:txBody>
                  <a:tcPr marL="114305" marR="114305" anchor="ctr"/>
                </a:tc>
                <a:tc>
                  <a:txBody>
                    <a:bodyPr/>
                    <a:lstStyle/>
                    <a:p>
                      <a:pPr algn="ctr"/>
                      <a:r>
                        <a:rPr lang="en-US" dirty="0" smtClean="0"/>
                        <a:t>166</a:t>
                      </a:r>
                      <a:endParaRPr lang="en-US" dirty="0"/>
                    </a:p>
                  </a:txBody>
                  <a:tcPr marL="114305" marR="114305" anchor="ctr"/>
                </a:tc>
              </a:tr>
              <a:tr h="689382">
                <a:tc>
                  <a:txBody>
                    <a:bodyPr/>
                    <a:lstStyle/>
                    <a:p>
                      <a:pPr algn="ctr"/>
                      <a:r>
                        <a:rPr lang="en-US" dirty="0" smtClean="0"/>
                        <a:t>C</a:t>
                      </a:r>
                      <a:endParaRPr lang="en-US" dirty="0"/>
                    </a:p>
                  </a:txBody>
                  <a:tcPr marL="114305" marR="114305" anchor="ctr"/>
                </a:tc>
                <a:tc>
                  <a:txBody>
                    <a:bodyPr/>
                    <a:lstStyle/>
                    <a:p>
                      <a:pPr algn="ctr"/>
                      <a:r>
                        <a:rPr lang="en-US" dirty="0" smtClean="0"/>
                        <a:t>no</a:t>
                      </a:r>
                      <a:endParaRPr lang="en-US" dirty="0"/>
                    </a:p>
                  </a:txBody>
                  <a:tcPr marL="114305" marR="114305" anchor="ctr"/>
                </a:tc>
                <a:tc>
                  <a:txBody>
                    <a:bodyPr/>
                    <a:lstStyle/>
                    <a:p>
                      <a:endParaRPr lang="en-US"/>
                    </a:p>
                  </a:txBody>
                  <a:tcPr marL="114305" marR="114305" anchor="ctr"/>
                </a:tc>
                <a:tc>
                  <a:txBody>
                    <a:bodyPr/>
                    <a:lstStyle/>
                    <a:p>
                      <a:pPr algn="ctr"/>
                      <a:r>
                        <a:rPr lang="en-US" dirty="0" smtClean="0"/>
                        <a:t>203</a:t>
                      </a:r>
                      <a:endParaRPr lang="en-US" dirty="0"/>
                    </a:p>
                  </a:txBody>
                  <a:tcPr marL="114305" marR="114305" anchor="ctr"/>
                </a:tc>
              </a:tr>
            </a:tbl>
          </a:graphicData>
        </a:graphic>
      </p:graphicFrame>
      <p:sp>
        <p:nvSpPr>
          <p:cNvPr id="4" name="Slide Number Placeholder 3"/>
          <p:cNvSpPr>
            <a:spLocks noGrp="1"/>
          </p:cNvSpPr>
          <p:nvPr>
            <p:ph type="sldNum" sz="quarter" idx="12"/>
          </p:nvPr>
        </p:nvSpPr>
        <p:spPr/>
        <p:txBody>
          <a:bodyPr/>
          <a:lstStyle/>
          <a:p>
            <a:fld id="{73B3248E-4CF8-407B-9602-DA3BA936A360}" type="slidenum">
              <a:rPr lang="en-US" smtClean="0"/>
              <a:t>10</a:t>
            </a:fld>
            <a:endParaRPr lang="en-US"/>
          </a:p>
        </p:txBody>
      </p:sp>
      <p:sp>
        <p:nvSpPr>
          <p:cNvPr id="7" name="TextBox 6"/>
          <p:cNvSpPr txBox="1"/>
          <p:nvPr/>
        </p:nvSpPr>
        <p:spPr>
          <a:xfrm>
            <a:off x="1141142" y="1706662"/>
            <a:ext cx="1818126" cy="400110"/>
          </a:xfrm>
          <a:prstGeom prst="rect">
            <a:avLst/>
          </a:prstGeom>
          <a:noFill/>
        </p:spPr>
        <p:txBody>
          <a:bodyPr wrap="none" rtlCol="0">
            <a:spAutoFit/>
          </a:bodyPr>
          <a:lstStyle/>
          <a:p>
            <a:r>
              <a:rPr lang="en-US" sz="2000" dirty="0"/>
              <a:t>For each tablet:</a:t>
            </a:r>
          </a:p>
        </p:txBody>
      </p:sp>
      <p:grpSp>
        <p:nvGrpSpPr>
          <p:cNvPr id="14" name="Group 13"/>
          <p:cNvGrpSpPr/>
          <p:nvPr/>
        </p:nvGrpSpPr>
        <p:grpSpPr>
          <a:xfrm>
            <a:off x="4183783" y="2997936"/>
            <a:ext cx="568712" cy="434898"/>
            <a:chOff x="1025912" y="4661210"/>
            <a:chExt cx="1784195" cy="1070517"/>
          </a:xfrm>
        </p:grpSpPr>
        <p:sp>
          <p:nvSpPr>
            <p:cNvPr id="8" name="Rectangle 7"/>
            <p:cNvSpPr/>
            <p:nvPr/>
          </p:nvSpPr>
          <p:spPr>
            <a:xfrm>
              <a:off x="1382751" y="4895385"/>
              <a:ext cx="356839" cy="836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739590" y="4661210"/>
              <a:ext cx="356839" cy="10705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096429" y="5029199"/>
              <a:ext cx="356839" cy="702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453268" y="5296829"/>
              <a:ext cx="356839" cy="434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25912" y="5118410"/>
              <a:ext cx="356839" cy="6133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183783" y="4340816"/>
            <a:ext cx="568712" cy="399267"/>
            <a:chOff x="1025912" y="4748917"/>
            <a:chExt cx="1784195" cy="982810"/>
          </a:xfrm>
        </p:grpSpPr>
        <p:sp>
          <p:nvSpPr>
            <p:cNvPr id="22" name="Rectangle 21"/>
            <p:cNvSpPr/>
            <p:nvPr/>
          </p:nvSpPr>
          <p:spPr>
            <a:xfrm>
              <a:off x="1382750" y="4748917"/>
              <a:ext cx="356838" cy="982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739591" y="4927199"/>
              <a:ext cx="356838" cy="804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096428" y="4748917"/>
              <a:ext cx="356838" cy="982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453268" y="5296829"/>
              <a:ext cx="356839" cy="434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025912" y="5499191"/>
              <a:ext cx="356838" cy="232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4183783" y="3699646"/>
            <a:ext cx="568712" cy="402753"/>
            <a:chOff x="1026873" y="5823345"/>
            <a:chExt cx="568712" cy="402753"/>
          </a:xfrm>
        </p:grpSpPr>
        <p:sp>
          <p:nvSpPr>
            <p:cNvPr id="28" name="Rectangle 27"/>
            <p:cNvSpPr/>
            <p:nvPr/>
          </p:nvSpPr>
          <p:spPr>
            <a:xfrm>
              <a:off x="1140615" y="5944296"/>
              <a:ext cx="113742" cy="2818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254358" y="6053020"/>
              <a:ext cx="113742" cy="173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368100" y="6105052"/>
              <a:ext cx="113742" cy="121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481843" y="6168428"/>
              <a:ext cx="113742" cy="57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026873" y="5823345"/>
              <a:ext cx="113742" cy="402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Up Arrow Callout 33"/>
          <p:cNvSpPr/>
          <p:nvPr/>
        </p:nvSpPr>
        <p:spPr>
          <a:xfrm>
            <a:off x="1604157" y="4844524"/>
            <a:ext cx="1750742" cy="1264231"/>
          </a:xfrm>
          <a:prstGeom prst="up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from configuration service</a:t>
            </a:r>
          </a:p>
        </p:txBody>
      </p:sp>
      <p:sp>
        <p:nvSpPr>
          <p:cNvPr id="35" name="Up Arrow Callout 34"/>
          <p:cNvSpPr/>
          <p:nvPr/>
        </p:nvSpPr>
        <p:spPr>
          <a:xfrm>
            <a:off x="3705102" y="4835217"/>
            <a:ext cx="1526075" cy="1264231"/>
          </a:xfrm>
          <a:prstGeom prst="up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measured on Gets</a:t>
            </a:r>
            <a:r>
              <a:rPr lang="en-US" dirty="0">
                <a:solidFill>
                  <a:schemeClr val="tx1"/>
                </a:solidFill>
              </a:rPr>
              <a:t>, </a:t>
            </a:r>
            <a:r>
              <a:rPr lang="en-US" dirty="0" smtClean="0">
                <a:solidFill>
                  <a:schemeClr val="tx1"/>
                </a:solidFill>
              </a:rPr>
              <a:t>Puts</a:t>
            </a:r>
            <a:r>
              <a:rPr lang="en-US" dirty="0">
                <a:solidFill>
                  <a:schemeClr val="tx1"/>
                </a:solidFill>
              </a:rPr>
              <a:t>, and pings</a:t>
            </a:r>
          </a:p>
        </p:txBody>
      </p:sp>
      <p:sp>
        <p:nvSpPr>
          <p:cNvPr id="36" name="Up Arrow Callout 35"/>
          <p:cNvSpPr/>
          <p:nvPr/>
        </p:nvSpPr>
        <p:spPr>
          <a:xfrm>
            <a:off x="5559739" y="4844525"/>
            <a:ext cx="1585426" cy="1264231"/>
          </a:xfrm>
          <a:prstGeom prst="up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returned from </a:t>
            </a:r>
            <a:r>
              <a:rPr lang="en-US" dirty="0">
                <a:solidFill>
                  <a:schemeClr val="tx1"/>
                </a:solidFill>
              </a:rPr>
              <a:t>G</a:t>
            </a:r>
            <a:r>
              <a:rPr lang="en-US" dirty="0" smtClean="0">
                <a:solidFill>
                  <a:schemeClr val="tx1"/>
                </a:solidFill>
              </a:rPr>
              <a:t>ets</a:t>
            </a:r>
            <a:r>
              <a:rPr lang="en-US" dirty="0">
                <a:solidFill>
                  <a:schemeClr val="tx1"/>
                </a:solidFill>
              </a:rPr>
              <a:t>, </a:t>
            </a:r>
            <a:r>
              <a:rPr lang="en-US" dirty="0" smtClean="0">
                <a:solidFill>
                  <a:schemeClr val="tx1"/>
                </a:solidFill>
              </a:rPr>
              <a:t>Puts</a:t>
            </a:r>
            <a:r>
              <a:rPr lang="en-US" dirty="0">
                <a:solidFill>
                  <a:schemeClr val="tx1"/>
                </a:solidFill>
              </a:rPr>
              <a:t>, and pings</a:t>
            </a:r>
          </a:p>
        </p:txBody>
      </p:sp>
    </p:spTree>
    <p:extLst>
      <p:ext uri="{BB962C8B-B14F-4D97-AF65-F5344CB8AC3E}">
        <p14:creationId xmlns:p14="http://schemas.microsoft.com/office/powerpoint/2010/main" val="84966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Enforcement: Node Selection</a:t>
            </a:r>
            <a:endParaRPr lang="en-US" dirty="0"/>
          </a:p>
        </p:txBody>
      </p:sp>
      <p:sp>
        <p:nvSpPr>
          <p:cNvPr id="3" name="Content Placeholder 2"/>
          <p:cNvSpPr>
            <a:spLocks noGrp="1"/>
          </p:cNvSpPr>
          <p:nvPr>
            <p:ph idx="1"/>
          </p:nvPr>
        </p:nvSpPr>
        <p:spPr>
          <a:xfrm>
            <a:off x="947854" y="2230243"/>
            <a:ext cx="7567496" cy="3946719"/>
          </a:xfrm>
        </p:spPr>
        <p:txBody>
          <a:bodyPr>
            <a:normAutofit/>
          </a:bodyPr>
          <a:lstStyle/>
          <a:p>
            <a:pPr marL="514350" indent="-514350">
              <a:buFont typeface="+mj-lt"/>
              <a:buAutoNum type="arabicPeriod"/>
            </a:pPr>
            <a:r>
              <a:rPr lang="en-US" dirty="0" smtClean="0"/>
              <a:t>For each subSLA and node, </a:t>
            </a:r>
          </a:p>
          <a:p>
            <a:pPr marL="971550" lvl="1" indent="-514350">
              <a:buFont typeface="+mj-lt"/>
              <a:buAutoNum type="alphaLcPeriod"/>
            </a:pPr>
            <a:r>
              <a:rPr lang="en-US" sz="2800" dirty="0"/>
              <a:t>compute </a:t>
            </a:r>
            <a:r>
              <a:rPr lang="en-US" sz="2800" i="1" dirty="0" err="1"/>
              <a:t>P</a:t>
            </a:r>
            <a:r>
              <a:rPr lang="en-US" sz="2800" i="1" baseline="-25000" dirty="0" err="1"/>
              <a:t>latency</a:t>
            </a:r>
            <a:endParaRPr lang="en-US" sz="2800" i="1" baseline="-25000" dirty="0"/>
          </a:p>
          <a:p>
            <a:pPr marL="971550" lvl="1" indent="-514350">
              <a:buFont typeface="+mj-lt"/>
              <a:buAutoNum type="alphaLcPeriod"/>
            </a:pPr>
            <a:r>
              <a:rPr lang="en-US" sz="2800" dirty="0"/>
              <a:t>compute </a:t>
            </a:r>
            <a:r>
              <a:rPr lang="en-US" sz="2800" i="1" dirty="0" err="1"/>
              <a:t>P</a:t>
            </a:r>
            <a:r>
              <a:rPr lang="en-US" sz="2800" i="1" baseline="-25000" dirty="0" err="1"/>
              <a:t>consistency</a:t>
            </a:r>
            <a:endParaRPr lang="en-US" sz="2800" i="1" baseline="-25000" dirty="0"/>
          </a:p>
          <a:p>
            <a:pPr marL="971550" lvl="1" indent="-514350">
              <a:buFont typeface="+mj-lt"/>
              <a:buAutoNum type="alphaLcPeriod"/>
            </a:pPr>
            <a:r>
              <a:rPr lang="en-US" sz="2800" dirty="0"/>
              <a:t>compute </a:t>
            </a:r>
            <a:r>
              <a:rPr lang="en-US" sz="2800" i="1" dirty="0" err="1" smtClean="0"/>
              <a:t>P</a:t>
            </a:r>
            <a:r>
              <a:rPr lang="en-US" sz="2800" i="1" baseline="-25000" dirty="0" err="1" smtClean="0"/>
              <a:t>latency</a:t>
            </a:r>
            <a:r>
              <a:rPr lang="en-US" sz="2800" dirty="0" smtClean="0"/>
              <a:t> </a:t>
            </a:r>
            <a:r>
              <a:rPr lang="en-US" sz="2800" dirty="0"/>
              <a:t>x </a:t>
            </a:r>
            <a:r>
              <a:rPr lang="en-US" sz="2800" i="1" dirty="0" err="1"/>
              <a:t>P</a:t>
            </a:r>
            <a:r>
              <a:rPr lang="en-US" sz="2800" i="1" baseline="-25000" dirty="0" err="1"/>
              <a:t>consistency</a:t>
            </a:r>
            <a:r>
              <a:rPr lang="en-US" sz="2800" dirty="0"/>
              <a:t> x </a:t>
            </a:r>
            <a:r>
              <a:rPr lang="en-US" sz="2800" i="1" dirty="0"/>
              <a:t>utility</a:t>
            </a:r>
          </a:p>
          <a:p>
            <a:pPr marL="514350" indent="-514350">
              <a:buFont typeface="+mj-lt"/>
              <a:buAutoNum type="arabicPeriod"/>
            </a:pPr>
            <a:r>
              <a:rPr lang="en-US" dirty="0" smtClean="0"/>
              <a:t>Select node with maximum expected utility</a:t>
            </a:r>
          </a:p>
          <a:p>
            <a:pPr marL="514350" indent="-514350">
              <a:buFont typeface="+mj-lt"/>
              <a:buAutoNum type="arabicPeriod"/>
            </a:pPr>
            <a:r>
              <a:rPr lang="en-US" dirty="0" smtClean="0"/>
              <a:t>Send </a:t>
            </a:r>
            <a:r>
              <a:rPr lang="en-US" b="1" dirty="0"/>
              <a:t>G</a:t>
            </a:r>
            <a:r>
              <a:rPr lang="en-US" b="1" dirty="0" smtClean="0"/>
              <a:t>et</a:t>
            </a:r>
            <a:r>
              <a:rPr lang="en-US" dirty="0" smtClean="0"/>
              <a:t> operation to node</a:t>
            </a:r>
          </a:p>
          <a:p>
            <a:pPr marL="514350" indent="-514350">
              <a:buFont typeface="+mj-lt"/>
              <a:buAutoNum type="arabicPeriod"/>
            </a:pPr>
            <a:r>
              <a:rPr lang="en-US" dirty="0" smtClean="0"/>
              <a:t>Measure RTT and update records</a:t>
            </a:r>
          </a:p>
          <a:p>
            <a:pPr marL="514350" indent="-514350">
              <a:buFont typeface="+mj-lt"/>
              <a:buAutoNum type="arabicPeriod"/>
            </a:pPr>
            <a:r>
              <a:rPr lang="en-US" dirty="0" smtClean="0"/>
              <a:t>Return data and delivered consistency to caller</a:t>
            </a:r>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11</a:t>
            </a:fld>
            <a:endParaRPr lang="en-US"/>
          </a:p>
        </p:txBody>
      </p:sp>
      <p:sp>
        <p:nvSpPr>
          <p:cNvPr id="6" name="TextBox 5"/>
          <p:cNvSpPr txBox="1"/>
          <p:nvPr/>
        </p:nvSpPr>
        <p:spPr>
          <a:xfrm>
            <a:off x="628650" y="1690689"/>
            <a:ext cx="2781339" cy="523220"/>
          </a:xfrm>
          <a:prstGeom prst="rect">
            <a:avLst/>
          </a:prstGeom>
          <a:noFill/>
        </p:spPr>
        <p:txBody>
          <a:bodyPr wrap="none" rtlCol="0">
            <a:spAutoFit/>
          </a:bodyPr>
          <a:lstStyle/>
          <a:p>
            <a:r>
              <a:rPr lang="en-US" sz="2800" dirty="0" smtClean="0"/>
              <a:t>On </a:t>
            </a:r>
            <a:r>
              <a:rPr lang="en-US" sz="2800" b="1" dirty="0" smtClean="0"/>
              <a:t>Get</a:t>
            </a:r>
            <a:r>
              <a:rPr lang="en-US" sz="2800" dirty="0" smtClean="0"/>
              <a:t> (key, SLA):</a:t>
            </a:r>
            <a:endParaRPr lang="en-US" sz="2800" dirty="0"/>
          </a:p>
        </p:txBody>
      </p:sp>
    </p:spTree>
    <p:extLst>
      <p:ext uri="{BB962C8B-B14F-4D97-AF65-F5344CB8AC3E}">
        <p14:creationId xmlns:p14="http://schemas.microsoft.com/office/powerpoint/2010/main" val="218533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Setup</a:t>
            </a:r>
            <a:endParaRPr lang="en-US" dirty="0"/>
          </a:p>
        </p:txBody>
      </p:sp>
      <p:sp>
        <p:nvSpPr>
          <p:cNvPr id="4" name="Content Placeholder 3"/>
          <p:cNvSpPr>
            <a:spLocks noGrp="1"/>
          </p:cNvSpPr>
          <p:nvPr>
            <p:ph sz="half" idx="4294967295"/>
          </p:nvPr>
        </p:nvSpPr>
        <p:spPr>
          <a:xfrm>
            <a:off x="862243" y="1571625"/>
            <a:ext cx="3832419" cy="4784725"/>
          </a:xfrm>
        </p:spPr>
        <p:txBody>
          <a:bodyPr>
            <a:normAutofit/>
          </a:bodyPr>
          <a:lstStyle/>
          <a:p>
            <a:pPr marL="0" indent="0">
              <a:buNone/>
            </a:pPr>
            <a:r>
              <a:rPr lang="en-US" dirty="0" smtClean="0"/>
              <a:t>System configuration:</a:t>
            </a:r>
          </a:p>
          <a:p>
            <a:pPr marL="0" indent="0">
              <a:spcBef>
                <a:spcPts val="20400"/>
              </a:spcBef>
              <a:buNone/>
            </a:pPr>
            <a:r>
              <a:rPr lang="en-US" sz="2000" dirty="0"/>
              <a:t>Primary: England</a:t>
            </a:r>
          </a:p>
          <a:p>
            <a:pPr marL="0" indent="0">
              <a:spcBef>
                <a:spcPts val="600"/>
              </a:spcBef>
              <a:buNone/>
            </a:pPr>
            <a:r>
              <a:rPr lang="en-US" sz="2000" dirty="0" err="1"/>
              <a:t>Secondaries</a:t>
            </a:r>
            <a:r>
              <a:rPr lang="en-US" sz="2000" dirty="0"/>
              <a:t>: U.S., India</a:t>
            </a:r>
          </a:p>
          <a:p>
            <a:pPr marL="0" indent="0">
              <a:spcBef>
                <a:spcPts val="600"/>
              </a:spcBef>
              <a:buNone/>
            </a:pPr>
            <a:r>
              <a:rPr lang="en-US" sz="2000" dirty="0"/>
              <a:t>Clients: U.S., England, India, China</a:t>
            </a:r>
          </a:p>
        </p:txBody>
      </p:sp>
      <p:sp>
        <p:nvSpPr>
          <p:cNvPr id="3" name="Content Placeholder 2"/>
          <p:cNvSpPr>
            <a:spLocks noGrp="1"/>
          </p:cNvSpPr>
          <p:nvPr>
            <p:ph sz="half" idx="4294967295"/>
          </p:nvPr>
        </p:nvSpPr>
        <p:spPr>
          <a:xfrm>
            <a:off x="4822825" y="1571625"/>
            <a:ext cx="4321175" cy="4405313"/>
          </a:xfrm>
        </p:spPr>
        <p:txBody>
          <a:bodyPr>
            <a:normAutofit/>
          </a:bodyPr>
          <a:lstStyle/>
          <a:p>
            <a:pPr marL="0" indent="0">
              <a:buNone/>
            </a:pPr>
            <a:r>
              <a:rPr lang="en-US" dirty="0"/>
              <a:t>Benchmark:</a:t>
            </a:r>
          </a:p>
          <a:p>
            <a:pPr>
              <a:spcBef>
                <a:spcPts val="600"/>
              </a:spcBef>
            </a:pPr>
            <a:r>
              <a:rPr lang="en-US" sz="2000" dirty="0"/>
              <a:t>YCSB with 50/50 </a:t>
            </a:r>
            <a:r>
              <a:rPr lang="en-US" sz="2000" dirty="0" smtClean="0"/>
              <a:t>Gets/Puts</a:t>
            </a:r>
            <a:endParaRPr lang="en-US" sz="2000" dirty="0"/>
          </a:p>
          <a:p>
            <a:pPr>
              <a:spcBef>
                <a:spcPts val="600"/>
              </a:spcBef>
            </a:pPr>
            <a:r>
              <a:rPr lang="en-US" sz="2000" dirty="0"/>
              <a:t>500-op sessions</a:t>
            </a:r>
          </a:p>
          <a:p>
            <a:pPr marL="0" indent="0">
              <a:buNone/>
            </a:pPr>
            <a:r>
              <a:rPr lang="en-US" dirty="0" smtClean="0"/>
              <a:t>Node selection schemes:</a:t>
            </a:r>
          </a:p>
          <a:p>
            <a:pPr>
              <a:spcBef>
                <a:spcPts val="600"/>
              </a:spcBef>
            </a:pPr>
            <a:r>
              <a:rPr lang="en-US" sz="2000" i="1" dirty="0"/>
              <a:t>Primary</a:t>
            </a:r>
            <a:r>
              <a:rPr lang="en-US" sz="2000" dirty="0"/>
              <a:t> = g</a:t>
            </a:r>
            <a:r>
              <a:rPr lang="en-US" sz="2000" dirty="0" smtClean="0"/>
              <a:t>et </a:t>
            </a:r>
            <a:r>
              <a:rPr lang="en-US" sz="2000" dirty="0"/>
              <a:t>from primary</a:t>
            </a:r>
          </a:p>
          <a:p>
            <a:pPr>
              <a:spcBef>
                <a:spcPts val="600"/>
              </a:spcBef>
            </a:pPr>
            <a:r>
              <a:rPr lang="en-US" sz="2000" i="1" dirty="0"/>
              <a:t>Random</a:t>
            </a:r>
            <a:r>
              <a:rPr lang="en-US" sz="2000" dirty="0"/>
              <a:t> = get from random node</a:t>
            </a:r>
          </a:p>
          <a:p>
            <a:pPr>
              <a:spcBef>
                <a:spcPts val="600"/>
              </a:spcBef>
            </a:pPr>
            <a:r>
              <a:rPr lang="en-US" sz="2000" i="1" dirty="0"/>
              <a:t>Closest</a:t>
            </a:r>
            <a:r>
              <a:rPr lang="en-US" sz="2000" dirty="0"/>
              <a:t> = get from closest node</a:t>
            </a:r>
          </a:p>
          <a:p>
            <a:pPr>
              <a:spcBef>
                <a:spcPts val="600"/>
              </a:spcBef>
            </a:pPr>
            <a:r>
              <a:rPr lang="en-US" sz="2000" i="1" dirty="0"/>
              <a:t>Pileus</a:t>
            </a:r>
            <a:r>
              <a:rPr lang="en-US" sz="2000" dirty="0"/>
              <a:t> = get from node with highest expected utility</a:t>
            </a:r>
          </a:p>
          <a:p>
            <a:pPr marL="0" indent="0">
              <a:buNone/>
            </a:pPr>
            <a:r>
              <a:rPr lang="en-US" dirty="0"/>
              <a:t>Measurement: </a:t>
            </a:r>
          </a:p>
          <a:p>
            <a:pPr>
              <a:spcBef>
                <a:spcPts val="600"/>
              </a:spcBef>
            </a:pPr>
            <a:r>
              <a:rPr lang="en-US" sz="2000" dirty="0"/>
              <a:t>Average utility for G</a:t>
            </a:r>
            <a:r>
              <a:rPr lang="en-US" sz="2000" dirty="0" smtClean="0"/>
              <a:t>et operations</a:t>
            </a:r>
            <a:endParaRPr lang="en-US" sz="2000" dirty="0"/>
          </a:p>
          <a:p>
            <a:pPr marL="0" indent="0">
              <a:buNone/>
            </a:pPr>
            <a:endParaRPr lang="en-US" dirty="0"/>
          </a:p>
        </p:txBody>
      </p:sp>
      <p:sp>
        <p:nvSpPr>
          <p:cNvPr id="6" name="Content Placeholder 3"/>
          <p:cNvSpPr txBox="1">
            <a:spLocks/>
          </p:cNvSpPr>
          <p:nvPr/>
        </p:nvSpPr>
        <p:spPr>
          <a:xfrm>
            <a:off x="276949" y="4594604"/>
            <a:ext cx="4311316" cy="16394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p>
        </p:txBody>
      </p:sp>
      <p:grpSp>
        <p:nvGrpSpPr>
          <p:cNvPr id="30" name="Group 29"/>
          <p:cNvGrpSpPr/>
          <p:nvPr/>
        </p:nvGrpSpPr>
        <p:grpSpPr>
          <a:xfrm>
            <a:off x="808386" y="2072969"/>
            <a:ext cx="4014439" cy="2399359"/>
            <a:chOff x="152400" y="1436297"/>
            <a:chExt cx="8915400" cy="5091603"/>
          </a:xfrm>
        </p:grpSpPr>
        <p:pic>
          <p:nvPicPr>
            <p:cNvPr id="8" name="Picture 2" descr="C:\Users\terry\AppData\Local\Microsoft\Windows\Temporary Internet Files\Content.IE5\CY5DFZQ7\MC910216337[1].png"/>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11200"/>
                      </a14:imgEffect>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52400" y="1524000"/>
              <a:ext cx="8915400" cy="5003900"/>
            </a:xfrm>
            <a:prstGeom prst="rect">
              <a:avLst/>
            </a:prstGeom>
            <a:solidFill>
              <a:srgbClr val="FFFFFF"/>
            </a:solidFill>
            <a:extLst/>
          </p:spPr>
        </p:pic>
        <p:sp>
          <p:nvSpPr>
            <p:cNvPr id="9" name="tower"/>
            <p:cNvSpPr>
              <a:spLocks noEditPoints="1" noChangeArrowheads="1"/>
            </p:cNvSpPr>
            <p:nvPr/>
          </p:nvSpPr>
          <p:spPr bwMode="auto">
            <a:xfrm>
              <a:off x="838200" y="2799805"/>
              <a:ext cx="304800" cy="54186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sp>
          <p:nvSpPr>
            <p:cNvPr id="10" name="tower"/>
            <p:cNvSpPr>
              <a:spLocks noEditPoints="1" noChangeArrowheads="1"/>
            </p:cNvSpPr>
            <p:nvPr/>
          </p:nvSpPr>
          <p:spPr bwMode="auto">
            <a:xfrm>
              <a:off x="3657599" y="2543347"/>
              <a:ext cx="304800" cy="54186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sp>
          <p:nvSpPr>
            <p:cNvPr id="11" name="tower"/>
            <p:cNvSpPr>
              <a:spLocks noEditPoints="1" noChangeArrowheads="1"/>
            </p:cNvSpPr>
            <p:nvPr/>
          </p:nvSpPr>
          <p:spPr bwMode="auto">
            <a:xfrm>
              <a:off x="7162800" y="3104605"/>
              <a:ext cx="304800" cy="54186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sp>
          <p:nvSpPr>
            <p:cNvPr id="12" name="tower"/>
            <p:cNvSpPr>
              <a:spLocks noEditPoints="1" noChangeArrowheads="1"/>
            </p:cNvSpPr>
            <p:nvPr/>
          </p:nvSpPr>
          <p:spPr bwMode="auto">
            <a:xfrm>
              <a:off x="6172200" y="3639698"/>
              <a:ext cx="304800" cy="54186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sp>
          <p:nvSpPr>
            <p:cNvPr id="13" name="TextBox 12"/>
            <p:cNvSpPr txBox="1"/>
            <p:nvPr/>
          </p:nvSpPr>
          <p:spPr>
            <a:xfrm>
              <a:off x="456694" y="2221776"/>
              <a:ext cx="1040376" cy="653124"/>
            </a:xfrm>
            <a:prstGeom prst="rect">
              <a:avLst/>
            </a:prstGeom>
            <a:noFill/>
          </p:spPr>
          <p:txBody>
            <a:bodyPr wrap="none" rtlCol="0">
              <a:spAutoFit/>
            </a:bodyPr>
            <a:lstStyle/>
            <a:p>
              <a:r>
                <a:rPr lang="en-US" sz="1400" dirty="0"/>
                <a:t>U.S.</a:t>
              </a:r>
            </a:p>
          </p:txBody>
        </p:sp>
        <p:sp>
          <p:nvSpPr>
            <p:cNvPr id="14" name="TextBox 13"/>
            <p:cNvSpPr txBox="1"/>
            <p:nvPr/>
          </p:nvSpPr>
          <p:spPr>
            <a:xfrm>
              <a:off x="3024040" y="1967183"/>
              <a:ext cx="1709515" cy="653124"/>
            </a:xfrm>
            <a:prstGeom prst="rect">
              <a:avLst/>
            </a:prstGeom>
            <a:noFill/>
          </p:spPr>
          <p:txBody>
            <a:bodyPr wrap="none" rtlCol="0">
              <a:spAutoFit/>
            </a:bodyPr>
            <a:lstStyle/>
            <a:p>
              <a:r>
                <a:rPr lang="en-US" sz="1400" dirty="0"/>
                <a:t>England</a:t>
              </a:r>
            </a:p>
          </p:txBody>
        </p:sp>
        <p:sp>
          <p:nvSpPr>
            <p:cNvPr id="15" name="TextBox 14"/>
            <p:cNvSpPr txBox="1"/>
            <p:nvPr/>
          </p:nvSpPr>
          <p:spPr>
            <a:xfrm>
              <a:off x="6836973" y="2538285"/>
              <a:ext cx="1328594" cy="653124"/>
            </a:xfrm>
            <a:prstGeom prst="rect">
              <a:avLst/>
            </a:prstGeom>
            <a:noFill/>
          </p:spPr>
          <p:txBody>
            <a:bodyPr wrap="none" rtlCol="0">
              <a:spAutoFit/>
            </a:bodyPr>
            <a:lstStyle/>
            <a:p>
              <a:r>
                <a:rPr lang="en-US" sz="1400" dirty="0"/>
                <a:t>China</a:t>
              </a:r>
            </a:p>
          </p:txBody>
        </p:sp>
        <p:sp>
          <p:nvSpPr>
            <p:cNvPr id="16" name="TextBox 15"/>
            <p:cNvSpPr txBox="1"/>
            <p:nvPr/>
          </p:nvSpPr>
          <p:spPr>
            <a:xfrm>
              <a:off x="5653080" y="4075464"/>
              <a:ext cx="1214674" cy="653124"/>
            </a:xfrm>
            <a:prstGeom prst="rect">
              <a:avLst/>
            </a:prstGeom>
            <a:noFill/>
          </p:spPr>
          <p:txBody>
            <a:bodyPr wrap="none" rtlCol="0">
              <a:spAutoFit/>
            </a:bodyPr>
            <a:lstStyle/>
            <a:p>
              <a:r>
                <a:rPr lang="en-US" sz="1400" dirty="0"/>
                <a:t>India</a:t>
              </a:r>
            </a:p>
          </p:txBody>
        </p:sp>
        <p:cxnSp>
          <p:nvCxnSpPr>
            <p:cNvPr id="17" name="Straight Connector 16"/>
            <p:cNvCxnSpPr/>
            <p:nvPr/>
          </p:nvCxnSpPr>
          <p:spPr>
            <a:xfrm flipV="1">
              <a:off x="1143000" y="2767538"/>
              <a:ext cx="2514599" cy="184667"/>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a:off x="3962400" y="3012665"/>
              <a:ext cx="2209800" cy="811698"/>
            </a:xfrm>
            <a:prstGeom prst="line">
              <a:avLst/>
            </a:prstGeom>
          </p:spPr>
          <p:style>
            <a:lnRef idx="3">
              <a:schemeClr val="dk1"/>
            </a:lnRef>
            <a:fillRef idx="0">
              <a:schemeClr val="dk1"/>
            </a:fillRef>
            <a:effectRef idx="2">
              <a:schemeClr val="dk1"/>
            </a:effectRef>
            <a:fontRef idx="minor">
              <a:schemeClr val="tx1"/>
            </a:fontRef>
          </p:style>
        </p:cxnSp>
        <p:cxnSp>
          <p:nvCxnSpPr>
            <p:cNvPr id="20" name="Straight Connector 19"/>
            <p:cNvCxnSpPr/>
            <p:nvPr/>
          </p:nvCxnSpPr>
          <p:spPr>
            <a:xfrm>
              <a:off x="1143000" y="3266272"/>
              <a:ext cx="5029200" cy="75967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flipV="1">
              <a:off x="6477000" y="3575685"/>
              <a:ext cx="685800" cy="334946"/>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a:endCxn id="11" idx="0"/>
            </p:cNvCxnSpPr>
            <p:nvPr/>
          </p:nvCxnSpPr>
          <p:spPr>
            <a:xfrm>
              <a:off x="3962400" y="2767538"/>
              <a:ext cx="3200400" cy="391856"/>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1934848" y="2241034"/>
              <a:ext cx="1189754" cy="783748"/>
            </a:xfrm>
            <a:prstGeom prst="rect">
              <a:avLst/>
            </a:prstGeom>
            <a:noFill/>
          </p:spPr>
          <p:txBody>
            <a:bodyPr wrap="none" rtlCol="0">
              <a:spAutoFit/>
            </a:bodyPr>
            <a:lstStyle/>
            <a:p>
              <a:r>
                <a:rPr lang="en-US" dirty="0">
                  <a:solidFill>
                    <a:srgbClr val="FF0000"/>
                  </a:solidFill>
                </a:rPr>
                <a:t>149</a:t>
              </a:r>
            </a:p>
          </p:txBody>
        </p:sp>
        <p:sp>
          <p:nvSpPr>
            <p:cNvPr id="24" name="TextBox 23"/>
            <p:cNvSpPr txBox="1"/>
            <p:nvPr/>
          </p:nvSpPr>
          <p:spPr>
            <a:xfrm>
              <a:off x="2660118" y="3464688"/>
              <a:ext cx="1189754" cy="783748"/>
            </a:xfrm>
            <a:prstGeom prst="rect">
              <a:avLst/>
            </a:prstGeom>
            <a:noFill/>
          </p:spPr>
          <p:txBody>
            <a:bodyPr wrap="none" rtlCol="0">
              <a:spAutoFit/>
            </a:bodyPr>
            <a:lstStyle/>
            <a:p>
              <a:r>
                <a:rPr lang="en-US" dirty="0">
                  <a:solidFill>
                    <a:srgbClr val="FF0000"/>
                  </a:solidFill>
                </a:rPr>
                <a:t>287</a:t>
              </a:r>
            </a:p>
          </p:txBody>
        </p:sp>
        <p:sp>
          <p:nvSpPr>
            <p:cNvPr id="25" name="TextBox 24"/>
            <p:cNvSpPr txBox="1"/>
            <p:nvPr/>
          </p:nvSpPr>
          <p:spPr>
            <a:xfrm>
              <a:off x="3963155" y="2807047"/>
              <a:ext cx="1189754" cy="783748"/>
            </a:xfrm>
            <a:prstGeom prst="rect">
              <a:avLst/>
            </a:prstGeom>
            <a:noFill/>
          </p:spPr>
          <p:txBody>
            <a:bodyPr wrap="none" rtlCol="0">
              <a:spAutoFit/>
            </a:bodyPr>
            <a:lstStyle/>
            <a:p>
              <a:r>
                <a:rPr lang="en-US" dirty="0">
                  <a:solidFill>
                    <a:srgbClr val="FF0000"/>
                  </a:solidFill>
                </a:rPr>
                <a:t>436</a:t>
              </a:r>
            </a:p>
          </p:txBody>
        </p:sp>
        <p:sp>
          <p:nvSpPr>
            <p:cNvPr id="26" name="TextBox 25"/>
            <p:cNvSpPr txBox="1"/>
            <p:nvPr/>
          </p:nvSpPr>
          <p:spPr>
            <a:xfrm>
              <a:off x="4030295" y="1436297"/>
              <a:ext cx="1189754" cy="783748"/>
            </a:xfrm>
            <a:prstGeom prst="rect">
              <a:avLst/>
            </a:prstGeom>
            <a:noFill/>
          </p:spPr>
          <p:txBody>
            <a:bodyPr wrap="none" rtlCol="0">
              <a:spAutoFit/>
            </a:bodyPr>
            <a:lstStyle/>
            <a:p>
              <a:r>
                <a:rPr lang="en-US" dirty="0">
                  <a:solidFill>
                    <a:srgbClr val="FF0000"/>
                  </a:solidFill>
                </a:rPr>
                <a:t>161</a:t>
              </a:r>
            </a:p>
          </p:txBody>
        </p:sp>
        <p:sp>
          <p:nvSpPr>
            <p:cNvPr id="27" name="TextBox 26"/>
            <p:cNvSpPr txBox="1"/>
            <p:nvPr/>
          </p:nvSpPr>
          <p:spPr>
            <a:xfrm>
              <a:off x="5348057" y="2379181"/>
              <a:ext cx="1189754" cy="783748"/>
            </a:xfrm>
            <a:prstGeom prst="rect">
              <a:avLst/>
            </a:prstGeom>
            <a:noFill/>
          </p:spPr>
          <p:txBody>
            <a:bodyPr wrap="none" rtlCol="0">
              <a:spAutoFit/>
            </a:bodyPr>
            <a:lstStyle/>
            <a:p>
              <a:r>
                <a:rPr lang="en-US" dirty="0">
                  <a:solidFill>
                    <a:srgbClr val="FF0000"/>
                  </a:solidFill>
                </a:rPr>
                <a:t>308</a:t>
              </a:r>
            </a:p>
          </p:txBody>
        </p:sp>
        <p:sp>
          <p:nvSpPr>
            <p:cNvPr id="28" name="TextBox 27"/>
            <p:cNvSpPr txBox="1"/>
            <p:nvPr/>
          </p:nvSpPr>
          <p:spPr>
            <a:xfrm>
              <a:off x="6474282" y="3605131"/>
              <a:ext cx="1189754" cy="783748"/>
            </a:xfrm>
            <a:prstGeom prst="rect">
              <a:avLst/>
            </a:prstGeom>
            <a:noFill/>
          </p:spPr>
          <p:txBody>
            <a:bodyPr wrap="none" rtlCol="0">
              <a:spAutoFit/>
            </a:bodyPr>
            <a:lstStyle/>
            <a:p>
              <a:r>
                <a:rPr lang="en-US" dirty="0">
                  <a:solidFill>
                    <a:srgbClr val="FF0000"/>
                  </a:solidFill>
                </a:rPr>
                <a:t>181</a:t>
              </a:r>
            </a:p>
          </p:txBody>
        </p:sp>
      </p:grpSp>
      <p:sp>
        <p:nvSpPr>
          <p:cNvPr id="5" name="Arc 4"/>
          <p:cNvSpPr/>
          <p:nvPr/>
        </p:nvSpPr>
        <p:spPr>
          <a:xfrm rot="194274">
            <a:off x="1249637" y="2334714"/>
            <a:ext cx="2757792" cy="1006834"/>
          </a:xfrm>
          <a:prstGeom prst="arc">
            <a:avLst>
              <a:gd name="adj1" fmla="val 10834694"/>
              <a:gd name="adj2" fmla="val 21588484"/>
            </a:avLst>
          </a:prstGeom>
          <a:ln w="19050"/>
        </p:spPr>
        <p:style>
          <a:lnRef idx="1">
            <a:schemeClr val="dk1"/>
          </a:lnRef>
          <a:fillRef idx="0">
            <a:schemeClr val="dk1"/>
          </a:fillRef>
          <a:effectRef idx="0">
            <a:schemeClr val="dk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Slide Number Placeholder 6"/>
          <p:cNvSpPr>
            <a:spLocks noGrp="1"/>
          </p:cNvSpPr>
          <p:nvPr>
            <p:ph type="sldNum" sz="quarter" idx="12"/>
          </p:nvPr>
        </p:nvSpPr>
        <p:spPr/>
        <p:txBody>
          <a:bodyPr/>
          <a:lstStyle/>
          <a:p>
            <a:fld id="{73B3248E-4CF8-407B-9602-DA3BA936A360}" type="slidenum">
              <a:rPr lang="en-US" smtClean="0"/>
              <a:t>12</a:t>
            </a:fld>
            <a:endParaRPr lang="en-US"/>
          </a:p>
        </p:txBody>
      </p:sp>
    </p:spTree>
    <p:extLst>
      <p:ext uri="{BB962C8B-B14F-4D97-AF65-F5344CB8AC3E}">
        <p14:creationId xmlns:p14="http://schemas.microsoft.com/office/powerpoint/2010/main" val="107575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#1: SLA</a:t>
            </a:r>
            <a:endParaRPr lang="en-US" dirty="0"/>
          </a:p>
        </p:txBody>
      </p:sp>
      <p:sp>
        <p:nvSpPr>
          <p:cNvPr id="4" name="Content Placeholder 3"/>
          <p:cNvSpPr>
            <a:spLocks noGrp="1"/>
          </p:cNvSpPr>
          <p:nvPr>
            <p:ph idx="1"/>
          </p:nvPr>
        </p:nvSpPr>
        <p:spPr/>
        <p:txBody>
          <a:bodyPr/>
          <a:lstStyle/>
          <a:p>
            <a:pPr marL="0" indent="0">
              <a:buNone/>
            </a:pPr>
            <a:r>
              <a:rPr lang="en-US" dirty="0" smtClean="0"/>
              <a:t>	Simplified shopping cart SLA:</a:t>
            </a:r>
            <a:endParaRPr lang="en-US" dirty="0"/>
          </a:p>
        </p:txBody>
      </p:sp>
      <p:sp>
        <p:nvSpPr>
          <p:cNvPr id="3" name="Slide Number Placeholder 2"/>
          <p:cNvSpPr>
            <a:spLocks noGrp="1"/>
          </p:cNvSpPr>
          <p:nvPr>
            <p:ph type="sldNum" sz="quarter" idx="12"/>
          </p:nvPr>
        </p:nvSpPr>
        <p:spPr/>
        <p:txBody>
          <a:bodyPr/>
          <a:lstStyle/>
          <a:p>
            <a:fld id="{73B3248E-4CF8-407B-9602-DA3BA936A360}" type="slidenum">
              <a:rPr lang="en-US" smtClean="0"/>
              <a:t>13</a:t>
            </a:fld>
            <a:endParaRPr lang="en-US"/>
          </a:p>
        </p:txBody>
      </p:sp>
      <p:sp>
        <p:nvSpPr>
          <p:cNvPr id="7" name="TextBox 6"/>
          <p:cNvSpPr txBox="1"/>
          <p:nvPr/>
        </p:nvSpPr>
        <p:spPr>
          <a:xfrm>
            <a:off x="2193360" y="2530229"/>
            <a:ext cx="1292471" cy="369332"/>
          </a:xfrm>
          <a:prstGeom prst="rect">
            <a:avLst/>
          </a:prstGeom>
          <a:noFill/>
        </p:spPr>
        <p:txBody>
          <a:bodyPr wrap="square" rtlCol="0">
            <a:spAutoFit/>
          </a:bodyPr>
          <a:lstStyle/>
          <a:p>
            <a:r>
              <a:rPr lang="en-US" dirty="0">
                <a:solidFill>
                  <a:schemeClr val="accent1">
                    <a:lumMod val="75000"/>
                  </a:schemeClr>
                </a:solidFill>
              </a:rPr>
              <a:t>consistency</a:t>
            </a:r>
          </a:p>
        </p:txBody>
      </p:sp>
      <p:sp>
        <p:nvSpPr>
          <p:cNvPr id="8" name="TextBox 7"/>
          <p:cNvSpPr txBox="1"/>
          <p:nvPr/>
        </p:nvSpPr>
        <p:spPr>
          <a:xfrm>
            <a:off x="3942681" y="2530229"/>
            <a:ext cx="859723" cy="369332"/>
          </a:xfrm>
          <a:prstGeom prst="rect">
            <a:avLst/>
          </a:prstGeom>
          <a:noFill/>
        </p:spPr>
        <p:txBody>
          <a:bodyPr wrap="none" rtlCol="0">
            <a:spAutoFit/>
          </a:bodyPr>
          <a:lstStyle/>
          <a:p>
            <a:r>
              <a:rPr lang="en-US" dirty="0">
                <a:solidFill>
                  <a:schemeClr val="accent1">
                    <a:lumMod val="75000"/>
                  </a:schemeClr>
                </a:solidFill>
              </a:rPr>
              <a:t>latency</a:t>
            </a:r>
          </a:p>
        </p:txBody>
      </p:sp>
      <p:sp>
        <p:nvSpPr>
          <p:cNvPr id="9" name="Rectangle 8"/>
          <p:cNvSpPr/>
          <p:nvPr/>
        </p:nvSpPr>
        <p:spPr>
          <a:xfrm>
            <a:off x="1979738" y="2910136"/>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read my writes</a:t>
            </a:r>
          </a:p>
        </p:txBody>
      </p:sp>
      <p:sp>
        <p:nvSpPr>
          <p:cNvPr id="10" name="Rectangle 9"/>
          <p:cNvSpPr/>
          <p:nvPr/>
        </p:nvSpPr>
        <p:spPr>
          <a:xfrm>
            <a:off x="3687206" y="2910136"/>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300 </a:t>
            </a:r>
            <a:r>
              <a:rPr lang="en-US" dirty="0" err="1">
                <a:solidFill>
                  <a:schemeClr val="tx1"/>
                </a:solidFill>
              </a:rPr>
              <a:t>ms.</a:t>
            </a:r>
            <a:endParaRPr lang="en-US" sz="1350" dirty="0">
              <a:solidFill>
                <a:schemeClr val="tx1"/>
              </a:solidFill>
            </a:endParaRPr>
          </a:p>
        </p:txBody>
      </p:sp>
      <p:sp>
        <p:nvSpPr>
          <p:cNvPr id="11" name="Rectangle 10"/>
          <p:cNvSpPr/>
          <p:nvPr/>
        </p:nvSpPr>
        <p:spPr>
          <a:xfrm>
            <a:off x="1663626" y="2901146"/>
            <a:ext cx="316112" cy="300082"/>
          </a:xfrm>
          <a:prstGeom prst="rect">
            <a:avLst/>
          </a:prstGeom>
        </p:spPr>
        <p:txBody>
          <a:bodyPr wrap="none">
            <a:spAutoFit/>
          </a:bodyPr>
          <a:lstStyle/>
          <a:p>
            <a:r>
              <a:rPr lang="en-US" sz="1350" dirty="0"/>
              <a:t>1.</a:t>
            </a:r>
          </a:p>
        </p:txBody>
      </p:sp>
      <p:sp>
        <p:nvSpPr>
          <p:cNvPr id="12" name="Rectangle 11"/>
          <p:cNvSpPr/>
          <p:nvPr/>
        </p:nvSpPr>
        <p:spPr>
          <a:xfrm>
            <a:off x="1663626" y="3353941"/>
            <a:ext cx="316112" cy="300082"/>
          </a:xfrm>
          <a:prstGeom prst="rect">
            <a:avLst/>
          </a:prstGeom>
        </p:spPr>
        <p:txBody>
          <a:bodyPr wrap="none">
            <a:spAutoFit/>
          </a:bodyPr>
          <a:lstStyle/>
          <a:p>
            <a:r>
              <a:rPr lang="en-US" sz="1350" dirty="0"/>
              <a:t>2.</a:t>
            </a:r>
          </a:p>
        </p:txBody>
      </p:sp>
      <p:sp>
        <p:nvSpPr>
          <p:cNvPr id="14" name="TextBox 13"/>
          <p:cNvSpPr txBox="1"/>
          <p:nvPr/>
        </p:nvSpPr>
        <p:spPr>
          <a:xfrm>
            <a:off x="5601257" y="2530229"/>
            <a:ext cx="738554" cy="369332"/>
          </a:xfrm>
          <a:prstGeom prst="rect">
            <a:avLst/>
          </a:prstGeom>
          <a:noFill/>
        </p:spPr>
        <p:txBody>
          <a:bodyPr wrap="square" rtlCol="0">
            <a:spAutoFit/>
          </a:bodyPr>
          <a:lstStyle/>
          <a:p>
            <a:r>
              <a:rPr lang="en-US" dirty="0">
                <a:solidFill>
                  <a:schemeClr val="accent1">
                    <a:lumMod val="75000"/>
                  </a:schemeClr>
                </a:solidFill>
              </a:rPr>
              <a:t>utility</a:t>
            </a:r>
          </a:p>
        </p:txBody>
      </p:sp>
      <p:sp>
        <p:nvSpPr>
          <p:cNvPr id="15" name="Rectangle 14"/>
          <p:cNvSpPr/>
          <p:nvPr/>
        </p:nvSpPr>
        <p:spPr>
          <a:xfrm>
            <a:off x="5241685" y="2910136"/>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a:t>
            </a:r>
            <a:endParaRPr lang="en-US" sz="1350" dirty="0">
              <a:solidFill>
                <a:schemeClr val="tx1"/>
              </a:solidFill>
            </a:endParaRPr>
          </a:p>
        </p:txBody>
      </p:sp>
      <p:sp>
        <p:nvSpPr>
          <p:cNvPr id="16" name="Rectangle 15"/>
          <p:cNvSpPr/>
          <p:nvPr/>
        </p:nvSpPr>
        <p:spPr>
          <a:xfrm>
            <a:off x="1979738" y="3357577"/>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eventual</a:t>
            </a:r>
          </a:p>
        </p:txBody>
      </p:sp>
      <p:sp>
        <p:nvSpPr>
          <p:cNvPr id="17" name="Rectangle 16"/>
          <p:cNvSpPr/>
          <p:nvPr/>
        </p:nvSpPr>
        <p:spPr>
          <a:xfrm>
            <a:off x="3687206" y="3357577"/>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300 </a:t>
            </a:r>
            <a:r>
              <a:rPr lang="en-US" dirty="0" err="1">
                <a:solidFill>
                  <a:schemeClr val="tx1"/>
                </a:solidFill>
              </a:rPr>
              <a:t>ms.</a:t>
            </a:r>
            <a:endParaRPr lang="en-US" sz="1350" dirty="0">
              <a:solidFill>
                <a:schemeClr val="tx1"/>
              </a:solidFill>
            </a:endParaRPr>
          </a:p>
        </p:txBody>
      </p:sp>
      <p:sp>
        <p:nvSpPr>
          <p:cNvPr id="19" name="Rectangle 18"/>
          <p:cNvSpPr/>
          <p:nvPr/>
        </p:nvSpPr>
        <p:spPr>
          <a:xfrm>
            <a:off x="5241685" y="3357577"/>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0.5</a:t>
            </a:r>
            <a:endParaRPr lang="en-US" sz="1350" dirty="0">
              <a:solidFill>
                <a:schemeClr val="tx1"/>
              </a:solidFill>
            </a:endParaRPr>
          </a:p>
        </p:txBody>
      </p:sp>
    </p:spTree>
    <p:extLst>
      <p:ext uri="{BB962C8B-B14F-4D97-AF65-F5344CB8AC3E}">
        <p14:creationId xmlns:p14="http://schemas.microsoft.com/office/powerpoint/2010/main" val="2081798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#1: Delivered Utility</a:t>
            </a:r>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14</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3" name="TextBox 2"/>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6" name="TextBox 5"/>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7" name="TextBox 6"/>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8" name="TextBox 7"/>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9" name="TextBox 8"/>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0" name="TextBox 9"/>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11" name="Rectangle 10"/>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008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15</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10" name="TextBox 9"/>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11" name="TextBox 10"/>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12" name="TextBox 11"/>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3" name="TextBox 12"/>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4" name="TextBox 13"/>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5" name="TextBox 14"/>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16" name="Rectangle 15"/>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572000" y="1818060"/>
            <a:ext cx="3345366" cy="1007906"/>
          </a:xfrm>
          <a:prstGeom prst="roundRect">
            <a:avLst/>
          </a:prstGeom>
          <a:solidFill>
            <a:schemeClr val="accent4">
              <a:lumMod val="20000"/>
              <a:lumOff val="80000"/>
            </a:schemeClr>
          </a:solidFill>
          <a:ln w="5715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Primary selection works well when close to the primary, but poorly when distant</a:t>
            </a:r>
            <a:endParaRPr lang="en-US" sz="2000" dirty="0">
              <a:solidFill>
                <a:schemeClr val="tx1"/>
              </a:solidFill>
            </a:endParaRPr>
          </a:p>
        </p:txBody>
      </p:sp>
      <p:sp>
        <p:nvSpPr>
          <p:cNvPr id="26" name="Oval 25"/>
          <p:cNvSpPr/>
          <p:nvPr/>
        </p:nvSpPr>
        <p:spPr>
          <a:xfrm>
            <a:off x="1628078" y="2587083"/>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026324" y="4698380"/>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545980" y="4698380"/>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166946" y="2607007"/>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5274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16</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13" name="TextBox 12"/>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15" name="TextBox 14"/>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16" name="TextBox 15"/>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7" name="TextBox 16"/>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8" name="TextBox 17"/>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9" name="TextBox 18"/>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20" name="Rectangle 19"/>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181709" y="1978473"/>
            <a:ext cx="3345366" cy="1007906"/>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Random selection rarely works well</a:t>
            </a:r>
            <a:endParaRPr lang="en-US" sz="2000" dirty="0">
              <a:solidFill>
                <a:schemeClr val="tx1"/>
              </a:solidFill>
            </a:endParaRPr>
          </a:p>
        </p:txBody>
      </p:sp>
      <p:sp>
        <p:nvSpPr>
          <p:cNvPr id="10" name="Oval 9"/>
          <p:cNvSpPr/>
          <p:nvPr/>
        </p:nvSpPr>
        <p:spPr>
          <a:xfrm>
            <a:off x="1906859" y="2609385"/>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453161" y="3291179"/>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887951" y="4019018"/>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345044" y="3291179"/>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9067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17</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15" name="TextBox 14"/>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16" name="TextBox 15"/>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17" name="TextBox 16"/>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8" name="TextBox 17"/>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9" name="TextBox 18"/>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20" name="TextBox 19"/>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21" name="Rectangle 20"/>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85010" y="2536962"/>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961598" y="2536962"/>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914774" y="2536962"/>
            <a:ext cx="512956" cy="257534"/>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28746" y="2621050"/>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474554" y="2108840"/>
            <a:ext cx="2171114" cy="1412778"/>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100% Gets from England;</a:t>
            </a:r>
          </a:p>
          <a:p>
            <a:pPr algn="ctr"/>
            <a:r>
              <a:rPr lang="en-US" sz="2000" dirty="0" smtClean="0">
                <a:solidFill>
                  <a:schemeClr val="tx1"/>
                </a:solidFill>
              </a:rPr>
              <a:t>100% meet top subSLA</a:t>
            </a:r>
          </a:p>
        </p:txBody>
      </p:sp>
    </p:spTree>
    <p:extLst>
      <p:ext uri="{BB962C8B-B14F-4D97-AF65-F5344CB8AC3E}">
        <p14:creationId xmlns:p14="http://schemas.microsoft.com/office/powerpoint/2010/main" val="386580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18</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9" name="TextBox 8"/>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11" name="TextBox 10"/>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2" name="TextBox 11"/>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4" name="TextBox 13"/>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5" name="TextBox 14"/>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17" name="Rectangle 16"/>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75570" y="259926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04456" y="2022823"/>
            <a:ext cx="2171114" cy="1412778"/>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91% from U.S.;</a:t>
            </a:r>
          </a:p>
          <a:p>
            <a:pPr algn="ctr"/>
            <a:r>
              <a:rPr lang="en-US" sz="2000" dirty="0" smtClean="0">
                <a:solidFill>
                  <a:schemeClr val="tx1"/>
                </a:solidFill>
              </a:rPr>
              <a:t>9% from England;</a:t>
            </a:r>
          </a:p>
          <a:p>
            <a:pPr algn="ctr"/>
            <a:r>
              <a:rPr lang="en-US" sz="2000" dirty="0" smtClean="0">
                <a:solidFill>
                  <a:schemeClr val="tx1"/>
                </a:solidFill>
              </a:rPr>
              <a:t>100% meets top subSLA</a:t>
            </a:r>
          </a:p>
        </p:txBody>
      </p:sp>
      <p:sp>
        <p:nvSpPr>
          <p:cNvPr id="16" name="Rounded Rectangle 15"/>
          <p:cNvSpPr/>
          <p:nvPr/>
        </p:nvSpPr>
        <p:spPr>
          <a:xfrm>
            <a:off x="304456" y="3477673"/>
            <a:ext cx="2483349" cy="1204875"/>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14.5 </a:t>
            </a:r>
            <a:r>
              <a:rPr lang="en-US" sz="2000" dirty="0" err="1" smtClean="0">
                <a:solidFill>
                  <a:schemeClr val="tx1"/>
                </a:solidFill>
              </a:rPr>
              <a:t>ms.</a:t>
            </a:r>
            <a:r>
              <a:rPr lang="en-US" sz="2000" dirty="0" smtClean="0">
                <a:solidFill>
                  <a:schemeClr val="tx1"/>
                </a:solidFill>
              </a:rPr>
              <a:t> avg. latency </a:t>
            </a:r>
            <a:br>
              <a:rPr lang="en-US" sz="2000" dirty="0" smtClean="0">
                <a:solidFill>
                  <a:schemeClr val="tx1"/>
                </a:solidFill>
              </a:rPr>
            </a:br>
            <a:r>
              <a:rPr lang="en-US" sz="2000" dirty="0" smtClean="0">
                <a:solidFill>
                  <a:schemeClr val="tx1"/>
                </a:solidFill>
              </a:rPr>
              <a:t>vs. </a:t>
            </a:r>
          </a:p>
          <a:p>
            <a:pPr algn="ctr"/>
            <a:r>
              <a:rPr lang="en-US" sz="2000" dirty="0" smtClean="0">
                <a:solidFill>
                  <a:schemeClr val="tx1"/>
                </a:solidFill>
              </a:rPr>
              <a:t>148 </a:t>
            </a:r>
            <a:r>
              <a:rPr lang="en-US" sz="2000" dirty="0" err="1" smtClean="0">
                <a:solidFill>
                  <a:schemeClr val="tx1"/>
                </a:solidFill>
              </a:rPr>
              <a:t>ms.</a:t>
            </a:r>
            <a:r>
              <a:rPr lang="en-US" sz="2000" dirty="0" smtClean="0">
                <a:solidFill>
                  <a:schemeClr val="tx1"/>
                </a:solidFill>
              </a:rPr>
              <a:t> for primary</a:t>
            </a:r>
          </a:p>
        </p:txBody>
      </p:sp>
    </p:spTree>
    <p:extLst>
      <p:ext uri="{BB962C8B-B14F-4D97-AF65-F5344CB8AC3E}">
        <p14:creationId xmlns:p14="http://schemas.microsoft.com/office/powerpoint/2010/main" val="226897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19</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7" name="TextBox 6"/>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8" name="TextBox 7"/>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9" name="TextBox 8"/>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0" name="TextBox 9"/>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1" name="TextBox 10"/>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2" name="TextBox 11"/>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13" name="Rectangle 12"/>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856972" y="2600317"/>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4750421" y="1968125"/>
            <a:ext cx="2106551" cy="1520861"/>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99.6% from U.S.;</a:t>
            </a:r>
          </a:p>
          <a:p>
            <a:pPr algn="ctr"/>
            <a:r>
              <a:rPr lang="en-US" sz="2000" dirty="0" smtClean="0">
                <a:solidFill>
                  <a:schemeClr val="tx1"/>
                </a:solidFill>
              </a:rPr>
              <a:t>0.4% from India; </a:t>
            </a:r>
            <a:br>
              <a:rPr lang="en-US" sz="2000" dirty="0" smtClean="0">
                <a:solidFill>
                  <a:schemeClr val="tx1"/>
                </a:solidFill>
              </a:rPr>
            </a:br>
            <a:r>
              <a:rPr lang="en-US" sz="2000" dirty="0" smtClean="0">
                <a:solidFill>
                  <a:schemeClr val="tx1"/>
                </a:solidFill>
              </a:rPr>
              <a:t>96% meets top subSLA</a:t>
            </a:r>
          </a:p>
        </p:txBody>
      </p:sp>
    </p:spTree>
    <p:extLst>
      <p:ext uri="{BB962C8B-B14F-4D97-AF65-F5344CB8AC3E}">
        <p14:creationId xmlns:p14="http://schemas.microsoft.com/office/powerpoint/2010/main" val="429847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239" y="1393902"/>
            <a:ext cx="9456235" cy="4601906"/>
          </a:xfrm>
        </p:spPr>
        <p:txBody>
          <a:bodyPr>
            <a:normAutofit/>
          </a:bodyPr>
          <a:lstStyle/>
          <a:p>
            <a:pPr marL="0" indent="0" algn="ctr">
              <a:buNone/>
            </a:pPr>
            <a:r>
              <a:rPr lang="en-US" sz="4800" dirty="0"/>
              <a:t>“A foolish consistency is the hobgoblin of little minds”</a:t>
            </a:r>
          </a:p>
          <a:p>
            <a:pPr marL="0" indent="0" algn="r">
              <a:spcBef>
                <a:spcPts val="1200"/>
              </a:spcBef>
              <a:buNone/>
            </a:pPr>
            <a:r>
              <a:rPr lang="en-US" sz="4400" i="1" dirty="0">
                <a:solidFill>
                  <a:schemeClr val="accent6">
                    <a:lumMod val="75000"/>
                  </a:schemeClr>
                </a:solidFill>
              </a:rPr>
              <a:t>-- Ralph Waldo Emerson (1841)</a:t>
            </a:r>
          </a:p>
          <a:p>
            <a:pPr marL="0" indent="0" algn="ctr">
              <a:spcBef>
                <a:spcPts val="4200"/>
              </a:spcBef>
              <a:buNone/>
            </a:pPr>
            <a:r>
              <a:rPr lang="en-US" sz="4800" dirty="0"/>
              <a:t>“… and of large clouds”</a:t>
            </a:r>
          </a:p>
          <a:p>
            <a:pPr marL="0" indent="0" algn="r">
              <a:spcBef>
                <a:spcPts val="1200"/>
              </a:spcBef>
              <a:buNone/>
            </a:pPr>
            <a:r>
              <a:rPr lang="en-US" sz="4400" i="1" dirty="0">
                <a:solidFill>
                  <a:schemeClr val="accent6">
                    <a:lumMod val="75000"/>
                  </a:schemeClr>
                </a:solidFill>
              </a:rPr>
              <a:t>-- Douglas Brian Terry (2013)</a:t>
            </a:r>
          </a:p>
        </p:txBody>
      </p:sp>
      <p:sp>
        <p:nvSpPr>
          <p:cNvPr id="2" name="Slide Number Placeholder 1"/>
          <p:cNvSpPr>
            <a:spLocks noGrp="1"/>
          </p:cNvSpPr>
          <p:nvPr>
            <p:ph type="sldNum" sz="quarter" idx="12"/>
          </p:nvPr>
        </p:nvSpPr>
        <p:spPr/>
        <p:txBody>
          <a:bodyPr/>
          <a:lstStyle/>
          <a:p>
            <a:fld id="{73B3248E-4CF8-407B-9602-DA3BA936A360}" type="slidenum">
              <a:rPr lang="en-US" smtClean="0"/>
              <a:t>2</a:t>
            </a:fld>
            <a:endParaRPr lang="en-US"/>
          </a:p>
        </p:txBody>
      </p:sp>
    </p:spTree>
    <p:extLst>
      <p:ext uri="{BB962C8B-B14F-4D97-AF65-F5344CB8AC3E}">
        <p14:creationId xmlns:p14="http://schemas.microsoft.com/office/powerpoint/2010/main" val="100024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7" name="TextBox 16"/>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8" name="TextBox 17"/>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19" name="TextBox 18"/>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15" name="TextBox 14"/>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20</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7" name="Rounded Rectangle 6"/>
          <p:cNvSpPr/>
          <p:nvPr/>
        </p:nvSpPr>
        <p:spPr>
          <a:xfrm>
            <a:off x="2584315" y="5336528"/>
            <a:ext cx="3345366" cy="1007906"/>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Pileus always delivers the most utility!</a:t>
            </a:r>
            <a:endParaRPr lang="en-US" sz="2000" dirty="0">
              <a:solidFill>
                <a:schemeClr val="tx1"/>
              </a:solidFill>
            </a:endParaRPr>
          </a:p>
        </p:txBody>
      </p:sp>
      <p:sp>
        <p:nvSpPr>
          <p:cNvPr id="13" name="TextBox 12"/>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20" name="Rectangle 19"/>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75570" y="259926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952158" y="259926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28746" y="2621050"/>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925816" y="259926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429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#1: Delivered Utility</a:t>
            </a:r>
          </a:p>
        </p:txBody>
      </p:sp>
      <p:sp>
        <p:nvSpPr>
          <p:cNvPr id="4" name="Slide Number Placeholder 3"/>
          <p:cNvSpPr>
            <a:spLocks noGrp="1"/>
          </p:cNvSpPr>
          <p:nvPr>
            <p:ph type="sldNum" sz="quarter" idx="12"/>
          </p:nvPr>
        </p:nvSpPr>
        <p:spPr/>
        <p:txBody>
          <a:bodyPr/>
          <a:lstStyle/>
          <a:p>
            <a:fld id="{73B3248E-4CF8-407B-9602-DA3BA936A360}" type="slidenum">
              <a:rPr lang="en-US" smtClean="0"/>
              <a:t>21</a:t>
            </a:fld>
            <a:endParaRPr lang="en-US"/>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895816" y="1931779"/>
            <a:ext cx="6722365" cy="3632835"/>
          </a:xfrm>
          <a:prstGeom prst="rect">
            <a:avLst/>
          </a:prstGeom>
          <a:noFill/>
          <a:ln>
            <a:noFill/>
          </a:ln>
        </p:spPr>
      </p:pic>
      <p:sp>
        <p:nvSpPr>
          <p:cNvPr id="15" name="TextBox 14"/>
          <p:cNvSpPr txBox="1"/>
          <p:nvPr/>
        </p:nvSpPr>
        <p:spPr>
          <a:xfrm rot="16200000">
            <a:off x="197054" y="3425030"/>
            <a:ext cx="1834527"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16" name="TextBox 15"/>
          <p:cNvSpPr txBox="1"/>
          <p:nvPr/>
        </p:nvSpPr>
        <p:spPr>
          <a:xfrm>
            <a:off x="3537221" y="5621038"/>
            <a:ext cx="1796839" cy="369332"/>
          </a:xfrm>
          <a:prstGeom prst="rect">
            <a:avLst/>
          </a:prstGeom>
          <a:noFill/>
        </p:spPr>
        <p:txBody>
          <a:bodyPr wrap="none" rtlCol="0">
            <a:spAutoFit/>
          </a:bodyPr>
          <a:lstStyle/>
          <a:p>
            <a:r>
              <a:rPr lang="en-US" dirty="0" smtClean="0"/>
              <a:t>Client datacenter</a:t>
            </a:r>
            <a:endParaRPr lang="en-US" dirty="0"/>
          </a:p>
        </p:txBody>
      </p:sp>
      <p:sp>
        <p:nvSpPr>
          <p:cNvPr id="17" name="TextBox 16"/>
          <p:cNvSpPr txBox="1"/>
          <p:nvPr/>
        </p:nvSpPr>
        <p:spPr>
          <a:xfrm>
            <a:off x="1715966" y="5256901"/>
            <a:ext cx="1288366" cy="369332"/>
          </a:xfrm>
          <a:prstGeom prst="rect">
            <a:avLst/>
          </a:prstGeom>
          <a:noFill/>
        </p:spPr>
        <p:txBody>
          <a:bodyPr wrap="none" rtlCol="0">
            <a:spAutoFit/>
          </a:bodyPr>
          <a:lstStyle/>
          <a:p>
            <a:r>
              <a:rPr lang="en-US" dirty="0" smtClean="0"/>
              <a:t>(secondary)</a:t>
            </a:r>
            <a:endParaRPr lang="en-US" dirty="0"/>
          </a:p>
        </p:txBody>
      </p:sp>
      <p:sp>
        <p:nvSpPr>
          <p:cNvPr id="18" name="TextBox 17"/>
          <p:cNvSpPr txBox="1"/>
          <p:nvPr/>
        </p:nvSpPr>
        <p:spPr>
          <a:xfrm>
            <a:off x="4694598" y="5256901"/>
            <a:ext cx="1288366" cy="369332"/>
          </a:xfrm>
          <a:prstGeom prst="rect">
            <a:avLst/>
          </a:prstGeom>
          <a:noFill/>
        </p:spPr>
        <p:txBody>
          <a:bodyPr wrap="none" rtlCol="0">
            <a:spAutoFit/>
          </a:bodyPr>
          <a:lstStyle/>
          <a:p>
            <a:r>
              <a:rPr lang="en-US" dirty="0" smtClean="0"/>
              <a:t>(secondary)</a:t>
            </a:r>
            <a:endParaRPr lang="en-US" dirty="0"/>
          </a:p>
        </p:txBody>
      </p:sp>
      <p:sp>
        <p:nvSpPr>
          <p:cNvPr id="19" name="TextBox 18"/>
          <p:cNvSpPr txBox="1"/>
          <p:nvPr/>
        </p:nvSpPr>
        <p:spPr>
          <a:xfrm>
            <a:off x="3302864" y="5256901"/>
            <a:ext cx="1061060" cy="369332"/>
          </a:xfrm>
          <a:prstGeom prst="rect">
            <a:avLst/>
          </a:prstGeom>
          <a:noFill/>
        </p:spPr>
        <p:txBody>
          <a:bodyPr wrap="none" rtlCol="0">
            <a:spAutoFit/>
          </a:bodyPr>
          <a:lstStyle/>
          <a:p>
            <a:r>
              <a:rPr lang="en-US" dirty="0" smtClean="0"/>
              <a:t>(primary)</a:t>
            </a:r>
            <a:endParaRPr lang="en-US" dirty="0"/>
          </a:p>
        </p:txBody>
      </p:sp>
      <p:sp>
        <p:nvSpPr>
          <p:cNvPr id="20" name="TextBox 19"/>
          <p:cNvSpPr txBox="1"/>
          <p:nvPr/>
        </p:nvSpPr>
        <p:spPr>
          <a:xfrm>
            <a:off x="6147701" y="5256901"/>
            <a:ext cx="1295035" cy="369332"/>
          </a:xfrm>
          <a:prstGeom prst="rect">
            <a:avLst/>
          </a:prstGeom>
          <a:noFill/>
        </p:spPr>
        <p:txBody>
          <a:bodyPr wrap="none" rtlCol="0">
            <a:spAutoFit/>
          </a:bodyPr>
          <a:lstStyle/>
          <a:p>
            <a:r>
              <a:rPr lang="en-US" dirty="0" smtClean="0"/>
              <a:t>(client only)</a:t>
            </a:r>
            <a:endParaRPr lang="en-US" dirty="0"/>
          </a:p>
        </p:txBody>
      </p:sp>
      <p:sp>
        <p:nvSpPr>
          <p:cNvPr id="21" name="Rectangle 20"/>
          <p:cNvSpPr/>
          <p:nvPr/>
        </p:nvSpPr>
        <p:spPr>
          <a:xfrm>
            <a:off x="2593033" y="2671638"/>
            <a:ext cx="285340" cy="2166133"/>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82608" y="2671637"/>
            <a:ext cx="257000" cy="21661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561949" y="2710551"/>
            <a:ext cx="263210" cy="212722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017322" y="2710550"/>
            <a:ext cx="285340" cy="212721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337454" y="2184029"/>
            <a:ext cx="120496" cy="15356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762160" y="2715025"/>
            <a:ext cx="265048" cy="212274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291698" y="2710551"/>
            <a:ext cx="268413" cy="212722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800789" y="2671635"/>
            <a:ext cx="285340" cy="216711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334798" y="2776859"/>
            <a:ext cx="264894" cy="206091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974116" y="2184029"/>
            <a:ext cx="118803" cy="153562"/>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073774" y="2738763"/>
            <a:ext cx="270755" cy="2099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543788" y="3458452"/>
            <a:ext cx="260773" cy="137932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016504" y="4117295"/>
            <a:ext cx="270251" cy="720476"/>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491909" y="3429000"/>
            <a:ext cx="260365" cy="14087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488779" y="2184029"/>
            <a:ext cx="119245" cy="15356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279344" y="2671635"/>
            <a:ext cx="257877" cy="216613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1799934" y="2671634"/>
            <a:ext cx="257069" cy="216613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057004" y="2184029"/>
            <a:ext cx="128964" cy="15356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19094" y="266514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660863" y="2605892"/>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132368" y="2641783"/>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634064" y="2632201"/>
            <a:ext cx="512956" cy="256478"/>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759022" y="2074398"/>
            <a:ext cx="1801603" cy="1263509"/>
          </a:xfrm>
          <a:prstGeom prst="roundRect">
            <a:avLst/>
          </a:prstGeom>
          <a:solidFill>
            <a:schemeClr val="accent4">
              <a:lumMod val="20000"/>
              <a:lumOff val="80000"/>
            </a:schemeClr>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solidFill>
                  <a:schemeClr val="tx1"/>
                </a:solidFill>
              </a:rPr>
              <a:t>9% fail to meet read-my-write</a:t>
            </a:r>
          </a:p>
        </p:txBody>
      </p:sp>
    </p:spTree>
    <p:extLst>
      <p:ext uri="{BB962C8B-B14F-4D97-AF65-F5344CB8AC3E}">
        <p14:creationId xmlns:p14="http://schemas.microsoft.com/office/powerpoint/2010/main" val="4698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#2: SLA</a:t>
            </a:r>
            <a:endParaRPr lang="en-US" dirty="0"/>
          </a:p>
        </p:txBody>
      </p:sp>
      <p:sp>
        <p:nvSpPr>
          <p:cNvPr id="4" name="Content Placeholder 3"/>
          <p:cNvSpPr>
            <a:spLocks noGrp="1"/>
          </p:cNvSpPr>
          <p:nvPr>
            <p:ph idx="1"/>
          </p:nvPr>
        </p:nvSpPr>
        <p:spPr>
          <a:xfrm>
            <a:off x="628650" y="1825625"/>
            <a:ext cx="7886700" cy="704604"/>
          </a:xfrm>
        </p:spPr>
        <p:txBody>
          <a:bodyPr/>
          <a:lstStyle/>
          <a:p>
            <a:pPr marL="0" indent="0">
              <a:buNone/>
            </a:pPr>
            <a:r>
              <a:rPr lang="en-US" dirty="0" smtClean="0"/>
              <a:t>	Password checking SLA:</a:t>
            </a:r>
            <a:endParaRPr lang="en-US" dirty="0"/>
          </a:p>
        </p:txBody>
      </p:sp>
      <p:sp>
        <p:nvSpPr>
          <p:cNvPr id="3" name="Slide Number Placeholder 2"/>
          <p:cNvSpPr>
            <a:spLocks noGrp="1"/>
          </p:cNvSpPr>
          <p:nvPr>
            <p:ph type="sldNum" sz="quarter" idx="12"/>
          </p:nvPr>
        </p:nvSpPr>
        <p:spPr/>
        <p:txBody>
          <a:bodyPr/>
          <a:lstStyle/>
          <a:p>
            <a:fld id="{73B3248E-4CF8-407B-9602-DA3BA936A360}" type="slidenum">
              <a:rPr lang="en-US" smtClean="0"/>
              <a:t>22</a:t>
            </a:fld>
            <a:endParaRPr lang="en-US"/>
          </a:p>
        </p:txBody>
      </p:sp>
      <p:sp>
        <p:nvSpPr>
          <p:cNvPr id="7" name="TextBox 6"/>
          <p:cNvSpPr txBox="1"/>
          <p:nvPr/>
        </p:nvSpPr>
        <p:spPr>
          <a:xfrm>
            <a:off x="2193360" y="2530229"/>
            <a:ext cx="1292471" cy="369332"/>
          </a:xfrm>
          <a:prstGeom prst="rect">
            <a:avLst/>
          </a:prstGeom>
          <a:noFill/>
        </p:spPr>
        <p:txBody>
          <a:bodyPr wrap="square" rtlCol="0">
            <a:spAutoFit/>
          </a:bodyPr>
          <a:lstStyle/>
          <a:p>
            <a:r>
              <a:rPr lang="en-US" dirty="0">
                <a:solidFill>
                  <a:schemeClr val="accent1">
                    <a:lumMod val="75000"/>
                  </a:schemeClr>
                </a:solidFill>
              </a:rPr>
              <a:t>consistency</a:t>
            </a:r>
          </a:p>
        </p:txBody>
      </p:sp>
      <p:sp>
        <p:nvSpPr>
          <p:cNvPr id="8" name="TextBox 7"/>
          <p:cNvSpPr txBox="1"/>
          <p:nvPr/>
        </p:nvSpPr>
        <p:spPr>
          <a:xfrm>
            <a:off x="3942681" y="2530229"/>
            <a:ext cx="859723" cy="369332"/>
          </a:xfrm>
          <a:prstGeom prst="rect">
            <a:avLst/>
          </a:prstGeom>
          <a:noFill/>
        </p:spPr>
        <p:txBody>
          <a:bodyPr wrap="none" rtlCol="0">
            <a:spAutoFit/>
          </a:bodyPr>
          <a:lstStyle/>
          <a:p>
            <a:r>
              <a:rPr lang="en-US" dirty="0">
                <a:solidFill>
                  <a:schemeClr val="accent1">
                    <a:lumMod val="75000"/>
                  </a:schemeClr>
                </a:solidFill>
              </a:rPr>
              <a:t>latency</a:t>
            </a:r>
          </a:p>
        </p:txBody>
      </p:sp>
      <p:sp>
        <p:nvSpPr>
          <p:cNvPr id="9" name="Rectangle 8"/>
          <p:cNvSpPr/>
          <p:nvPr/>
        </p:nvSpPr>
        <p:spPr>
          <a:xfrm>
            <a:off x="1979738" y="2910136"/>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strong</a:t>
            </a:r>
            <a:endParaRPr lang="en-US" dirty="0">
              <a:solidFill>
                <a:schemeClr val="tx1"/>
              </a:solidFill>
            </a:endParaRPr>
          </a:p>
        </p:txBody>
      </p:sp>
      <p:sp>
        <p:nvSpPr>
          <p:cNvPr id="10" name="Rectangle 9"/>
          <p:cNvSpPr/>
          <p:nvPr/>
        </p:nvSpPr>
        <p:spPr>
          <a:xfrm>
            <a:off x="3687206" y="2910136"/>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150 </a:t>
            </a:r>
            <a:r>
              <a:rPr lang="en-US" dirty="0" err="1">
                <a:solidFill>
                  <a:schemeClr val="tx1"/>
                </a:solidFill>
              </a:rPr>
              <a:t>ms.</a:t>
            </a:r>
            <a:endParaRPr lang="en-US" sz="1350" dirty="0">
              <a:solidFill>
                <a:schemeClr val="tx1"/>
              </a:solidFill>
            </a:endParaRPr>
          </a:p>
        </p:txBody>
      </p:sp>
      <p:sp>
        <p:nvSpPr>
          <p:cNvPr id="11" name="Rectangle 10"/>
          <p:cNvSpPr/>
          <p:nvPr/>
        </p:nvSpPr>
        <p:spPr>
          <a:xfrm>
            <a:off x="1663626" y="2901146"/>
            <a:ext cx="316112" cy="300082"/>
          </a:xfrm>
          <a:prstGeom prst="rect">
            <a:avLst/>
          </a:prstGeom>
        </p:spPr>
        <p:txBody>
          <a:bodyPr wrap="none">
            <a:spAutoFit/>
          </a:bodyPr>
          <a:lstStyle/>
          <a:p>
            <a:r>
              <a:rPr lang="en-US" sz="1350" dirty="0"/>
              <a:t>1.</a:t>
            </a:r>
          </a:p>
        </p:txBody>
      </p:sp>
      <p:sp>
        <p:nvSpPr>
          <p:cNvPr id="12" name="Rectangle 11"/>
          <p:cNvSpPr/>
          <p:nvPr/>
        </p:nvSpPr>
        <p:spPr>
          <a:xfrm>
            <a:off x="1663626" y="3353941"/>
            <a:ext cx="316112" cy="300082"/>
          </a:xfrm>
          <a:prstGeom prst="rect">
            <a:avLst/>
          </a:prstGeom>
        </p:spPr>
        <p:txBody>
          <a:bodyPr wrap="none">
            <a:spAutoFit/>
          </a:bodyPr>
          <a:lstStyle/>
          <a:p>
            <a:r>
              <a:rPr lang="en-US" sz="1350" dirty="0"/>
              <a:t>2.</a:t>
            </a:r>
          </a:p>
        </p:txBody>
      </p:sp>
      <p:sp>
        <p:nvSpPr>
          <p:cNvPr id="14" name="TextBox 13"/>
          <p:cNvSpPr txBox="1"/>
          <p:nvPr/>
        </p:nvSpPr>
        <p:spPr>
          <a:xfrm>
            <a:off x="5601257" y="2530229"/>
            <a:ext cx="738554" cy="369332"/>
          </a:xfrm>
          <a:prstGeom prst="rect">
            <a:avLst/>
          </a:prstGeom>
          <a:noFill/>
        </p:spPr>
        <p:txBody>
          <a:bodyPr wrap="square" rtlCol="0">
            <a:spAutoFit/>
          </a:bodyPr>
          <a:lstStyle/>
          <a:p>
            <a:r>
              <a:rPr lang="en-US" dirty="0">
                <a:solidFill>
                  <a:schemeClr val="accent1">
                    <a:lumMod val="75000"/>
                  </a:schemeClr>
                </a:solidFill>
              </a:rPr>
              <a:t>utility</a:t>
            </a:r>
          </a:p>
        </p:txBody>
      </p:sp>
      <p:sp>
        <p:nvSpPr>
          <p:cNvPr id="15" name="Rectangle 14"/>
          <p:cNvSpPr/>
          <p:nvPr/>
        </p:nvSpPr>
        <p:spPr>
          <a:xfrm>
            <a:off x="5241685" y="2910136"/>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a:t>
            </a:r>
            <a:endParaRPr lang="en-US" sz="1350" dirty="0">
              <a:solidFill>
                <a:schemeClr val="tx1"/>
              </a:solidFill>
            </a:endParaRPr>
          </a:p>
        </p:txBody>
      </p:sp>
      <p:sp>
        <p:nvSpPr>
          <p:cNvPr id="16" name="Rectangle 15"/>
          <p:cNvSpPr/>
          <p:nvPr/>
        </p:nvSpPr>
        <p:spPr>
          <a:xfrm>
            <a:off x="1979738" y="3357577"/>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eventual</a:t>
            </a:r>
          </a:p>
        </p:txBody>
      </p:sp>
      <p:sp>
        <p:nvSpPr>
          <p:cNvPr id="17" name="Rectangle 16"/>
          <p:cNvSpPr/>
          <p:nvPr/>
        </p:nvSpPr>
        <p:spPr>
          <a:xfrm>
            <a:off x="3687206" y="3357577"/>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150 </a:t>
            </a:r>
            <a:r>
              <a:rPr lang="en-US" dirty="0" err="1">
                <a:solidFill>
                  <a:schemeClr val="tx1"/>
                </a:solidFill>
              </a:rPr>
              <a:t>ms.</a:t>
            </a:r>
            <a:endParaRPr lang="en-US" sz="1350" dirty="0">
              <a:solidFill>
                <a:schemeClr val="tx1"/>
              </a:solidFill>
            </a:endParaRPr>
          </a:p>
        </p:txBody>
      </p:sp>
      <p:sp>
        <p:nvSpPr>
          <p:cNvPr id="19" name="Rectangle 18"/>
          <p:cNvSpPr/>
          <p:nvPr/>
        </p:nvSpPr>
        <p:spPr>
          <a:xfrm>
            <a:off x="5241685" y="3357577"/>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0.5</a:t>
            </a:r>
            <a:endParaRPr lang="en-US" sz="1350" dirty="0">
              <a:solidFill>
                <a:schemeClr val="tx1"/>
              </a:solidFill>
            </a:endParaRPr>
          </a:p>
        </p:txBody>
      </p:sp>
      <p:sp>
        <p:nvSpPr>
          <p:cNvPr id="18" name="Rectangle 17"/>
          <p:cNvSpPr/>
          <p:nvPr/>
        </p:nvSpPr>
        <p:spPr>
          <a:xfrm>
            <a:off x="1663626" y="3801382"/>
            <a:ext cx="316112" cy="300082"/>
          </a:xfrm>
          <a:prstGeom prst="rect">
            <a:avLst/>
          </a:prstGeom>
        </p:spPr>
        <p:txBody>
          <a:bodyPr wrap="none">
            <a:spAutoFit/>
          </a:bodyPr>
          <a:lstStyle/>
          <a:p>
            <a:r>
              <a:rPr lang="en-US" sz="1350" dirty="0"/>
              <a:t>3</a:t>
            </a:r>
            <a:r>
              <a:rPr lang="en-US" sz="1350" dirty="0" smtClean="0"/>
              <a:t>.</a:t>
            </a:r>
            <a:endParaRPr lang="en-US" sz="1350" dirty="0"/>
          </a:p>
        </p:txBody>
      </p:sp>
      <p:sp>
        <p:nvSpPr>
          <p:cNvPr id="20" name="Rectangle 19"/>
          <p:cNvSpPr/>
          <p:nvPr/>
        </p:nvSpPr>
        <p:spPr>
          <a:xfrm>
            <a:off x="1979738" y="3805018"/>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strong</a:t>
            </a:r>
            <a:endParaRPr lang="en-US" dirty="0">
              <a:solidFill>
                <a:schemeClr val="tx1"/>
              </a:solidFill>
            </a:endParaRPr>
          </a:p>
        </p:txBody>
      </p:sp>
      <p:sp>
        <p:nvSpPr>
          <p:cNvPr id="21" name="Rectangle 20"/>
          <p:cNvSpPr/>
          <p:nvPr/>
        </p:nvSpPr>
        <p:spPr>
          <a:xfrm>
            <a:off x="3687206" y="3805018"/>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1000 </a:t>
            </a:r>
            <a:r>
              <a:rPr lang="en-US" dirty="0" err="1">
                <a:solidFill>
                  <a:schemeClr val="tx1"/>
                </a:solidFill>
              </a:rPr>
              <a:t>ms.</a:t>
            </a:r>
            <a:endParaRPr lang="en-US" sz="1350" dirty="0">
              <a:solidFill>
                <a:schemeClr val="tx1"/>
              </a:solidFill>
            </a:endParaRPr>
          </a:p>
        </p:txBody>
      </p:sp>
      <p:sp>
        <p:nvSpPr>
          <p:cNvPr id="22" name="Rectangle 21"/>
          <p:cNvSpPr/>
          <p:nvPr/>
        </p:nvSpPr>
        <p:spPr>
          <a:xfrm>
            <a:off x="5241685" y="3805018"/>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0.25</a:t>
            </a:r>
            <a:endParaRPr lang="en-US" sz="1350" dirty="0">
              <a:solidFill>
                <a:schemeClr val="tx1"/>
              </a:solidFill>
            </a:endParaRPr>
          </a:p>
        </p:txBody>
      </p:sp>
    </p:spTree>
    <p:extLst>
      <p:ext uri="{BB962C8B-B14F-4D97-AF65-F5344CB8AC3E}">
        <p14:creationId xmlns:p14="http://schemas.microsoft.com/office/powerpoint/2010/main" val="3219322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#2: Delivered Utility</a:t>
            </a:r>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23</a:t>
            </a:fld>
            <a:endParaRPr lang="en-US"/>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bwMode="auto">
          <a:xfrm>
            <a:off x="1148576" y="2004602"/>
            <a:ext cx="6338074" cy="3342750"/>
          </a:xfrm>
          <a:prstGeom prst="rect">
            <a:avLst/>
          </a:prstGeom>
          <a:noFill/>
          <a:ln>
            <a:noFill/>
          </a:ln>
        </p:spPr>
      </p:pic>
      <p:sp>
        <p:nvSpPr>
          <p:cNvPr id="8" name="TextBox 7"/>
          <p:cNvSpPr txBox="1"/>
          <p:nvPr/>
        </p:nvSpPr>
        <p:spPr>
          <a:xfrm rot="16200000">
            <a:off x="480867" y="3233810"/>
            <a:ext cx="1627554" cy="646331"/>
          </a:xfrm>
          <a:prstGeom prst="rect">
            <a:avLst/>
          </a:prstGeom>
          <a:solidFill>
            <a:schemeClr val="bg1"/>
          </a:solidFill>
          <a:ln>
            <a:noFill/>
          </a:ln>
        </p:spPr>
        <p:txBody>
          <a:bodyPr wrap="square" rtlCol="0">
            <a:spAutoFit/>
          </a:bodyPr>
          <a:lstStyle/>
          <a:p>
            <a:pPr algn="ctr"/>
            <a:r>
              <a:rPr lang="en-US" dirty="0" smtClean="0"/>
              <a:t>Average utility</a:t>
            </a:r>
            <a:br>
              <a:rPr lang="en-US" dirty="0" smtClean="0"/>
            </a:br>
            <a:r>
              <a:rPr lang="en-US" dirty="0" smtClean="0"/>
              <a:t>per Get</a:t>
            </a:r>
            <a:endParaRPr lang="en-US" dirty="0"/>
          </a:p>
        </p:txBody>
      </p:sp>
      <p:sp>
        <p:nvSpPr>
          <p:cNvPr id="9" name="TextBox 8"/>
          <p:cNvSpPr txBox="1"/>
          <p:nvPr/>
        </p:nvSpPr>
        <p:spPr>
          <a:xfrm>
            <a:off x="3581135" y="5263823"/>
            <a:ext cx="1796839" cy="369332"/>
          </a:xfrm>
          <a:prstGeom prst="rect">
            <a:avLst/>
          </a:prstGeom>
          <a:noFill/>
        </p:spPr>
        <p:txBody>
          <a:bodyPr wrap="none" rtlCol="0">
            <a:spAutoFit/>
          </a:bodyPr>
          <a:lstStyle/>
          <a:p>
            <a:r>
              <a:rPr lang="en-US" dirty="0" smtClean="0"/>
              <a:t>Client datacenter</a:t>
            </a:r>
            <a:endParaRPr lang="en-US" dirty="0"/>
          </a:p>
        </p:txBody>
      </p:sp>
      <p:sp>
        <p:nvSpPr>
          <p:cNvPr id="10" name="TextBox 9"/>
          <p:cNvSpPr txBox="1"/>
          <p:nvPr/>
        </p:nvSpPr>
        <p:spPr>
          <a:xfrm>
            <a:off x="1759880" y="4899686"/>
            <a:ext cx="1288366" cy="369332"/>
          </a:xfrm>
          <a:prstGeom prst="rect">
            <a:avLst/>
          </a:prstGeom>
          <a:noFill/>
        </p:spPr>
        <p:txBody>
          <a:bodyPr wrap="none" rtlCol="0">
            <a:spAutoFit/>
          </a:bodyPr>
          <a:lstStyle/>
          <a:p>
            <a:r>
              <a:rPr lang="en-US" dirty="0" smtClean="0"/>
              <a:t>(secondary)</a:t>
            </a:r>
            <a:endParaRPr lang="en-US" dirty="0"/>
          </a:p>
        </p:txBody>
      </p:sp>
      <p:sp>
        <p:nvSpPr>
          <p:cNvPr id="11" name="TextBox 10"/>
          <p:cNvSpPr txBox="1"/>
          <p:nvPr/>
        </p:nvSpPr>
        <p:spPr>
          <a:xfrm>
            <a:off x="4738512" y="4899686"/>
            <a:ext cx="1288366" cy="369332"/>
          </a:xfrm>
          <a:prstGeom prst="rect">
            <a:avLst/>
          </a:prstGeom>
          <a:noFill/>
        </p:spPr>
        <p:txBody>
          <a:bodyPr wrap="none" rtlCol="0">
            <a:spAutoFit/>
          </a:bodyPr>
          <a:lstStyle/>
          <a:p>
            <a:r>
              <a:rPr lang="en-US" dirty="0" smtClean="0"/>
              <a:t>(secondary)</a:t>
            </a:r>
            <a:endParaRPr lang="en-US" dirty="0"/>
          </a:p>
        </p:txBody>
      </p:sp>
      <p:sp>
        <p:nvSpPr>
          <p:cNvPr id="12" name="TextBox 11"/>
          <p:cNvSpPr txBox="1"/>
          <p:nvPr/>
        </p:nvSpPr>
        <p:spPr>
          <a:xfrm>
            <a:off x="3346778" y="4899686"/>
            <a:ext cx="1061060" cy="369332"/>
          </a:xfrm>
          <a:prstGeom prst="rect">
            <a:avLst/>
          </a:prstGeom>
          <a:noFill/>
        </p:spPr>
        <p:txBody>
          <a:bodyPr wrap="none" rtlCol="0">
            <a:spAutoFit/>
          </a:bodyPr>
          <a:lstStyle/>
          <a:p>
            <a:r>
              <a:rPr lang="en-US" dirty="0" smtClean="0"/>
              <a:t>(primary)</a:t>
            </a:r>
            <a:endParaRPr lang="en-US" dirty="0"/>
          </a:p>
        </p:txBody>
      </p:sp>
      <p:sp>
        <p:nvSpPr>
          <p:cNvPr id="13" name="TextBox 12"/>
          <p:cNvSpPr txBox="1"/>
          <p:nvPr/>
        </p:nvSpPr>
        <p:spPr>
          <a:xfrm>
            <a:off x="6191615" y="4899686"/>
            <a:ext cx="1295035" cy="369332"/>
          </a:xfrm>
          <a:prstGeom prst="rect">
            <a:avLst/>
          </a:prstGeom>
          <a:noFill/>
        </p:spPr>
        <p:txBody>
          <a:bodyPr wrap="none" rtlCol="0">
            <a:spAutoFit/>
          </a:bodyPr>
          <a:lstStyle/>
          <a:p>
            <a:r>
              <a:rPr lang="en-US" dirty="0" smtClean="0"/>
              <a:t>(client only)</a:t>
            </a:r>
            <a:endParaRPr lang="en-US" dirty="0"/>
          </a:p>
        </p:txBody>
      </p:sp>
      <p:sp>
        <p:nvSpPr>
          <p:cNvPr id="14" name="Rectangle 13"/>
          <p:cNvSpPr/>
          <p:nvPr/>
        </p:nvSpPr>
        <p:spPr>
          <a:xfrm>
            <a:off x="2630820" y="2577710"/>
            <a:ext cx="270596" cy="1935386"/>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110922" y="2557573"/>
            <a:ext cx="257000" cy="1958149"/>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554146" y="3531216"/>
            <a:ext cx="263210" cy="98204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005996" y="4033458"/>
            <a:ext cx="255911" cy="485572"/>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07330" y="2223298"/>
            <a:ext cx="120496" cy="135631"/>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276661" y="3528572"/>
            <a:ext cx="268413" cy="979647"/>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27725" y="2550070"/>
            <a:ext cx="285340" cy="195815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373742" y="3528573"/>
            <a:ext cx="257079" cy="987329"/>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929704" y="2223298"/>
            <a:ext cx="118803" cy="135631"/>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110175" y="3551013"/>
            <a:ext cx="257078" cy="964890"/>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65371" y="3528572"/>
            <a:ext cx="260773" cy="995634"/>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015718" y="4033458"/>
            <a:ext cx="270251" cy="48557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474609" y="4352714"/>
            <a:ext cx="260365" cy="163008"/>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521512" y="2232707"/>
            <a:ext cx="119245" cy="126222"/>
          </a:xfrm>
          <a:prstGeom prst="rect">
            <a:avLst/>
          </a:pr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301824" y="2557573"/>
            <a:ext cx="257877" cy="1958149"/>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842954" y="2577710"/>
            <a:ext cx="257069" cy="1946497"/>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170999" y="2232707"/>
            <a:ext cx="115001" cy="126222"/>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53305" y="4033458"/>
            <a:ext cx="257877" cy="482264"/>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207330" y="4033458"/>
            <a:ext cx="257877" cy="482264"/>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9187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Main Contributions</a:t>
            </a:r>
            <a:endParaRPr lang="en-US" dirty="0"/>
          </a:p>
        </p:txBody>
      </p:sp>
      <p:sp>
        <p:nvSpPr>
          <p:cNvPr id="3" name="Content Placeholder 2"/>
          <p:cNvSpPr>
            <a:spLocks noGrp="1"/>
          </p:cNvSpPr>
          <p:nvPr>
            <p:ph idx="1"/>
          </p:nvPr>
        </p:nvSpPr>
        <p:spPr>
          <a:xfrm>
            <a:off x="628650" y="1784195"/>
            <a:ext cx="8274718" cy="4392767"/>
          </a:xfrm>
        </p:spPr>
        <p:txBody>
          <a:bodyPr>
            <a:normAutofit/>
          </a:bodyPr>
          <a:lstStyle/>
          <a:p>
            <a:pPr marL="0" indent="0">
              <a:buNone/>
            </a:pPr>
            <a:r>
              <a:rPr lang="en-US" dirty="0" smtClean="0"/>
              <a:t>Our Pileus system</a:t>
            </a:r>
          </a:p>
          <a:p>
            <a:r>
              <a:rPr lang="en-US" dirty="0"/>
              <a:t>p</a:t>
            </a:r>
            <a:r>
              <a:rPr lang="en-US" dirty="0" smtClean="0"/>
              <a:t>rovides a broad choice of consistency guarantees and range of delivered read latency</a:t>
            </a:r>
          </a:p>
          <a:p>
            <a:r>
              <a:rPr lang="en-US" dirty="0"/>
              <a:t>a</a:t>
            </a:r>
            <a:r>
              <a:rPr lang="en-US" dirty="0" smtClean="0"/>
              <a:t>llows </a:t>
            </a:r>
            <a:r>
              <a:rPr lang="en-US" dirty="0"/>
              <a:t>declarative </a:t>
            </a:r>
            <a:r>
              <a:rPr lang="en-US" dirty="0" smtClean="0"/>
              <a:t>specification of desired consistency and latency through</a:t>
            </a:r>
            <a:r>
              <a:rPr lang="en-US" sz="2800" dirty="0" smtClean="0"/>
              <a:t> </a:t>
            </a:r>
            <a:r>
              <a:rPr lang="en-US" sz="2800" dirty="0"/>
              <a:t>consistency-based </a:t>
            </a:r>
            <a:r>
              <a:rPr lang="en-US" sz="2800" dirty="0" smtClean="0"/>
              <a:t>SLAs</a:t>
            </a:r>
          </a:p>
          <a:p>
            <a:r>
              <a:rPr lang="en-US" dirty="0"/>
              <a:t>s</a:t>
            </a:r>
            <a:r>
              <a:rPr lang="en-US" dirty="0" smtClean="0"/>
              <a:t>elects nodes to maximize expected utility while </a:t>
            </a:r>
            <a:r>
              <a:rPr lang="en-US" sz="2800" dirty="0" smtClean="0"/>
              <a:t>adapting to varying conditions</a:t>
            </a:r>
          </a:p>
          <a:p>
            <a:pPr marL="0" indent="0">
              <a:buNone/>
            </a:pPr>
            <a:endParaRPr lang="en-US" dirty="0"/>
          </a:p>
        </p:txBody>
      </p:sp>
    </p:spTree>
    <p:extLst>
      <p:ext uri="{BB962C8B-B14F-4D97-AF65-F5344CB8AC3E}">
        <p14:creationId xmlns:p14="http://schemas.microsoft.com/office/powerpoint/2010/main" val="231537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Cloud Storage Providers</a:t>
            </a:r>
            <a:endParaRPr lang="en-US" dirty="0"/>
          </a:p>
        </p:txBody>
      </p:sp>
      <p:sp>
        <p:nvSpPr>
          <p:cNvPr id="3" name="Content Placeholder 2"/>
          <p:cNvSpPr>
            <a:spLocks noGrp="1"/>
          </p:cNvSpPr>
          <p:nvPr>
            <p:ph idx="1"/>
          </p:nvPr>
        </p:nvSpPr>
        <p:spPr>
          <a:xfrm>
            <a:off x="992459" y="1825625"/>
            <a:ext cx="7727795" cy="4351338"/>
          </a:xfrm>
        </p:spPr>
        <p:txBody>
          <a:bodyPr/>
          <a:lstStyle/>
          <a:p>
            <a:r>
              <a:rPr lang="en-US" sz="3200" dirty="0" smtClean="0"/>
              <a:t>Replicate data widely</a:t>
            </a:r>
          </a:p>
          <a:p>
            <a:r>
              <a:rPr lang="en-US" sz="3200" dirty="0" smtClean="0"/>
              <a:t>Offer </a:t>
            </a:r>
            <a:r>
              <a:rPr lang="en-US" sz="3200" dirty="0"/>
              <a:t>choice of </a:t>
            </a:r>
            <a:r>
              <a:rPr lang="en-US" sz="3200" i="1" dirty="0">
                <a:solidFill>
                  <a:srgbClr val="FF0000"/>
                </a:solidFill>
              </a:rPr>
              <a:t>strong</a:t>
            </a:r>
            <a:r>
              <a:rPr lang="en-US" sz="3200" dirty="0">
                <a:solidFill>
                  <a:srgbClr val="FF0000"/>
                </a:solidFill>
              </a:rPr>
              <a:t> </a:t>
            </a:r>
            <a:r>
              <a:rPr lang="en-US" sz="3200" dirty="0"/>
              <a:t>or </a:t>
            </a:r>
            <a:r>
              <a:rPr lang="en-US" sz="3200" i="1" dirty="0">
                <a:solidFill>
                  <a:srgbClr val="FF0000"/>
                </a:solidFill>
              </a:rPr>
              <a:t>eventual</a:t>
            </a:r>
            <a:r>
              <a:rPr lang="en-US" sz="3200" dirty="0">
                <a:solidFill>
                  <a:srgbClr val="FF0000"/>
                </a:solidFill>
              </a:rPr>
              <a:t> </a:t>
            </a:r>
            <a:r>
              <a:rPr lang="en-US" sz="3200" dirty="0"/>
              <a:t>consistency</a:t>
            </a:r>
          </a:p>
          <a:p>
            <a:pPr marL="457200" lvl="1" indent="0">
              <a:spcBef>
                <a:spcPts val="1200"/>
              </a:spcBef>
              <a:buNone/>
            </a:pPr>
            <a:r>
              <a:rPr lang="en-US" sz="2800" dirty="0"/>
              <a:t>e.g. Amazon </a:t>
            </a:r>
            <a:r>
              <a:rPr lang="en-US" sz="2800" dirty="0" err="1" smtClean="0"/>
              <a:t>DynamoDB</a:t>
            </a:r>
            <a:r>
              <a:rPr lang="en-US" sz="2800" dirty="0" smtClean="0"/>
              <a:t>, </a:t>
            </a:r>
            <a:r>
              <a:rPr lang="en-US" sz="2800" dirty="0"/>
              <a:t>Yahoo PNUTS, </a:t>
            </a:r>
            <a:r>
              <a:rPr lang="en-US" sz="2800" dirty="0" smtClean="0"/>
              <a:t/>
            </a:r>
            <a:br>
              <a:rPr lang="en-US" sz="2800" dirty="0" smtClean="0"/>
            </a:br>
            <a:r>
              <a:rPr lang="en-US" sz="2800" dirty="0" smtClean="0"/>
              <a:t>Google App Engine, Oracle </a:t>
            </a:r>
            <a:r>
              <a:rPr lang="en-US" sz="2800" dirty="0" err="1" smtClean="0"/>
              <a:t>NoSQL</a:t>
            </a:r>
            <a:r>
              <a:rPr lang="en-US" sz="2800" dirty="0" smtClean="0"/>
              <a:t>, Cassandra</a:t>
            </a:r>
            <a:r>
              <a:rPr lang="en-US" sz="2800" dirty="0"/>
              <a:t>, … Microsoft Windows Azure</a:t>
            </a:r>
          </a:p>
          <a:p>
            <a:pPr>
              <a:spcBef>
                <a:spcPts val="2400"/>
              </a:spcBef>
            </a:pPr>
            <a:r>
              <a:rPr lang="en-US" sz="3200" dirty="0"/>
              <a:t>Tradeoff consistency, availability and performance</a:t>
            </a:r>
          </a:p>
          <a:p>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3</a:t>
            </a:fld>
            <a:endParaRPr lang="en-US"/>
          </a:p>
        </p:txBody>
      </p:sp>
    </p:spTree>
    <p:extLst>
      <p:ext uri="{BB962C8B-B14F-4D97-AF65-F5344CB8AC3E}">
        <p14:creationId xmlns:p14="http://schemas.microsoft.com/office/powerpoint/2010/main" val="4266499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dirty="0" smtClean="0"/>
              <a:t>Developers must </a:t>
            </a:r>
            <a:r>
              <a:rPr lang="en-US" dirty="0"/>
              <a:t>choose </a:t>
            </a:r>
            <a:r>
              <a:rPr lang="en-US" dirty="0" smtClean="0"/>
              <a:t>consistency </a:t>
            </a:r>
          </a:p>
          <a:p>
            <a:r>
              <a:rPr lang="en-US" dirty="0" smtClean="0"/>
              <a:t>No </a:t>
            </a:r>
            <a:r>
              <a:rPr lang="en-US" dirty="0"/>
              <a:t>single choice is best for all clients and situations</a:t>
            </a:r>
          </a:p>
          <a:p>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44239075"/>
              </p:ext>
            </p:extLst>
          </p:nvPr>
        </p:nvGraphicFramePr>
        <p:xfrm>
          <a:off x="1645586" y="3524300"/>
          <a:ext cx="6360989" cy="1705059"/>
        </p:xfrm>
        <a:graphic>
          <a:graphicData uri="http://schemas.openxmlformats.org/drawingml/2006/table">
            <a:tbl>
              <a:tblPr firstRow="1" firstCol="1" bandRow="1">
                <a:tableStyleId>{5C22544A-7EE6-4342-B048-85BDC9FD1C3A}</a:tableStyleId>
              </a:tblPr>
              <a:tblGrid>
                <a:gridCol w="1321207"/>
                <a:gridCol w="1205111"/>
                <a:gridCol w="1205111"/>
                <a:gridCol w="1293911"/>
                <a:gridCol w="1335649"/>
              </a:tblGrid>
              <a:tr h="798185">
                <a:tc>
                  <a:txBody>
                    <a:bodyPr/>
                    <a:lstStyle/>
                    <a:p>
                      <a:pPr marL="0" marR="0" algn="r">
                        <a:spcBef>
                          <a:spcPts val="0"/>
                        </a:spcBef>
                        <a:spcAft>
                          <a:spcPts val="0"/>
                        </a:spcAft>
                      </a:pPr>
                      <a:r>
                        <a:rPr lang="en-US" sz="1800" dirty="0" smtClean="0">
                          <a:effectLst/>
                        </a:rPr>
                        <a:t>Client</a:t>
                      </a:r>
                    </a:p>
                    <a:p>
                      <a:pPr marL="0" marR="0">
                        <a:spcBef>
                          <a:spcPts val="1200"/>
                        </a:spcBef>
                        <a:spcAft>
                          <a:spcPts val="0"/>
                        </a:spcAft>
                      </a:pPr>
                      <a:r>
                        <a:rPr lang="en-US" sz="1800" dirty="0" smtClean="0">
                          <a:effectLst/>
                        </a:rPr>
                        <a:t>Consistency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2000" dirty="0" smtClean="0">
                          <a:effectLst/>
                        </a:rPr>
                        <a:t>U.S.</a:t>
                      </a:r>
                      <a:r>
                        <a:rPr lang="en-US" sz="1800" dirty="0" smtClean="0">
                          <a:effectLst/>
                        </a:rPr>
                        <a:t> </a:t>
                      </a:r>
                      <a:br>
                        <a:rPr lang="en-US" sz="1800" dirty="0" smtClean="0">
                          <a:effectLst/>
                        </a:rPr>
                      </a:br>
                      <a:r>
                        <a:rPr lang="en-US" sz="1600" dirty="0" smtClean="0">
                          <a:effectLst/>
                        </a:rPr>
                        <a:t>(secondary)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2000" dirty="0">
                          <a:effectLst/>
                        </a:rPr>
                        <a:t>England </a:t>
                      </a:r>
                      <a:r>
                        <a:rPr lang="en-US" sz="1600" dirty="0" smtClean="0">
                          <a:effectLst/>
                        </a:rPr>
                        <a:t>(primary)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2000" dirty="0" smtClean="0">
                          <a:effectLst/>
                        </a:rPr>
                        <a:t>India </a:t>
                      </a:r>
                      <a:r>
                        <a:rPr lang="en-US" sz="1600" dirty="0" smtClean="0">
                          <a:effectLst/>
                        </a:rPr>
                        <a:t>(secondary)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2000" dirty="0" smtClean="0">
                          <a:effectLst/>
                        </a:rPr>
                        <a:t>China</a:t>
                      </a:r>
                      <a:r>
                        <a:rPr lang="en-US" sz="1800" dirty="0" smtClean="0">
                          <a:effectLst/>
                        </a:rPr>
                        <a:t/>
                      </a:r>
                      <a:br>
                        <a:rPr lang="en-US" sz="1800" dirty="0" smtClean="0">
                          <a:effectLst/>
                        </a:rPr>
                      </a:br>
                      <a:r>
                        <a:rPr lang="en-US" sz="1800" dirty="0" smtClean="0">
                          <a:effectLst/>
                        </a:rPr>
                        <a:t> </a:t>
                      </a:r>
                      <a:r>
                        <a:rPr lang="en-US" sz="1600" dirty="0" smtClean="0">
                          <a:effectLst/>
                        </a:rPr>
                        <a:t>(client only)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r>
              <a:tr h="453437">
                <a:tc>
                  <a:txBody>
                    <a:bodyPr/>
                    <a:lstStyle/>
                    <a:p>
                      <a:pPr marL="0" marR="0">
                        <a:spcBef>
                          <a:spcPts val="0"/>
                        </a:spcBef>
                        <a:spcAft>
                          <a:spcPts val="0"/>
                        </a:spcAft>
                      </a:pPr>
                      <a:r>
                        <a:rPr lang="en-US" sz="2000" dirty="0">
                          <a:effectLst/>
                        </a:rPr>
                        <a:t>strong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147.5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435.5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307.23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r>
              <a:tr h="453437">
                <a:tc>
                  <a:txBody>
                    <a:bodyPr/>
                    <a:lstStyle/>
                    <a:p>
                      <a:pPr marL="0" marR="0">
                        <a:spcBef>
                          <a:spcPts val="0"/>
                        </a:spcBef>
                        <a:spcAft>
                          <a:spcPts val="0"/>
                        </a:spcAft>
                      </a:pPr>
                      <a:r>
                        <a:rPr lang="en-US" sz="2000" dirty="0">
                          <a:effectLst/>
                        </a:rPr>
                        <a:t>eventual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800" dirty="0" smtClean="0">
                          <a:effectLst/>
                        </a:rPr>
                        <a:t>160.2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r>
            </a:tbl>
          </a:graphicData>
        </a:graphic>
      </p:graphicFrame>
      <p:sp>
        <p:nvSpPr>
          <p:cNvPr id="6" name="Oval 5"/>
          <p:cNvSpPr/>
          <p:nvPr/>
        </p:nvSpPr>
        <p:spPr>
          <a:xfrm>
            <a:off x="3080579" y="4328454"/>
            <a:ext cx="942975" cy="45577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Oval 6"/>
          <p:cNvSpPr/>
          <p:nvPr/>
        </p:nvSpPr>
        <p:spPr>
          <a:xfrm>
            <a:off x="4336175" y="4336899"/>
            <a:ext cx="942975" cy="45577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6858499" y="4773587"/>
            <a:ext cx="942975" cy="45577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5597337" y="4773588"/>
            <a:ext cx="942975" cy="45577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ounded Rectangle 9"/>
          <p:cNvSpPr/>
          <p:nvPr/>
        </p:nvSpPr>
        <p:spPr>
          <a:xfrm>
            <a:off x="811252" y="2979043"/>
            <a:ext cx="2087880" cy="1050608"/>
          </a:xfrm>
          <a:prstGeom prst="roundRect">
            <a:avLst>
              <a:gd name="adj" fmla="val 22973"/>
            </a:avLst>
          </a:prstGeom>
          <a:solidFill>
            <a:schemeClr val="bg1"/>
          </a:solidFill>
          <a:ln w="57150">
            <a:solidFill>
              <a:srgbClr val="FF0000"/>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Shopping cart: Want read in under 300 </a:t>
            </a:r>
            <a:r>
              <a:rPr lang="en-US" dirty="0" err="1">
                <a:solidFill>
                  <a:schemeClr val="tx1"/>
                </a:solidFill>
              </a:rPr>
              <a:t>ms.</a:t>
            </a:r>
            <a:endParaRPr lang="en-US" dirty="0">
              <a:solidFill>
                <a:schemeClr val="tx1"/>
              </a:solidFill>
            </a:endParaRPr>
          </a:p>
        </p:txBody>
      </p:sp>
      <p:sp>
        <p:nvSpPr>
          <p:cNvPr id="11" name="TextBox 10"/>
          <p:cNvSpPr txBox="1"/>
          <p:nvPr/>
        </p:nvSpPr>
        <p:spPr>
          <a:xfrm>
            <a:off x="3007437" y="5250849"/>
            <a:ext cx="3129126" cy="369332"/>
          </a:xfrm>
          <a:prstGeom prst="rect">
            <a:avLst/>
          </a:prstGeom>
          <a:noFill/>
        </p:spPr>
        <p:txBody>
          <a:bodyPr wrap="none" rtlCol="0">
            <a:spAutoFit/>
          </a:bodyPr>
          <a:lstStyle/>
          <a:p>
            <a:r>
              <a:rPr lang="en-US" i="1" dirty="0"/>
              <a:t>roundtrip times in milliseconds</a:t>
            </a:r>
          </a:p>
        </p:txBody>
      </p:sp>
    </p:spTree>
    <p:extLst>
      <p:ext uri="{BB962C8B-B14F-4D97-AF65-F5344CB8AC3E}">
        <p14:creationId xmlns:p14="http://schemas.microsoft.com/office/powerpoint/2010/main" val="345815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678" y="365126"/>
            <a:ext cx="8017726" cy="1325563"/>
          </a:xfrm>
        </p:spPr>
        <p:txBody>
          <a:bodyPr/>
          <a:lstStyle/>
          <a:p>
            <a:r>
              <a:rPr lang="en-US" dirty="0" smtClean="0">
                <a:solidFill>
                  <a:schemeClr val="accent1">
                    <a:lumMod val="75000"/>
                  </a:schemeClr>
                </a:solidFill>
                <a:latin typeface="+mn-lt"/>
              </a:rPr>
              <a:t>Pileus key features</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970156" y="2461846"/>
            <a:ext cx="7684619" cy="3715117"/>
          </a:xfrm>
        </p:spPr>
        <p:txBody>
          <a:bodyPr>
            <a:normAutofit/>
          </a:bodyPr>
          <a:lstStyle/>
          <a:p>
            <a:r>
              <a:rPr lang="en-US" sz="3600" dirty="0"/>
              <a:t>Replicated, partitioned key-value store</a:t>
            </a:r>
          </a:p>
          <a:p>
            <a:pPr>
              <a:spcBef>
                <a:spcPts val="1800"/>
              </a:spcBef>
            </a:pPr>
            <a:r>
              <a:rPr lang="en-US" sz="3600" dirty="0"/>
              <a:t>Choice of </a:t>
            </a:r>
            <a:r>
              <a:rPr lang="en-US" sz="3600" dirty="0" smtClean="0"/>
              <a:t>consistency</a:t>
            </a:r>
          </a:p>
          <a:p>
            <a:pPr>
              <a:spcBef>
                <a:spcPts val="1800"/>
              </a:spcBef>
            </a:pPr>
            <a:r>
              <a:rPr lang="en-US" sz="3600" dirty="0" smtClean="0"/>
              <a:t>Consistency-based </a:t>
            </a:r>
            <a:r>
              <a:rPr lang="en-US" sz="3600" dirty="0"/>
              <a:t>service level agreements (SLAs)</a:t>
            </a:r>
          </a:p>
        </p:txBody>
      </p:sp>
      <p:sp>
        <p:nvSpPr>
          <p:cNvPr id="4" name="Slide Number Placeholder 3"/>
          <p:cNvSpPr>
            <a:spLocks noGrp="1"/>
          </p:cNvSpPr>
          <p:nvPr>
            <p:ph type="sldNum" sz="quarter" idx="12"/>
          </p:nvPr>
        </p:nvSpPr>
        <p:spPr/>
        <p:txBody>
          <a:bodyPr/>
          <a:lstStyle/>
          <a:p>
            <a:fld id="{73B3248E-4CF8-407B-9602-DA3BA936A360}" type="slidenum">
              <a:rPr lang="en-US" smtClean="0"/>
              <a:t>5</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6658" y="602561"/>
            <a:ext cx="3148117" cy="1373345"/>
          </a:xfrm>
          <a:prstGeom prst="rect">
            <a:avLst/>
          </a:prstGeom>
        </p:spPr>
      </p:pic>
      <p:sp>
        <p:nvSpPr>
          <p:cNvPr id="6" name="TextBox 5"/>
          <p:cNvSpPr txBox="1"/>
          <p:nvPr/>
        </p:nvSpPr>
        <p:spPr>
          <a:xfrm>
            <a:off x="6457950" y="1526096"/>
            <a:ext cx="1245534" cy="369332"/>
          </a:xfrm>
          <a:prstGeom prst="rect">
            <a:avLst/>
          </a:prstGeom>
          <a:noFill/>
        </p:spPr>
        <p:txBody>
          <a:bodyPr wrap="none" rtlCol="0">
            <a:spAutoFit/>
          </a:bodyPr>
          <a:lstStyle/>
          <a:p>
            <a:r>
              <a:rPr lang="en-US" dirty="0">
                <a:solidFill>
                  <a:schemeClr val="bg1"/>
                </a:solidFill>
              </a:rPr>
              <a:t>a cap cloud</a:t>
            </a:r>
          </a:p>
        </p:txBody>
      </p:sp>
    </p:spTree>
    <p:extLst>
      <p:ext uri="{BB962C8B-B14F-4D97-AF65-F5344CB8AC3E}">
        <p14:creationId xmlns:p14="http://schemas.microsoft.com/office/powerpoint/2010/main" val="2544042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386819" y="1898996"/>
            <a:ext cx="3697745" cy="3574909"/>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15035" y="2725163"/>
            <a:ext cx="1806498" cy="1773044"/>
          </a:xfrm>
          <a:prstGeom prst="ellipse">
            <a:avLst/>
          </a:prstGeom>
          <a:solidFill>
            <a:srgbClr val="DAA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35695" y="353688"/>
            <a:ext cx="7355116" cy="1325563"/>
          </a:xfrm>
        </p:spPr>
        <p:txBody>
          <a:bodyPr/>
          <a:lstStyle/>
          <a:p>
            <a:r>
              <a:rPr lang="en-US" dirty="0" smtClean="0"/>
              <a:t>Pileus System Model</a:t>
            </a:r>
            <a:endParaRPr lang="en-US" dirty="0"/>
          </a:p>
        </p:txBody>
      </p:sp>
      <p:sp>
        <p:nvSpPr>
          <p:cNvPr id="30" name="Slide Number Placeholder 29"/>
          <p:cNvSpPr>
            <a:spLocks noGrp="1"/>
          </p:cNvSpPr>
          <p:nvPr>
            <p:ph type="sldNum" sz="quarter" idx="12"/>
          </p:nvPr>
        </p:nvSpPr>
        <p:spPr/>
        <p:txBody>
          <a:bodyPr/>
          <a:lstStyle/>
          <a:p>
            <a:fld id="{73B3248E-4CF8-407B-9602-DA3BA936A360}" type="slidenum">
              <a:rPr lang="en-US" smtClean="0"/>
              <a:t>6</a:t>
            </a:fld>
            <a:endParaRPr lang="en-US"/>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5868" y="3119713"/>
            <a:ext cx="572894" cy="572894"/>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6216" y="3740749"/>
            <a:ext cx="572894" cy="57289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7048" y="3733503"/>
            <a:ext cx="572894" cy="572894"/>
          </a:xfrm>
          <a:prstGeom prst="rect">
            <a:avLst/>
          </a:prstGeom>
        </p:spPr>
      </p:pic>
      <p:sp>
        <p:nvSpPr>
          <p:cNvPr id="9" name="TextBox 8"/>
          <p:cNvSpPr txBox="1"/>
          <p:nvPr/>
        </p:nvSpPr>
        <p:spPr>
          <a:xfrm>
            <a:off x="3528319" y="2861872"/>
            <a:ext cx="1373389" cy="369332"/>
          </a:xfrm>
          <a:prstGeom prst="rect">
            <a:avLst/>
          </a:prstGeom>
          <a:noFill/>
        </p:spPr>
        <p:txBody>
          <a:bodyPr wrap="none" rtlCol="0">
            <a:spAutoFit/>
          </a:bodyPr>
          <a:lstStyle/>
          <a:p>
            <a:r>
              <a:rPr lang="en-US" i="1" dirty="0"/>
              <a:t>p</a:t>
            </a:r>
            <a:r>
              <a:rPr lang="en-US" i="1" dirty="0" smtClean="0"/>
              <a:t>rimary </a:t>
            </a:r>
            <a:r>
              <a:rPr lang="en-US" i="1" dirty="0"/>
              <a:t>core</a:t>
            </a:r>
          </a:p>
        </p:txBody>
      </p:sp>
      <p:sp>
        <p:nvSpPr>
          <p:cNvPr id="10" name="TextBox 9"/>
          <p:cNvSpPr txBox="1"/>
          <p:nvPr/>
        </p:nvSpPr>
        <p:spPr>
          <a:xfrm>
            <a:off x="3315036" y="2093915"/>
            <a:ext cx="1745286" cy="369332"/>
          </a:xfrm>
          <a:prstGeom prst="rect">
            <a:avLst/>
          </a:prstGeom>
          <a:noFill/>
        </p:spPr>
        <p:txBody>
          <a:bodyPr wrap="none" rtlCol="0">
            <a:spAutoFit/>
          </a:bodyPr>
          <a:lstStyle/>
          <a:p>
            <a:r>
              <a:rPr lang="en-US" i="1" dirty="0"/>
              <a:t>s</a:t>
            </a:r>
            <a:r>
              <a:rPr lang="en-US" i="1" dirty="0" smtClean="0"/>
              <a:t>econdary </a:t>
            </a:r>
            <a:r>
              <a:rPr lang="en-US" i="1" dirty="0"/>
              <a:t>nodes</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13633" y="2945402"/>
            <a:ext cx="572894" cy="57289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5035" y="4561671"/>
            <a:ext cx="572894" cy="572894"/>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6645" y="2539844"/>
            <a:ext cx="572894" cy="572894"/>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49971" y="4275224"/>
            <a:ext cx="572894" cy="572894"/>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523" y="4771640"/>
            <a:ext cx="572894" cy="572894"/>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5060" y="2570663"/>
            <a:ext cx="667831" cy="672283"/>
          </a:xfrm>
          <a:prstGeom prst="rect">
            <a:avLst/>
          </a:prstGeom>
        </p:spPr>
      </p:pic>
      <p:cxnSp>
        <p:nvCxnSpPr>
          <p:cNvPr id="25" name="Straight Arrow Connector 24"/>
          <p:cNvCxnSpPr>
            <a:endCxn id="5" idx="1"/>
          </p:cNvCxnSpPr>
          <p:nvPr/>
        </p:nvCxnSpPr>
        <p:spPr>
          <a:xfrm flipV="1">
            <a:off x="2352004" y="4019950"/>
            <a:ext cx="1215044" cy="78855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rot="19846063">
            <a:off x="2035730" y="4136290"/>
            <a:ext cx="1412823" cy="369332"/>
          </a:xfrm>
          <a:prstGeom prst="rect">
            <a:avLst/>
          </a:prstGeom>
          <a:noFill/>
        </p:spPr>
        <p:txBody>
          <a:bodyPr wrap="none" rtlCol="0">
            <a:spAutoFit/>
          </a:bodyPr>
          <a:lstStyle/>
          <a:p>
            <a:r>
              <a:rPr lang="en-US" b="1" dirty="0"/>
              <a:t>G</a:t>
            </a:r>
            <a:r>
              <a:rPr lang="en-US" b="1" dirty="0" smtClean="0"/>
              <a:t>et</a:t>
            </a:r>
            <a:r>
              <a:rPr lang="en-US" dirty="0" smtClean="0"/>
              <a:t>(key, SLA)</a:t>
            </a:r>
            <a:endParaRPr lang="en-US" dirty="0"/>
          </a:p>
        </p:txBody>
      </p:sp>
      <p:cxnSp>
        <p:nvCxnSpPr>
          <p:cNvPr id="28" name="Straight Arrow Connector 27"/>
          <p:cNvCxnSpPr>
            <a:stCxn id="21" idx="3"/>
          </p:cNvCxnSpPr>
          <p:nvPr/>
        </p:nvCxnSpPr>
        <p:spPr>
          <a:xfrm flipV="1">
            <a:off x="1982891" y="2698180"/>
            <a:ext cx="902959" cy="2086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rot="1667033">
            <a:off x="1758593" y="3390303"/>
            <a:ext cx="1563313" cy="369332"/>
          </a:xfrm>
          <a:prstGeom prst="rect">
            <a:avLst/>
          </a:prstGeom>
          <a:noFill/>
        </p:spPr>
        <p:txBody>
          <a:bodyPr wrap="none" rtlCol="0">
            <a:spAutoFit/>
          </a:bodyPr>
          <a:lstStyle/>
          <a:p>
            <a:r>
              <a:rPr lang="en-US" b="1" dirty="0" smtClean="0"/>
              <a:t>Put</a:t>
            </a:r>
            <a:r>
              <a:rPr lang="en-US" dirty="0" smtClean="0"/>
              <a:t>(key</a:t>
            </a:r>
            <a:r>
              <a:rPr lang="en-US" dirty="0"/>
              <a:t>, value)</a:t>
            </a:r>
          </a:p>
        </p:txBody>
      </p:sp>
      <p:cxnSp>
        <p:nvCxnSpPr>
          <p:cNvPr id="31" name="Straight Arrow Connector 30"/>
          <p:cNvCxnSpPr/>
          <p:nvPr/>
        </p:nvCxnSpPr>
        <p:spPr>
          <a:xfrm>
            <a:off x="1995778" y="3035460"/>
            <a:ext cx="1591599" cy="84483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21038638">
            <a:off x="1820703" y="2325000"/>
            <a:ext cx="1412823" cy="369332"/>
          </a:xfrm>
          <a:prstGeom prst="rect">
            <a:avLst/>
          </a:prstGeom>
          <a:noFill/>
        </p:spPr>
        <p:txBody>
          <a:bodyPr wrap="none" rtlCol="0">
            <a:spAutoFit/>
          </a:bodyPr>
          <a:lstStyle/>
          <a:p>
            <a:r>
              <a:rPr lang="en-US" b="1" dirty="0"/>
              <a:t>G</a:t>
            </a:r>
            <a:r>
              <a:rPr lang="en-US" b="1" dirty="0" smtClean="0"/>
              <a:t>et</a:t>
            </a:r>
            <a:r>
              <a:rPr lang="en-US" dirty="0" smtClean="0"/>
              <a:t>(key, SLA)</a:t>
            </a:r>
            <a:endParaRPr lang="en-US" dirty="0"/>
          </a:p>
        </p:txBody>
      </p:sp>
      <p:cxnSp>
        <p:nvCxnSpPr>
          <p:cNvPr id="37" name="Straight Arrow Connector 36"/>
          <p:cNvCxnSpPr/>
          <p:nvPr/>
        </p:nvCxnSpPr>
        <p:spPr>
          <a:xfrm>
            <a:off x="4403627" y="3595275"/>
            <a:ext cx="136588" cy="218002"/>
          </a:xfrm>
          <a:prstGeom prst="straightConnector1">
            <a:avLst/>
          </a:prstGeom>
          <a:ln w="1905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978418" y="4020050"/>
            <a:ext cx="508931" cy="11360"/>
          </a:xfrm>
          <a:prstGeom prst="straightConnector1">
            <a:avLst/>
          </a:prstGeom>
          <a:ln w="1905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3978418" y="3626289"/>
            <a:ext cx="150429" cy="162223"/>
          </a:xfrm>
          <a:prstGeom prst="straightConnector1">
            <a:avLst/>
          </a:prstGeom>
          <a:ln w="1905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839694" y="3601936"/>
            <a:ext cx="848374" cy="461665"/>
          </a:xfrm>
          <a:prstGeom prst="rect">
            <a:avLst/>
          </a:prstGeom>
          <a:noFill/>
        </p:spPr>
        <p:txBody>
          <a:bodyPr wrap="none" rtlCol="0">
            <a:spAutoFit/>
          </a:bodyPr>
          <a:lstStyle/>
          <a:p>
            <a:pPr algn="ctr"/>
            <a:r>
              <a:rPr lang="en-US" sz="1200" dirty="0"/>
              <a:t>sync</a:t>
            </a:r>
          </a:p>
          <a:p>
            <a:pPr algn="ctr"/>
            <a:r>
              <a:rPr lang="en-US" sz="1200" dirty="0"/>
              <a:t>replication</a:t>
            </a:r>
          </a:p>
        </p:txBody>
      </p:sp>
      <p:cxnSp>
        <p:nvCxnSpPr>
          <p:cNvPr id="56" name="Straight Arrow Connector 55"/>
          <p:cNvCxnSpPr>
            <a:stCxn id="4" idx="2"/>
            <a:endCxn id="14" idx="1"/>
          </p:cNvCxnSpPr>
          <p:nvPr/>
        </p:nvCxnSpPr>
        <p:spPr>
          <a:xfrm>
            <a:off x="4672663" y="4313643"/>
            <a:ext cx="277308" cy="248028"/>
          </a:xfrm>
          <a:prstGeom prst="straightConnector1">
            <a:avLst/>
          </a:prstGeom>
          <a:ln w="19050">
            <a:tailEnd type="triangle"/>
          </a:ln>
        </p:spPr>
        <p:style>
          <a:lnRef idx="1">
            <a:schemeClr val="accent6"/>
          </a:lnRef>
          <a:fillRef idx="0">
            <a:schemeClr val="accent6"/>
          </a:fillRef>
          <a:effectRef idx="0">
            <a:schemeClr val="accent6"/>
          </a:effectRef>
          <a:fontRef idx="minor">
            <a:schemeClr val="tx1"/>
          </a:fontRef>
        </p:style>
      </p:cxnSp>
      <p:cxnSp>
        <p:nvCxnSpPr>
          <p:cNvPr id="58" name="Straight Arrow Connector 57"/>
          <p:cNvCxnSpPr>
            <a:endCxn id="11" idx="1"/>
          </p:cNvCxnSpPr>
          <p:nvPr/>
        </p:nvCxnSpPr>
        <p:spPr>
          <a:xfrm flipV="1">
            <a:off x="4487349" y="3231850"/>
            <a:ext cx="726285" cy="94245"/>
          </a:xfrm>
          <a:prstGeom prst="straightConnector1">
            <a:avLst/>
          </a:prstGeom>
          <a:ln w="19050">
            <a:tailEnd type="triangle"/>
          </a:ln>
        </p:spPr>
        <p:style>
          <a:lnRef idx="1">
            <a:schemeClr val="accent6"/>
          </a:lnRef>
          <a:fillRef idx="0">
            <a:schemeClr val="accent6"/>
          </a:fillRef>
          <a:effectRef idx="0">
            <a:schemeClr val="accent6"/>
          </a:effectRef>
          <a:fontRef idx="minor">
            <a:schemeClr val="tx1"/>
          </a:fontRef>
        </p:style>
      </p:cxnSp>
      <p:cxnSp>
        <p:nvCxnSpPr>
          <p:cNvPr id="60" name="Straight Arrow Connector 59"/>
          <p:cNvCxnSpPr>
            <a:endCxn id="12" idx="0"/>
          </p:cNvCxnSpPr>
          <p:nvPr/>
        </p:nvCxnSpPr>
        <p:spPr>
          <a:xfrm flipH="1">
            <a:off x="3601483" y="4313643"/>
            <a:ext cx="120875" cy="248028"/>
          </a:xfrm>
          <a:prstGeom prst="straightConnector1">
            <a:avLst/>
          </a:prstGeom>
          <a:ln w="19050">
            <a:tailEnd type="triangle"/>
          </a:ln>
        </p:spPr>
        <p:style>
          <a:lnRef idx="1">
            <a:schemeClr val="accent6"/>
          </a:lnRef>
          <a:fillRef idx="0">
            <a:schemeClr val="accent6"/>
          </a:fillRef>
          <a:effectRef idx="0">
            <a:schemeClr val="accent6"/>
          </a:effectRef>
          <a:fontRef idx="minor">
            <a:schemeClr val="tx1"/>
          </a:fontRef>
        </p:style>
      </p:cxnSp>
      <p:cxnSp>
        <p:nvCxnSpPr>
          <p:cNvPr id="62" name="Straight Arrow Connector 61"/>
          <p:cNvCxnSpPr>
            <a:stCxn id="3" idx="1"/>
          </p:cNvCxnSpPr>
          <p:nvPr/>
        </p:nvCxnSpPr>
        <p:spPr>
          <a:xfrm flipH="1" flipV="1">
            <a:off x="3315036" y="2975692"/>
            <a:ext cx="720833" cy="430469"/>
          </a:xfrm>
          <a:prstGeom prst="straightConnector1">
            <a:avLst/>
          </a:prstGeom>
          <a:ln w="19050">
            <a:tailEnd type="triangle"/>
          </a:ln>
        </p:spPr>
        <p:style>
          <a:lnRef idx="1">
            <a:schemeClr val="accent6"/>
          </a:lnRef>
          <a:fillRef idx="0">
            <a:schemeClr val="accent6"/>
          </a:fillRef>
          <a:effectRef idx="0">
            <a:schemeClr val="accent6"/>
          </a:effectRef>
          <a:fontRef idx="minor">
            <a:schemeClr val="tx1"/>
          </a:fontRef>
        </p:style>
      </p:cxnSp>
      <p:sp>
        <p:nvSpPr>
          <p:cNvPr id="63" name="TextBox 62"/>
          <p:cNvSpPr txBox="1"/>
          <p:nvPr/>
        </p:nvSpPr>
        <p:spPr>
          <a:xfrm>
            <a:off x="3807782" y="4480189"/>
            <a:ext cx="848374" cy="461665"/>
          </a:xfrm>
          <a:prstGeom prst="rect">
            <a:avLst/>
          </a:prstGeom>
          <a:noFill/>
        </p:spPr>
        <p:txBody>
          <a:bodyPr wrap="none" rtlCol="0">
            <a:spAutoFit/>
          </a:bodyPr>
          <a:lstStyle/>
          <a:p>
            <a:pPr algn="ctr"/>
            <a:r>
              <a:rPr lang="en-US" sz="1200" dirty="0"/>
              <a:t>lazy</a:t>
            </a:r>
          </a:p>
          <a:p>
            <a:pPr algn="ctr"/>
            <a:r>
              <a:rPr lang="en-US" sz="1200" dirty="0"/>
              <a:t>replication</a:t>
            </a:r>
          </a:p>
        </p:txBody>
      </p:sp>
      <p:sp>
        <p:nvSpPr>
          <p:cNvPr id="65" name="TextBox 64"/>
          <p:cNvSpPr txBox="1"/>
          <p:nvPr/>
        </p:nvSpPr>
        <p:spPr>
          <a:xfrm rot="20639898">
            <a:off x="2138444" y="5029772"/>
            <a:ext cx="1412823" cy="369332"/>
          </a:xfrm>
          <a:prstGeom prst="rect">
            <a:avLst/>
          </a:prstGeom>
          <a:noFill/>
        </p:spPr>
        <p:txBody>
          <a:bodyPr wrap="none" rtlCol="0">
            <a:spAutoFit/>
          </a:bodyPr>
          <a:lstStyle/>
          <a:p>
            <a:r>
              <a:rPr lang="en-US" b="1" dirty="0"/>
              <a:t>G</a:t>
            </a:r>
            <a:r>
              <a:rPr lang="en-US" b="1" dirty="0" smtClean="0"/>
              <a:t>et</a:t>
            </a:r>
            <a:r>
              <a:rPr lang="en-US" dirty="0" smtClean="0"/>
              <a:t>(key, SLA)</a:t>
            </a:r>
            <a:endParaRPr lang="en-US" dirty="0"/>
          </a:p>
        </p:txBody>
      </p:sp>
      <p:cxnSp>
        <p:nvCxnSpPr>
          <p:cNvPr id="66" name="Straight Arrow Connector 65"/>
          <p:cNvCxnSpPr>
            <a:endCxn id="12" idx="1"/>
          </p:cNvCxnSpPr>
          <p:nvPr/>
        </p:nvCxnSpPr>
        <p:spPr>
          <a:xfrm flipV="1">
            <a:off x="2434370" y="4848118"/>
            <a:ext cx="880665" cy="8771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6382181" y="1729082"/>
            <a:ext cx="2138488" cy="3691774"/>
            <a:chOff x="6452323" y="2062255"/>
            <a:chExt cx="2138488" cy="3691774"/>
          </a:xfrm>
        </p:grpSpPr>
        <p:sp>
          <p:nvSpPr>
            <p:cNvPr id="23" name="TextBox 22"/>
            <p:cNvSpPr txBox="1"/>
            <p:nvPr/>
          </p:nvSpPr>
          <p:spPr>
            <a:xfrm>
              <a:off x="6452323" y="2062255"/>
              <a:ext cx="598241" cy="461665"/>
            </a:xfrm>
            <a:prstGeom prst="rect">
              <a:avLst/>
            </a:prstGeom>
            <a:noFill/>
          </p:spPr>
          <p:txBody>
            <a:bodyPr wrap="none" rtlCol="0">
              <a:spAutoFit/>
            </a:bodyPr>
            <a:lstStyle/>
            <a:p>
              <a:r>
                <a:rPr lang="en-US" sz="2400" dirty="0" smtClean="0"/>
                <a:t>API</a:t>
              </a:r>
              <a:endParaRPr lang="en-US" sz="2400" dirty="0"/>
            </a:p>
          </p:txBody>
        </p:sp>
        <p:sp>
          <p:nvSpPr>
            <p:cNvPr id="24" name="Rectangle 23"/>
            <p:cNvSpPr/>
            <p:nvPr/>
          </p:nvSpPr>
          <p:spPr>
            <a:xfrm>
              <a:off x="6452323" y="2471764"/>
              <a:ext cx="2138488" cy="3282265"/>
            </a:xfrm>
            <a:prstGeom prst="rect">
              <a:avLst/>
            </a:prstGeom>
            <a:solidFill>
              <a:schemeClr val="bg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612673" y="2698180"/>
              <a:ext cx="1959191" cy="2862322"/>
            </a:xfrm>
            <a:prstGeom prst="rect">
              <a:avLst/>
            </a:prstGeom>
            <a:noFill/>
          </p:spPr>
          <p:txBody>
            <a:bodyPr wrap="none" rtlCol="0">
              <a:spAutoFit/>
            </a:bodyPr>
            <a:lstStyle/>
            <a:p>
              <a:r>
                <a:rPr lang="en-US" b="1" dirty="0" smtClean="0"/>
                <a:t>BeginSession</a:t>
              </a:r>
              <a:r>
                <a:rPr lang="en-US" dirty="0" smtClean="0"/>
                <a:t> (SLA)</a:t>
              </a:r>
            </a:p>
            <a:p>
              <a:r>
                <a:rPr lang="en-US" b="1" dirty="0" smtClean="0"/>
                <a:t>BeginTx</a:t>
              </a:r>
              <a:r>
                <a:rPr lang="en-US" dirty="0" smtClean="0"/>
                <a:t> (SLA)</a:t>
              </a:r>
            </a:p>
            <a:p>
              <a:endParaRPr lang="en-US" dirty="0"/>
            </a:p>
            <a:p>
              <a:r>
                <a:rPr lang="en-US" b="1" dirty="0" smtClean="0"/>
                <a:t>Put</a:t>
              </a:r>
              <a:r>
                <a:rPr lang="en-US" dirty="0" smtClean="0"/>
                <a:t> (key, value)</a:t>
              </a:r>
            </a:p>
            <a:p>
              <a:r>
                <a:rPr lang="en-US" b="1" dirty="0" smtClean="0"/>
                <a:t>Get</a:t>
              </a:r>
              <a:r>
                <a:rPr lang="en-US" dirty="0" smtClean="0"/>
                <a:t> (key, SLA)</a:t>
              </a:r>
            </a:p>
            <a:p>
              <a:r>
                <a:rPr lang="en-US" dirty="0" smtClean="0"/>
                <a:t>     returns value, </a:t>
              </a:r>
              <a:br>
                <a:rPr lang="en-US" dirty="0" smtClean="0"/>
              </a:br>
              <a:r>
                <a:rPr lang="en-US" dirty="0" smtClean="0"/>
                <a:t>        consistency</a:t>
              </a:r>
            </a:p>
            <a:p>
              <a:endParaRPr lang="en-US" dirty="0"/>
            </a:p>
            <a:p>
              <a:r>
                <a:rPr lang="en-US" b="1" dirty="0" smtClean="0"/>
                <a:t>EndTx</a:t>
              </a:r>
              <a:r>
                <a:rPr lang="en-US" dirty="0" smtClean="0"/>
                <a:t> ()</a:t>
              </a:r>
            </a:p>
            <a:p>
              <a:r>
                <a:rPr lang="en-US" b="1" dirty="0" smtClean="0"/>
                <a:t>EndSession</a:t>
              </a:r>
              <a:r>
                <a:rPr lang="en-US" dirty="0" smtClean="0"/>
                <a:t> ()</a:t>
              </a:r>
              <a:endParaRPr lang="en-US" dirty="0"/>
            </a:p>
          </p:txBody>
        </p:sp>
      </p:grpSp>
      <p:sp>
        <p:nvSpPr>
          <p:cNvPr id="8" name="Rectangle 7"/>
          <p:cNvSpPr/>
          <p:nvPr/>
        </p:nvSpPr>
        <p:spPr>
          <a:xfrm>
            <a:off x="6542531" y="3518296"/>
            <a:ext cx="1430591" cy="270216"/>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662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26" grpId="0"/>
      <p:bldP spid="29" grpId="0"/>
      <p:bldP spid="32" grpId="0"/>
      <p:bldP spid="54" grpId="0"/>
      <p:bldP spid="63" grpId="0"/>
      <p:bldP spid="65"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Consistency Guarantees</a:t>
            </a:r>
            <a:endParaRPr lang="en-US" dirty="0"/>
          </a:p>
        </p:txBody>
      </p:sp>
      <p:sp>
        <p:nvSpPr>
          <p:cNvPr id="4" name="Slide Number Placeholder 3"/>
          <p:cNvSpPr>
            <a:spLocks noGrp="1"/>
          </p:cNvSpPr>
          <p:nvPr>
            <p:ph type="sldNum" sz="quarter" idx="12"/>
          </p:nvPr>
        </p:nvSpPr>
        <p:spPr/>
        <p:txBody>
          <a:bodyPr/>
          <a:lstStyle/>
          <a:p>
            <a:fld id="{73B3248E-4CF8-407B-9602-DA3BA936A360}" type="slidenum">
              <a:rPr lang="en-US" smtClean="0"/>
              <a:t>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72072145"/>
              </p:ext>
            </p:extLst>
          </p:nvPr>
        </p:nvGraphicFramePr>
        <p:xfrm>
          <a:off x="627185" y="1690688"/>
          <a:ext cx="7780607" cy="4561840"/>
        </p:xfrm>
        <a:graphic>
          <a:graphicData uri="http://schemas.openxmlformats.org/drawingml/2006/table">
            <a:tbl>
              <a:tblPr bandRow="1">
                <a:tableStyleId>{5C22544A-7EE6-4342-B048-85BDC9FD1C3A}</a:tableStyleId>
              </a:tblPr>
              <a:tblGrid>
                <a:gridCol w="3014289"/>
                <a:gridCol w="4766318"/>
              </a:tblGrid>
              <a:tr h="635000">
                <a:tc>
                  <a:txBody>
                    <a:bodyPr/>
                    <a:lstStyle/>
                    <a:p>
                      <a:r>
                        <a:rPr lang="en-US" sz="2400" dirty="0" smtClean="0"/>
                        <a:t>Strong Consistency</a:t>
                      </a:r>
                      <a:endParaRPr lang="en-US" sz="2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Return value of latest </a:t>
                      </a:r>
                      <a:r>
                        <a:rPr lang="en-US" sz="2400" b="1" i="0" dirty="0" smtClean="0"/>
                        <a:t>Put</a:t>
                      </a:r>
                      <a:r>
                        <a:rPr lang="en-US" sz="2400" dirty="0" smtClean="0"/>
                        <a:t>.</a:t>
                      </a:r>
                    </a:p>
                  </a:txBody>
                  <a:tcPr anchor="ctr"/>
                </a:tc>
              </a:tr>
              <a:tr h="635000">
                <a:tc>
                  <a:txBody>
                    <a:bodyPr/>
                    <a:lstStyle/>
                    <a:p>
                      <a:r>
                        <a:rPr lang="en-US" sz="2400" dirty="0" smtClean="0">
                          <a:solidFill>
                            <a:prstClr val="black"/>
                          </a:solidFill>
                        </a:rPr>
                        <a:t>Causal Consistency</a:t>
                      </a:r>
                      <a:endParaRPr lang="en-US" sz="2400" dirty="0"/>
                    </a:p>
                  </a:txBody>
                  <a:tcPr anchor="ctr"/>
                </a:tc>
                <a:tc>
                  <a:txBody>
                    <a:bodyPr/>
                    <a:lstStyle/>
                    <a:p>
                      <a:r>
                        <a:rPr lang="en-US" sz="2400" dirty="0" smtClean="0"/>
                        <a:t>Return value</a:t>
                      </a:r>
                      <a:r>
                        <a:rPr lang="en-US" sz="2400" baseline="0" dirty="0" smtClean="0"/>
                        <a:t> of latest causally preceding </a:t>
                      </a:r>
                      <a:r>
                        <a:rPr lang="en-US" sz="2400" b="1" i="0" baseline="0" dirty="0" smtClean="0"/>
                        <a:t>Put</a:t>
                      </a:r>
                      <a:r>
                        <a:rPr lang="en-US" sz="2400" dirty="0" smtClean="0"/>
                        <a:t>.</a:t>
                      </a:r>
                      <a:endParaRPr lang="en-US" sz="2400" dirty="0"/>
                    </a:p>
                  </a:txBody>
                  <a:tcPr anchor="ctr"/>
                </a:tc>
              </a:tr>
              <a:tr h="635000">
                <a:tc>
                  <a:txBody>
                    <a:bodyPr/>
                    <a:lstStyle/>
                    <a:p>
                      <a:r>
                        <a:rPr lang="en-US" sz="2400" dirty="0" smtClean="0">
                          <a:solidFill>
                            <a:prstClr val="black"/>
                          </a:solidFill>
                        </a:rPr>
                        <a:t>Bounded Staleness (</a:t>
                      </a:r>
                      <a:r>
                        <a:rPr lang="en-US" sz="2400" i="1" dirty="0" smtClean="0">
                          <a:solidFill>
                            <a:prstClr val="black"/>
                          </a:solidFill>
                        </a:rPr>
                        <a:t>t</a:t>
                      </a:r>
                      <a:r>
                        <a:rPr lang="en-US" sz="2400" dirty="0" smtClean="0">
                          <a:solidFill>
                            <a:prstClr val="black"/>
                          </a:solidFill>
                        </a:rPr>
                        <a:t>)</a:t>
                      </a:r>
                      <a:endParaRPr lang="en-US" sz="2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Return value that is stale by at most </a:t>
                      </a:r>
                      <a:r>
                        <a:rPr lang="en-US" sz="2400" i="1" dirty="0" smtClean="0"/>
                        <a:t>t</a:t>
                      </a:r>
                      <a:r>
                        <a:rPr lang="en-US" sz="2400" baseline="0" dirty="0" smtClean="0"/>
                        <a:t> seconds</a:t>
                      </a:r>
                      <a:r>
                        <a:rPr lang="en-US" sz="2400" dirty="0" smtClean="0"/>
                        <a:t>.</a:t>
                      </a:r>
                    </a:p>
                  </a:txBody>
                  <a:tcPr anchor="ctr"/>
                </a:tc>
              </a:tr>
              <a:tr h="635000">
                <a:tc>
                  <a:txBody>
                    <a:bodyPr/>
                    <a:lstStyle/>
                    <a:p>
                      <a:r>
                        <a:rPr lang="en-US" sz="2400" dirty="0" smtClean="0">
                          <a:solidFill>
                            <a:prstClr val="black"/>
                          </a:solidFill>
                        </a:rPr>
                        <a:t>Read My Writes</a:t>
                      </a:r>
                      <a:endParaRPr lang="en-US" sz="2400" dirty="0"/>
                    </a:p>
                  </a:txBody>
                  <a:tcPr anchor="ctr"/>
                </a:tc>
                <a:tc>
                  <a:txBody>
                    <a:bodyPr/>
                    <a:lstStyle/>
                    <a:p>
                      <a:r>
                        <a:rPr lang="en-US" sz="2400" dirty="0" smtClean="0"/>
                        <a:t>Return value of latest </a:t>
                      </a:r>
                      <a:r>
                        <a:rPr lang="en-US" sz="2400" b="1" i="0" dirty="0" smtClean="0"/>
                        <a:t>Put</a:t>
                      </a:r>
                      <a:r>
                        <a:rPr lang="en-US" sz="2400" dirty="0" smtClean="0"/>
                        <a:t> in client session or a later value.</a:t>
                      </a:r>
                      <a:endParaRPr lang="en-US" sz="2400" dirty="0"/>
                    </a:p>
                  </a:txBody>
                  <a:tcPr anchor="ctr"/>
                </a:tc>
              </a:tr>
              <a:tr h="635000">
                <a:tc>
                  <a:txBody>
                    <a:bodyPr/>
                    <a:lstStyle/>
                    <a:p>
                      <a:r>
                        <a:rPr lang="en-US" sz="2400" dirty="0" smtClean="0">
                          <a:solidFill>
                            <a:prstClr val="black"/>
                          </a:solidFill>
                        </a:rPr>
                        <a:t>Monotonic Reads</a:t>
                      </a:r>
                      <a:endParaRPr lang="en-US" sz="2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Return same</a:t>
                      </a:r>
                      <a:r>
                        <a:rPr lang="en-US" sz="2400" baseline="0" dirty="0" smtClean="0"/>
                        <a:t> or later </a:t>
                      </a:r>
                      <a:r>
                        <a:rPr lang="en-US" sz="2400" dirty="0" smtClean="0"/>
                        <a:t>value</a:t>
                      </a:r>
                      <a:r>
                        <a:rPr lang="en-US" sz="2400" baseline="0" dirty="0" smtClean="0"/>
                        <a:t> as earlier </a:t>
                      </a:r>
                      <a:r>
                        <a:rPr lang="en-US" sz="2400" b="1" i="0" baseline="0" dirty="0" smtClean="0"/>
                        <a:t>Get</a:t>
                      </a:r>
                      <a:r>
                        <a:rPr lang="en-US" sz="2400" baseline="0" dirty="0" smtClean="0"/>
                        <a:t> in client session</a:t>
                      </a:r>
                      <a:r>
                        <a:rPr lang="en-US" sz="2400" dirty="0" smtClean="0"/>
                        <a:t>.</a:t>
                      </a:r>
                    </a:p>
                  </a:txBody>
                  <a:tcPr anchor="ctr"/>
                </a:tc>
              </a:tr>
              <a:tr h="635000">
                <a:tc>
                  <a:txBody>
                    <a:bodyPr/>
                    <a:lstStyle/>
                    <a:p>
                      <a:r>
                        <a:rPr lang="en-US" sz="2400" dirty="0" smtClean="0"/>
                        <a:t>Eventual Consistency</a:t>
                      </a:r>
                      <a:endParaRPr lang="en-US" sz="2400" dirty="0"/>
                    </a:p>
                  </a:txBody>
                  <a:tcPr anchor="ctr"/>
                </a:tc>
                <a:tc>
                  <a:txBody>
                    <a:bodyPr/>
                    <a:lstStyle/>
                    <a:p>
                      <a:r>
                        <a:rPr lang="en-US" sz="2400" dirty="0" smtClean="0"/>
                        <a:t>Return</a:t>
                      </a:r>
                      <a:r>
                        <a:rPr lang="en-US" sz="2400" baseline="0" dirty="0" smtClean="0"/>
                        <a:t> value of any P</a:t>
                      </a:r>
                      <a:r>
                        <a:rPr lang="en-US" sz="2400" b="1" i="0" baseline="0" dirty="0" smtClean="0"/>
                        <a:t>ut</a:t>
                      </a:r>
                      <a:r>
                        <a:rPr lang="en-US" sz="2400" dirty="0" smtClean="0"/>
                        <a:t>.</a:t>
                      </a:r>
                      <a:endParaRPr lang="en-US" sz="2400" dirty="0"/>
                    </a:p>
                  </a:txBody>
                  <a:tcPr anchor="ctr"/>
                </a:tc>
              </a:tr>
            </a:tbl>
          </a:graphicData>
        </a:graphic>
      </p:graphicFrame>
      <p:sp>
        <p:nvSpPr>
          <p:cNvPr id="5" name="TextBox 4"/>
          <p:cNvSpPr txBox="1"/>
          <p:nvPr/>
        </p:nvSpPr>
        <p:spPr>
          <a:xfrm>
            <a:off x="7799208" y="2509024"/>
            <a:ext cx="1344792" cy="369332"/>
          </a:xfrm>
          <a:prstGeom prst="rect">
            <a:avLst/>
          </a:prstGeom>
          <a:noFill/>
        </p:spPr>
        <p:txBody>
          <a:bodyPr wrap="none" rtlCol="0">
            <a:spAutoFit/>
          </a:bodyPr>
          <a:lstStyle/>
          <a:p>
            <a:r>
              <a:rPr lang="en-US" dirty="0" smtClean="0">
                <a:solidFill>
                  <a:schemeClr val="accent2"/>
                </a:solidFill>
                <a:latin typeface="Arial Narrow" panose="020B0606020202030204" pitchFamily="34" charset="0"/>
              </a:rPr>
              <a:t>[COPS 2011</a:t>
            </a:r>
            <a:r>
              <a:rPr lang="en-US" dirty="0" smtClean="0">
                <a:solidFill>
                  <a:schemeClr val="accent2"/>
                </a:solidFill>
              </a:rPr>
              <a:t>]</a:t>
            </a:r>
            <a:endParaRPr lang="en-US" dirty="0">
              <a:solidFill>
                <a:schemeClr val="accent2"/>
              </a:solidFill>
            </a:endParaRPr>
          </a:p>
        </p:txBody>
      </p:sp>
      <p:sp>
        <p:nvSpPr>
          <p:cNvPr id="6" name="TextBox 5"/>
          <p:cNvSpPr txBox="1"/>
          <p:nvPr/>
        </p:nvSpPr>
        <p:spPr>
          <a:xfrm>
            <a:off x="7799208" y="3512025"/>
            <a:ext cx="1260794" cy="369332"/>
          </a:xfrm>
          <a:prstGeom prst="rect">
            <a:avLst/>
          </a:prstGeom>
          <a:noFill/>
        </p:spPr>
        <p:txBody>
          <a:bodyPr wrap="none" rtlCol="0">
            <a:spAutoFit/>
          </a:bodyPr>
          <a:lstStyle/>
          <a:p>
            <a:r>
              <a:rPr lang="en-US" dirty="0" smtClean="0">
                <a:solidFill>
                  <a:schemeClr val="accent2"/>
                </a:solidFill>
                <a:latin typeface="Arial Narrow" panose="020B0606020202030204" pitchFamily="34" charset="0"/>
              </a:rPr>
              <a:t>[TACT 2002</a:t>
            </a:r>
            <a:r>
              <a:rPr lang="en-US" dirty="0" smtClean="0">
                <a:solidFill>
                  <a:schemeClr val="accent2"/>
                </a:solidFill>
              </a:rPr>
              <a:t>]</a:t>
            </a:r>
            <a:endParaRPr lang="en-US" dirty="0">
              <a:solidFill>
                <a:schemeClr val="accent2"/>
              </a:solidFill>
            </a:endParaRPr>
          </a:p>
        </p:txBody>
      </p:sp>
      <p:sp>
        <p:nvSpPr>
          <p:cNvPr id="7" name="TextBox 6"/>
          <p:cNvSpPr txBox="1"/>
          <p:nvPr/>
        </p:nvSpPr>
        <p:spPr>
          <a:xfrm>
            <a:off x="7737204" y="4515026"/>
            <a:ext cx="1322798" cy="369332"/>
          </a:xfrm>
          <a:prstGeom prst="rect">
            <a:avLst/>
          </a:prstGeom>
          <a:noFill/>
        </p:spPr>
        <p:txBody>
          <a:bodyPr wrap="none" rtlCol="0">
            <a:spAutoFit/>
          </a:bodyPr>
          <a:lstStyle/>
          <a:p>
            <a:r>
              <a:rPr lang="en-US" dirty="0" smtClean="0">
                <a:solidFill>
                  <a:schemeClr val="accent2"/>
                </a:solidFill>
                <a:latin typeface="Arial Narrow" panose="020B0606020202030204" pitchFamily="34" charset="0"/>
              </a:rPr>
              <a:t>[Bayou 1994</a:t>
            </a:r>
            <a:r>
              <a:rPr lang="en-US" dirty="0" smtClean="0">
                <a:solidFill>
                  <a:schemeClr val="accent2"/>
                </a:solidFill>
              </a:rPr>
              <a:t>]</a:t>
            </a:r>
            <a:endParaRPr lang="en-US" dirty="0">
              <a:solidFill>
                <a:schemeClr val="accent2"/>
              </a:solidFill>
            </a:endParaRPr>
          </a:p>
        </p:txBody>
      </p:sp>
    </p:spTree>
    <p:extLst>
      <p:ext uri="{BB962C8B-B14F-4D97-AF65-F5344CB8AC3E}">
        <p14:creationId xmlns:p14="http://schemas.microsoft.com/office/powerpoint/2010/main" val="401834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Latencies</a:t>
            </a:r>
            <a:endParaRPr lang="en-US" dirty="0"/>
          </a:p>
        </p:txBody>
      </p:sp>
      <p:sp>
        <p:nvSpPr>
          <p:cNvPr id="3" name="Slide Number Placeholder 2"/>
          <p:cNvSpPr>
            <a:spLocks noGrp="1"/>
          </p:cNvSpPr>
          <p:nvPr>
            <p:ph type="sldNum" sz="quarter" idx="12"/>
          </p:nvPr>
        </p:nvSpPr>
        <p:spPr/>
        <p:txBody>
          <a:bodyPr/>
          <a:lstStyle/>
          <a:p>
            <a:fld id="{73B3248E-4CF8-407B-9602-DA3BA936A360}" type="slidenum">
              <a:rPr lang="en-US" smtClean="0"/>
              <a:t>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577675542"/>
              </p:ext>
            </p:extLst>
          </p:nvPr>
        </p:nvGraphicFramePr>
        <p:xfrm>
          <a:off x="630844" y="1464216"/>
          <a:ext cx="7690217" cy="4555958"/>
        </p:xfrm>
        <a:graphic>
          <a:graphicData uri="http://schemas.openxmlformats.org/drawingml/2006/table">
            <a:tbl>
              <a:tblPr firstRow="1" firstCol="1" bandRow="1">
                <a:tableStyleId>{5C22544A-7EE6-4342-B048-85BDC9FD1C3A}</a:tableStyleId>
              </a:tblPr>
              <a:tblGrid>
                <a:gridCol w="2179753"/>
                <a:gridCol w="1167063"/>
                <a:gridCol w="1467853"/>
                <a:gridCol w="1359568"/>
                <a:gridCol w="1515980"/>
              </a:tblGrid>
              <a:tr h="928466">
                <a:tc>
                  <a:txBody>
                    <a:bodyPr/>
                    <a:lstStyle/>
                    <a:p>
                      <a:pPr marL="0" marR="0">
                        <a:spcBef>
                          <a:spcPts val="0"/>
                        </a:spcBef>
                        <a:spcAft>
                          <a:spcPts val="0"/>
                        </a:spcAft>
                      </a:pPr>
                      <a:r>
                        <a:rPr lang="en-US" sz="2400" dirty="0" smtClean="0">
                          <a:effectLst/>
                        </a:rPr>
                        <a:t>Client/</a:t>
                      </a:r>
                      <a:br>
                        <a:rPr lang="en-US" sz="2400" dirty="0" smtClean="0">
                          <a:effectLst/>
                        </a:rPr>
                      </a:br>
                      <a:r>
                        <a:rPr lang="en-US" sz="2400" dirty="0" smtClean="0">
                          <a:effectLst/>
                        </a:rPr>
                        <a:t>Consistency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smtClean="0">
                          <a:effectLst/>
                        </a:rPr>
                        <a:t>U.S.</a:t>
                      </a:r>
                      <a:br>
                        <a:rPr lang="en-US" sz="2400" dirty="0" smtClean="0">
                          <a:effectLst/>
                        </a:rPr>
                      </a:br>
                      <a:r>
                        <a:rPr lang="en-US" sz="1600" dirty="0" smtClean="0">
                          <a:effectLst/>
                        </a:rPr>
                        <a:t>(secondary)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a:effectLst/>
                        </a:rPr>
                        <a:t>England </a:t>
                      </a:r>
                      <a:r>
                        <a:rPr lang="en-US" sz="1600" dirty="0" smtClean="0">
                          <a:effectLst/>
                        </a:rPr>
                        <a:t>(primary</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India</a:t>
                      </a:r>
                      <a:br>
                        <a:rPr lang="en-US" sz="2400" dirty="0" smtClean="0">
                          <a:effectLst/>
                        </a:rPr>
                      </a:br>
                      <a:r>
                        <a:rPr lang="en-US" sz="1600" dirty="0" smtClean="0">
                          <a:effectLst/>
                        </a:rPr>
                        <a:t>(secondary)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China</a:t>
                      </a:r>
                      <a:br>
                        <a:rPr lang="en-US" sz="2400" dirty="0" smtClean="0">
                          <a:effectLst/>
                        </a:rPr>
                      </a:br>
                      <a:r>
                        <a:rPr lang="en-US" sz="1600" dirty="0" smtClean="0">
                          <a:effectLst/>
                        </a:rPr>
                        <a:t>(client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strong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147.5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435.5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307.3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causal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146.3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431.6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306.4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bounded(30)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75.1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234.6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241.9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read-my-writes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18.4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166.8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monotonic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160.2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4582">
                <a:tc>
                  <a:txBody>
                    <a:bodyPr/>
                    <a:lstStyle/>
                    <a:p>
                      <a:pPr marL="0" marR="0">
                        <a:spcBef>
                          <a:spcPts val="0"/>
                        </a:spcBef>
                        <a:spcAft>
                          <a:spcPts val="0"/>
                        </a:spcAft>
                      </a:pPr>
                      <a:r>
                        <a:rPr lang="en-US" sz="2400" dirty="0">
                          <a:effectLst/>
                        </a:rPr>
                        <a:t>eventual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smtClean="0">
                          <a:effectLst/>
                        </a:rPr>
                        <a:t>160.2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5" name="TextBox 4"/>
          <p:cNvSpPr txBox="1"/>
          <p:nvPr/>
        </p:nvSpPr>
        <p:spPr>
          <a:xfrm>
            <a:off x="2985135" y="6171684"/>
            <a:ext cx="3129126" cy="369332"/>
          </a:xfrm>
          <a:prstGeom prst="rect">
            <a:avLst/>
          </a:prstGeom>
          <a:noFill/>
        </p:spPr>
        <p:txBody>
          <a:bodyPr wrap="none" rtlCol="0">
            <a:spAutoFit/>
          </a:bodyPr>
          <a:lstStyle/>
          <a:p>
            <a:r>
              <a:rPr lang="en-US" i="1" dirty="0"/>
              <a:t>roundtrip times in milliseconds</a:t>
            </a:r>
          </a:p>
        </p:txBody>
      </p:sp>
      <p:sp>
        <p:nvSpPr>
          <p:cNvPr id="6" name="Oval 5"/>
          <p:cNvSpPr/>
          <p:nvPr/>
        </p:nvSpPr>
        <p:spPr>
          <a:xfrm>
            <a:off x="2718343" y="4136820"/>
            <a:ext cx="5648325" cy="76200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ular Callout 6"/>
          <p:cNvSpPr/>
          <p:nvPr/>
        </p:nvSpPr>
        <p:spPr>
          <a:xfrm>
            <a:off x="737143" y="2103234"/>
            <a:ext cx="1895475" cy="866775"/>
          </a:xfrm>
          <a:prstGeom prst="wedgeRoundRectCallout">
            <a:avLst>
              <a:gd name="adj1" fmla="val 55136"/>
              <a:gd name="adj2" fmla="val 70192"/>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consistency affects latency</a:t>
            </a:r>
            <a:endParaRPr lang="en-US" sz="2000" dirty="0">
              <a:ln>
                <a:solidFill>
                  <a:schemeClr val="tx1"/>
                </a:solidFill>
              </a:ln>
              <a:solidFill>
                <a:schemeClr val="bg1"/>
              </a:solidFill>
            </a:endParaRPr>
          </a:p>
        </p:txBody>
      </p:sp>
      <p:sp>
        <p:nvSpPr>
          <p:cNvPr id="8" name="Oval 7"/>
          <p:cNvSpPr/>
          <p:nvPr/>
        </p:nvSpPr>
        <p:spPr>
          <a:xfrm>
            <a:off x="2794542" y="2150858"/>
            <a:ext cx="1257300" cy="397192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5542504" y="2660445"/>
            <a:ext cx="2014538" cy="866775"/>
          </a:xfrm>
          <a:prstGeom prst="wedgeRoundRectCallout">
            <a:avLst>
              <a:gd name="adj1" fmla="val 13893"/>
              <a:gd name="adj2" fmla="val 117445"/>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client location affects latency</a:t>
            </a:r>
            <a:endParaRPr lang="en-US" sz="2000" dirty="0">
              <a:ln>
                <a:solidFill>
                  <a:schemeClr val="tx1"/>
                </a:solidFill>
              </a:ln>
              <a:solidFill>
                <a:schemeClr val="bg1"/>
              </a:solidFill>
            </a:endParaRPr>
          </a:p>
        </p:txBody>
      </p:sp>
    </p:spTree>
    <p:extLst>
      <p:ext uri="{BB962C8B-B14F-4D97-AF65-F5344CB8AC3E}">
        <p14:creationId xmlns:p14="http://schemas.microsoft.com/office/powerpoint/2010/main" val="191547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Consistency-based SLA</a:t>
            </a:r>
            <a:endParaRPr lang="en-US" dirty="0"/>
          </a:p>
        </p:txBody>
      </p:sp>
      <p:sp>
        <p:nvSpPr>
          <p:cNvPr id="4" name="Content Placeholder 3"/>
          <p:cNvSpPr>
            <a:spLocks noGrp="1"/>
          </p:cNvSpPr>
          <p:nvPr>
            <p:ph idx="1"/>
          </p:nvPr>
        </p:nvSpPr>
        <p:spPr/>
        <p:txBody>
          <a:bodyPr>
            <a:normAutofit/>
          </a:bodyPr>
          <a:lstStyle/>
          <a:p>
            <a:r>
              <a:rPr lang="en-US" dirty="0" smtClean="0"/>
              <a:t>Applications declare desired consistency/latency</a:t>
            </a:r>
          </a:p>
        </p:txBody>
      </p:sp>
      <p:sp>
        <p:nvSpPr>
          <p:cNvPr id="2" name="Slide Number Placeholder 1"/>
          <p:cNvSpPr>
            <a:spLocks noGrp="1"/>
          </p:cNvSpPr>
          <p:nvPr>
            <p:ph type="sldNum" sz="quarter" idx="12"/>
          </p:nvPr>
        </p:nvSpPr>
        <p:spPr/>
        <p:txBody>
          <a:bodyPr/>
          <a:lstStyle/>
          <a:p>
            <a:fld id="{73B3248E-4CF8-407B-9602-DA3BA936A360}" type="slidenum">
              <a:rPr lang="en-US" smtClean="0"/>
              <a:t>9</a:t>
            </a:fld>
            <a:endParaRPr lang="en-US"/>
          </a:p>
        </p:txBody>
      </p:sp>
      <p:sp>
        <p:nvSpPr>
          <p:cNvPr id="5" name="Rectangle 4"/>
          <p:cNvSpPr/>
          <p:nvPr/>
        </p:nvSpPr>
        <p:spPr>
          <a:xfrm>
            <a:off x="1972994" y="3357784"/>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strong</a:t>
            </a:r>
          </a:p>
        </p:txBody>
      </p:sp>
      <p:sp>
        <p:nvSpPr>
          <p:cNvPr id="6" name="Rectangle 5"/>
          <p:cNvSpPr/>
          <p:nvPr/>
        </p:nvSpPr>
        <p:spPr>
          <a:xfrm>
            <a:off x="3680462" y="3357784"/>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300 </a:t>
            </a:r>
            <a:r>
              <a:rPr lang="en-US" dirty="0" err="1">
                <a:solidFill>
                  <a:schemeClr val="tx1"/>
                </a:solidFill>
              </a:rPr>
              <a:t>ms.</a:t>
            </a:r>
            <a:endParaRPr lang="en-US" sz="1350" dirty="0">
              <a:solidFill>
                <a:schemeClr val="tx1"/>
              </a:solidFill>
            </a:endParaRPr>
          </a:p>
        </p:txBody>
      </p:sp>
      <p:sp>
        <p:nvSpPr>
          <p:cNvPr id="7" name="TextBox 6"/>
          <p:cNvSpPr txBox="1"/>
          <p:nvPr/>
        </p:nvSpPr>
        <p:spPr>
          <a:xfrm>
            <a:off x="2215663" y="3043186"/>
            <a:ext cx="1292471" cy="369332"/>
          </a:xfrm>
          <a:prstGeom prst="rect">
            <a:avLst/>
          </a:prstGeom>
          <a:noFill/>
        </p:spPr>
        <p:txBody>
          <a:bodyPr wrap="square" rtlCol="0">
            <a:spAutoFit/>
          </a:bodyPr>
          <a:lstStyle/>
          <a:p>
            <a:r>
              <a:rPr lang="en-US" dirty="0">
                <a:solidFill>
                  <a:schemeClr val="accent1">
                    <a:lumMod val="75000"/>
                  </a:schemeClr>
                </a:solidFill>
              </a:rPr>
              <a:t>consistency</a:t>
            </a:r>
          </a:p>
        </p:txBody>
      </p:sp>
      <p:sp>
        <p:nvSpPr>
          <p:cNvPr id="8" name="TextBox 7"/>
          <p:cNvSpPr txBox="1"/>
          <p:nvPr/>
        </p:nvSpPr>
        <p:spPr>
          <a:xfrm>
            <a:off x="3964984" y="3043186"/>
            <a:ext cx="859723" cy="369332"/>
          </a:xfrm>
          <a:prstGeom prst="rect">
            <a:avLst/>
          </a:prstGeom>
          <a:noFill/>
        </p:spPr>
        <p:txBody>
          <a:bodyPr wrap="none" rtlCol="0">
            <a:spAutoFit/>
          </a:bodyPr>
          <a:lstStyle/>
          <a:p>
            <a:r>
              <a:rPr lang="en-US" dirty="0">
                <a:solidFill>
                  <a:schemeClr val="accent1">
                    <a:lumMod val="75000"/>
                  </a:schemeClr>
                </a:solidFill>
              </a:rPr>
              <a:t>latency</a:t>
            </a:r>
          </a:p>
        </p:txBody>
      </p:sp>
      <p:sp>
        <p:nvSpPr>
          <p:cNvPr id="9" name="Rectangle 8"/>
          <p:cNvSpPr/>
          <p:nvPr/>
        </p:nvSpPr>
        <p:spPr>
          <a:xfrm>
            <a:off x="1972994" y="3805224"/>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read my writes</a:t>
            </a:r>
          </a:p>
        </p:txBody>
      </p:sp>
      <p:sp>
        <p:nvSpPr>
          <p:cNvPr id="10" name="Rectangle 9"/>
          <p:cNvSpPr/>
          <p:nvPr/>
        </p:nvSpPr>
        <p:spPr>
          <a:xfrm>
            <a:off x="3680462" y="3805224"/>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300 </a:t>
            </a:r>
            <a:r>
              <a:rPr lang="en-US" dirty="0" err="1">
                <a:solidFill>
                  <a:schemeClr val="tx1"/>
                </a:solidFill>
              </a:rPr>
              <a:t>ms.</a:t>
            </a:r>
            <a:endParaRPr lang="en-US" sz="1350" dirty="0">
              <a:solidFill>
                <a:schemeClr val="tx1"/>
              </a:solidFill>
            </a:endParaRPr>
          </a:p>
        </p:txBody>
      </p:sp>
      <p:sp>
        <p:nvSpPr>
          <p:cNvPr id="11" name="Rectangle 10"/>
          <p:cNvSpPr/>
          <p:nvPr/>
        </p:nvSpPr>
        <p:spPr>
          <a:xfrm>
            <a:off x="1685929" y="3414103"/>
            <a:ext cx="316112" cy="300082"/>
          </a:xfrm>
          <a:prstGeom prst="rect">
            <a:avLst/>
          </a:prstGeom>
        </p:spPr>
        <p:txBody>
          <a:bodyPr wrap="none">
            <a:spAutoFit/>
          </a:bodyPr>
          <a:lstStyle/>
          <a:p>
            <a:r>
              <a:rPr lang="en-US" sz="1350" dirty="0"/>
              <a:t>1.</a:t>
            </a:r>
          </a:p>
        </p:txBody>
      </p:sp>
      <p:sp>
        <p:nvSpPr>
          <p:cNvPr id="12" name="Rectangle 11"/>
          <p:cNvSpPr/>
          <p:nvPr/>
        </p:nvSpPr>
        <p:spPr>
          <a:xfrm>
            <a:off x="1685929" y="3866898"/>
            <a:ext cx="316112" cy="300082"/>
          </a:xfrm>
          <a:prstGeom prst="rect">
            <a:avLst/>
          </a:prstGeom>
        </p:spPr>
        <p:txBody>
          <a:bodyPr wrap="none">
            <a:spAutoFit/>
          </a:bodyPr>
          <a:lstStyle/>
          <a:p>
            <a:r>
              <a:rPr lang="en-US" sz="1350" dirty="0"/>
              <a:t>2.</a:t>
            </a:r>
          </a:p>
        </p:txBody>
      </p:sp>
      <p:sp>
        <p:nvSpPr>
          <p:cNvPr id="13" name="Rectangle 12"/>
          <p:cNvSpPr/>
          <p:nvPr/>
        </p:nvSpPr>
        <p:spPr>
          <a:xfrm>
            <a:off x="5234941" y="3357784"/>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endParaRPr lang="en-US" sz="1350" dirty="0">
              <a:solidFill>
                <a:schemeClr val="tx1"/>
              </a:solidFill>
            </a:endParaRPr>
          </a:p>
        </p:txBody>
      </p:sp>
      <p:sp>
        <p:nvSpPr>
          <p:cNvPr id="14" name="TextBox 13"/>
          <p:cNvSpPr txBox="1"/>
          <p:nvPr/>
        </p:nvSpPr>
        <p:spPr>
          <a:xfrm>
            <a:off x="5623560" y="3043186"/>
            <a:ext cx="738554" cy="369332"/>
          </a:xfrm>
          <a:prstGeom prst="rect">
            <a:avLst/>
          </a:prstGeom>
          <a:noFill/>
        </p:spPr>
        <p:txBody>
          <a:bodyPr wrap="square" rtlCol="0">
            <a:spAutoFit/>
          </a:bodyPr>
          <a:lstStyle/>
          <a:p>
            <a:r>
              <a:rPr lang="en-US" dirty="0">
                <a:solidFill>
                  <a:schemeClr val="accent1">
                    <a:lumMod val="75000"/>
                  </a:schemeClr>
                </a:solidFill>
              </a:rPr>
              <a:t>utility</a:t>
            </a:r>
          </a:p>
        </p:txBody>
      </p:sp>
      <p:sp>
        <p:nvSpPr>
          <p:cNvPr id="15" name="Rectangle 14"/>
          <p:cNvSpPr/>
          <p:nvPr/>
        </p:nvSpPr>
        <p:spPr>
          <a:xfrm>
            <a:off x="5234941" y="3805224"/>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0.5</a:t>
            </a:r>
            <a:endParaRPr lang="en-US" sz="1350" dirty="0">
              <a:solidFill>
                <a:schemeClr val="tx1"/>
              </a:solidFill>
            </a:endParaRPr>
          </a:p>
        </p:txBody>
      </p:sp>
      <p:sp>
        <p:nvSpPr>
          <p:cNvPr id="16" name="Rectangle 15"/>
          <p:cNvSpPr/>
          <p:nvPr/>
        </p:nvSpPr>
        <p:spPr>
          <a:xfrm>
            <a:off x="1972994" y="4252665"/>
            <a:ext cx="1565206"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eventual</a:t>
            </a:r>
          </a:p>
        </p:txBody>
      </p:sp>
      <p:sp>
        <p:nvSpPr>
          <p:cNvPr id="17" name="Rectangle 16"/>
          <p:cNvSpPr/>
          <p:nvPr/>
        </p:nvSpPr>
        <p:spPr>
          <a:xfrm>
            <a:off x="3680462" y="4252665"/>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300 </a:t>
            </a:r>
            <a:r>
              <a:rPr lang="en-US" dirty="0" err="1">
                <a:solidFill>
                  <a:schemeClr val="tx1"/>
                </a:solidFill>
              </a:rPr>
              <a:t>ms.</a:t>
            </a:r>
            <a:endParaRPr lang="en-US" sz="1350" dirty="0">
              <a:solidFill>
                <a:schemeClr val="tx1"/>
              </a:solidFill>
            </a:endParaRPr>
          </a:p>
        </p:txBody>
      </p:sp>
      <p:sp>
        <p:nvSpPr>
          <p:cNvPr id="18" name="Rectangle 17"/>
          <p:cNvSpPr/>
          <p:nvPr/>
        </p:nvSpPr>
        <p:spPr>
          <a:xfrm>
            <a:off x="1685929" y="4314338"/>
            <a:ext cx="316112" cy="300082"/>
          </a:xfrm>
          <a:prstGeom prst="rect">
            <a:avLst/>
          </a:prstGeom>
        </p:spPr>
        <p:txBody>
          <a:bodyPr wrap="none">
            <a:spAutoFit/>
          </a:bodyPr>
          <a:lstStyle/>
          <a:p>
            <a:r>
              <a:rPr lang="en-US" sz="1350" dirty="0"/>
              <a:t>3.</a:t>
            </a:r>
          </a:p>
        </p:txBody>
      </p:sp>
      <p:sp>
        <p:nvSpPr>
          <p:cNvPr id="19" name="Rectangle 18"/>
          <p:cNvSpPr/>
          <p:nvPr/>
        </p:nvSpPr>
        <p:spPr>
          <a:xfrm>
            <a:off x="5234941" y="4252665"/>
            <a:ext cx="1382151" cy="3376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0.1</a:t>
            </a:r>
            <a:endParaRPr lang="en-US" sz="1350" dirty="0">
              <a:solidFill>
                <a:schemeClr val="tx1"/>
              </a:solidFill>
            </a:endParaRPr>
          </a:p>
        </p:txBody>
      </p:sp>
      <p:sp>
        <p:nvSpPr>
          <p:cNvPr id="20" name="TextBox 19"/>
          <p:cNvSpPr txBox="1"/>
          <p:nvPr/>
        </p:nvSpPr>
        <p:spPr>
          <a:xfrm>
            <a:off x="1293840" y="2643017"/>
            <a:ext cx="1718740" cy="400110"/>
          </a:xfrm>
          <a:prstGeom prst="rect">
            <a:avLst/>
          </a:prstGeom>
          <a:noFill/>
        </p:spPr>
        <p:txBody>
          <a:bodyPr wrap="none" rtlCol="0">
            <a:spAutoFit/>
          </a:bodyPr>
          <a:lstStyle/>
          <a:p>
            <a:r>
              <a:rPr lang="en-US" sz="2000" dirty="0" smtClean="0"/>
              <a:t>Shopping Cart:</a:t>
            </a:r>
            <a:endParaRPr lang="en-US" sz="2000" dirty="0"/>
          </a:p>
        </p:txBody>
      </p:sp>
    </p:spTree>
    <p:extLst>
      <p:ext uri="{BB962C8B-B14F-4D97-AF65-F5344CB8AC3E}">
        <p14:creationId xmlns:p14="http://schemas.microsoft.com/office/powerpoint/2010/main" val="83356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p:bldP spid="13" grpId="0" animBg="1"/>
      <p:bldP spid="14" grpId="0"/>
      <p:bldP spid="15" grpId="0" animBg="1"/>
      <p:bldP spid="16" grpId="0" animBg="1"/>
      <p:bldP spid="17" grpId="0" animBg="1"/>
      <p:bldP spid="18" grpId="0"/>
      <p:bldP spid="19" grpId="0" animBg="1"/>
      <p:bldP spid="2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7684</TotalTime>
  <Words>3645</Words>
  <Application>Microsoft Office PowerPoint</Application>
  <PresentationFormat>On-screen Show (4:3)</PresentationFormat>
  <Paragraphs>424</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Narrow</vt:lpstr>
      <vt:lpstr>Calibri</vt:lpstr>
      <vt:lpstr>Calibri Light</vt:lpstr>
      <vt:lpstr>Times New Roman</vt:lpstr>
      <vt:lpstr>Office Theme</vt:lpstr>
      <vt:lpstr>Consistency-Based  Service Level Agreements  for Cloud Storage</vt:lpstr>
      <vt:lpstr>PowerPoint Presentation</vt:lpstr>
      <vt:lpstr>Today’s Cloud Storage Providers</vt:lpstr>
      <vt:lpstr>Problem</vt:lpstr>
      <vt:lpstr>Pileus key features</vt:lpstr>
      <vt:lpstr>Pileus System Model</vt:lpstr>
      <vt:lpstr>Read Consistency Guarantees</vt:lpstr>
      <vt:lpstr>Read Latencies</vt:lpstr>
      <vt:lpstr>Consistency-based SLA</vt:lpstr>
      <vt:lpstr>SLA Enforcement: Client Monitoring</vt:lpstr>
      <vt:lpstr>SLA Enforcement: Node Selection</vt:lpstr>
      <vt:lpstr>Experimental Setup</vt:lpstr>
      <vt:lpstr>Experiment #1: SLA</vt:lpstr>
      <vt:lpstr>Experiment #1: Delivered Utility</vt:lpstr>
      <vt:lpstr>Experiment #1: Delivered Utility</vt:lpstr>
      <vt:lpstr>Experiment #1: Delivered Utility</vt:lpstr>
      <vt:lpstr>Experiment #1: Delivered Utility</vt:lpstr>
      <vt:lpstr>Experiment #1: Delivered Utility</vt:lpstr>
      <vt:lpstr>Experiment #1: Delivered Utility</vt:lpstr>
      <vt:lpstr>Experiment #1: Delivered Utility</vt:lpstr>
      <vt:lpstr>Experiment #1: Delivered Utility</vt:lpstr>
      <vt:lpstr>Experiment #2: SLA</vt:lpstr>
      <vt:lpstr>Experiment #2: Delivered Utility</vt:lpstr>
      <vt:lpstr>Conclusions: Main Contributions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Consistency-based Service Level Agreements</dc:title>
  <dc:creator>Doug Terry</dc:creator>
  <cp:lastModifiedBy>Douglas B. Terry</cp:lastModifiedBy>
  <cp:revision>168</cp:revision>
  <cp:lastPrinted>2013-10-31T22:51:05Z</cp:lastPrinted>
  <dcterms:created xsi:type="dcterms:W3CDTF">2013-09-06T16:13:58Z</dcterms:created>
  <dcterms:modified xsi:type="dcterms:W3CDTF">2013-11-13T18:12:54Z</dcterms:modified>
</cp:coreProperties>
</file>