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69" r:id="rId3"/>
    <p:sldMasterId id="2147483696" r:id="rId4"/>
    <p:sldMasterId id="2147483705" r:id="rId5"/>
  </p:sldMasterIdLst>
  <p:notesMasterIdLst>
    <p:notesMasterId r:id="rId44"/>
  </p:notesMasterIdLst>
  <p:handoutMasterIdLst>
    <p:handoutMasterId r:id="rId45"/>
  </p:handoutMasterIdLst>
  <p:sldIdLst>
    <p:sldId id="387" r:id="rId6"/>
    <p:sldId id="530" r:id="rId7"/>
    <p:sldId id="500" r:id="rId8"/>
    <p:sldId id="507" r:id="rId9"/>
    <p:sldId id="503" r:id="rId10"/>
    <p:sldId id="513" r:id="rId11"/>
    <p:sldId id="610" r:id="rId12"/>
    <p:sldId id="429" r:id="rId13"/>
    <p:sldId id="532" r:id="rId14"/>
    <p:sldId id="565" r:id="rId15"/>
    <p:sldId id="567" r:id="rId16"/>
    <p:sldId id="585" r:id="rId17"/>
    <p:sldId id="598" r:id="rId18"/>
    <p:sldId id="622" r:id="rId19"/>
    <p:sldId id="599" r:id="rId20"/>
    <p:sldId id="557" r:id="rId21"/>
    <p:sldId id="574" r:id="rId22"/>
    <p:sldId id="517" r:id="rId23"/>
    <p:sldId id="518" r:id="rId24"/>
    <p:sldId id="519" r:id="rId25"/>
    <p:sldId id="575" r:id="rId26"/>
    <p:sldId id="576" r:id="rId27"/>
    <p:sldId id="521" r:id="rId28"/>
    <p:sldId id="439" r:id="rId29"/>
    <p:sldId id="480" r:id="rId30"/>
    <p:sldId id="578" r:id="rId31"/>
    <p:sldId id="541" r:id="rId32"/>
    <p:sldId id="485" r:id="rId33"/>
    <p:sldId id="486" r:id="rId34"/>
    <p:sldId id="487" r:id="rId35"/>
    <p:sldId id="579" r:id="rId36"/>
    <p:sldId id="543" r:id="rId37"/>
    <p:sldId id="562" r:id="rId38"/>
    <p:sldId id="582" r:id="rId39"/>
    <p:sldId id="618" r:id="rId40"/>
    <p:sldId id="619" r:id="rId41"/>
    <p:sldId id="497" r:id="rId42"/>
    <p:sldId id="523" r:id="rId43"/>
  </p:sldIdLst>
  <p:sldSz cx="9144000" cy="5143500" type="screen16x9"/>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00"/>
    <a:srgbClr val="FFCC00"/>
    <a:srgbClr val="FFFF99"/>
    <a:srgbClr val="FEC4BA"/>
    <a:srgbClr val="000000"/>
    <a:srgbClr val="0067B4"/>
    <a:srgbClr val="1010A0"/>
    <a:srgbClr val="BABAF8"/>
    <a:srgbClr val="949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62478" autoAdjust="0"/>
  </p:normalViewPr>
  <p:slideViewPr>
    <p:cSldViewPr>
      <p:cViewPr varScale="1">
        <p:scale>
          <a:sx n="61" d="100"/>
          <a:sy n="61" d="100"/>
        </p:scale>
        <p:origin x="1596" y="66"/>
      </p:cViewPr>
      <p:guideLst>
        <p:guide orient="horz" pos="1620"/>
        <p:guide pos="2880"/>
      </p:guideLst>
    </p:cSldViewPr>
  </p:slideViewPr>
  <p:notesTextViewPr>
    <p:cViewPr>
      <p:scale>
        <a:sx n="3" d="2"/>
        <a:sy n="3" d="2"/>
      </p:scale>
      <p:origin x="0" y="0"/>
    </p:cViewPr>
  </p:notesTextViewPr>
  <p:sorterViewPr>
    <p:cViewPr>
      <p:scale>
        <a:sx n="66" d="100"/>
        <a:sy n="66" d="100"/>
      </p:scale>
      <p:origin x="0" y="-4416"/>
    </p:cViewPr>
  </p:sorterViewPr>
  <p:notesViewPr>
    <p:cSldViewPr>
      <p:cViewPr varScale="1">
        <p:scale>
          <a:sx n="66" d="100"/>
          <a:sy n="66" d="100"/>
        </p:scale>
        <p:origin x="-2808" y="-114"/>
      </p:cViewPr>
      <p:guideLst>
        <p:guide orient="horz" pos="3132"/>
        <p:guide pos="214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8998633B-CB43-4770-8C38-C2C763C9DF6E}" type="datetimeFigureOut">
              <a:rPr lang="en-US" smtClean="0"/>
              <a:pPr/>
              <a:t>11/5/2013</a:t>
            </a:fld>
            <a:endParaRPr lang="en-US"/>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BA59A539-6E57-4B80-A28F-B3E82C2461BE}" type="slidenum">
              <a:rPr lang="en-US" smtClean="0"/>
              <a:pPr/>
              <a:t>‹#›</a:t>
            </a:fld>
            <a:endParaRPr lang="en-US"/>
          </a:p>
        </p:txBody>
      </p:sp>
    </p:spTree>
    <p:extLst>
      <p:ext uri="{BB962C8B-B14F-4D97-AF65-F5344CB8AC3E}">
        <p14:creationId xmlns:p14="http://schemas.microsoft.com/office/powerpoint/2010/main" val="2562645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44C7D2C7-D771-4143-BAF1-3FB52B6C3FE3}" type="datetimeFigureOut">
              <a:rPr lang="en-US" smtClean="0"/>
              <a:pPr/>
              <a:t>11/5/2013</a:t>
            </a:fld>
            <a:endParaRPr lang="en-US"/>
          </a:p>
        </p:txBody>
      </p:sp>
      <p:sp>
        <p:nvSpPr>
          <p:cNvPr id="4" name="Slide Image Placeholder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6E758C3B-6072-4E93-ABC7-FD579B3F099B}" type="slidenum">
              <a:rPr lang="en-US" smtClean="0"/>
              <a:pPr/>
              <a:t>‹#›</a:t>
            </a:fld>
            <a:endParaRPr lang="en-US"/>
          </a:p>
        </p:txBody>
      </p:sp>
    </p:spTree>
    <p:extLst>
      <p:ext uri="{BB962C8B-B14F-4D97-AF65-F5344CB8AC3E}">
        <p14:creationId xmlns:p14="http://schemas.microsoft.com/office/powerpoint/2010/main" val="379500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1</a:t>
            </a:fld>
            <a:endParaRPr lang="en-US"/>
          </a:p>
        </p:txBody>
      </p:sp>
    </p:spTree>
    <p:extLst>
      <p:ext uri="{BB962C8B-B14F-4D97-AF65-F5344CB8AC3E}">
        <p14:creationId xmlns:p14="http://schemas.microsoft.com/office/powerpoint/2010/main" val="291584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-For concreteness, we move to a concrete storage stack inside</a:t>
            </a:r>
            <a:r>
              <a:rPr lang="en-GB" baseline="0" dirty="0" smtClean="0"/>
              <a:t> Windows.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2600" dirty="0" smtClean="0">
                <a:solidFill>
                  <a:srgbClr val="000000"/>
                </a:solidFill>
              </a:rPr>
              <a:t>- Mismatch: SLAs specified using high-level names, but layers observe different low-level identifiers/IO Headers</a:t>
            </a:r>
          </a:p>
          <a:p>
            <a:r>
              <a:rPr lang="en-GB" baseline="0" dirty="0" smtClean="0"/>
              <a:t>-VM name is also lost. By the time a request arrives at the storage server its source VM is lost.</a:t>
            </a:r>
          </a:p>
          <a:p>
            <a:r>
              <a:rPr lang="en-GB" baseline="0" dirty="0" smtClean="0"/>
              <a:t>-This is not just a problem in Windows. Other </a:t>
            </a:r>
            <a:r>
              <a:rPr lang="en-GB" baseline="0" dirty="0" err="1" smtClean="0"/>
              <a:t>OSes</a:t>
            </a:r>
            <a:r>
              <a:rPr lang="en-GB" baseline="0" dirty="0" smtClean="0"/>
              <a:t> have similar stacks.</a:t>
            </a:r>
          </a:p>
          <a:p>
            <a:endParaRPr lang="en-GB"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2800" dirty="0" smtClean="0"/>
              <a:t>- Root cause: </a:t>
            </a:r>
            <a:r>
              <a:rPr lang="en-GB" sz="2800" dirty="0" smtClean="0">
                <a:solidFill>
                  <a:srgbClr val="000000"/>
                </a:solidFill>
              </a:rPr>
              <a:t>layers with diverse functionalities. Virtualization made problem worse. Networks do not have this problem </a:t>
            </a:r>
            <a:r>
              <a:rPr lang="en-GB" sz="2800" i="1" dirty="0" smtClean="0">
                <a:solidFill>
                  <a:srgbClr val="000000"/>
                </a:solidFill>
              </a:rPr>
              <a:t>&lt;</a:t>
            </a:r>
            <a:r>
              <a:rPr lang="en-GB" sz="2800" i="1" dirty="0" err="1" smtClean="0">
                <a:solidFill>
                  <a:srgbClr val="000000"/>
                </a:solidFill>
              </a:rPr>
              <a:t>ip</a:t>
            </a:r>
            <a:r>
              <a:rPr lang="en-GB" sz="2800" i="1" dirty="0" smtClean="0">
                <a:solidFill>
                  <a:srgbClr val="000000"/>
                </a:solidFill>
              </a:rPr>
              <a:t>, port, protocol&gt;</a:t>
            </a:r>
          </a:p>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10</a:t>
            </a:fld>
            <a:endParaRPr lang="en-US"/>
          </a:p>
        </p:txBody>
      </p:sp>
    </p:spTree>
    <p:extLst>
      <p:ext uri="{BB962C8B-B14F-4D97-AF65-F5344CB8AC3E}">
        <p14:creationId xmlns:p14="http://schemas.microsoft.com/office/powerpoint/2010/main" val="320125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-Layers expose </a:t>
            </a:r>
            <a:r>
              <a:rPr lang="en-GB" sz="2600" dirty="0" smtClean="0">
                <a:solidFill>
                  <a:srgbClr val="000000"/>
                </a:solidFill>
              </a:rPr>
              <a:t>IO headers to controller.</a:t>
            </a:r>
            <a:r>
              <a:rPr lang="en-GB" sz="2600" baseline="0" dirty="0" smtClean="0">
                <a:solidFill>
                  <a:srgbClr val="000000"/>
                </a:solidFill>
              </a:rPr>
              <a:t> </a:t>
            </a:r>
            <a:r>
              <a:rPr lang="en-GB" sz="2600" dirty="0" smtClean="0">
                <a:solidFill>
                  <a:srgbClr val="000000"/>
                </a:solidFill>
              </a:rPr>
              <a:t>Controller maps the SLA to layer-specific IO headers</a:t>
            </a:r>
            <a:endParaRPr lang="en-GB" dirty="0" smtClean="0"/>
          </a:p>
          <a:p>
            <a:r>
              <a:rPr lang="en-GB" dirty="0" smtClean="0"/>
              <a:t>-SMB is file server protocol inside hypervisor. It understands VM Security descriptors,</a:t>
            </a:r>
            <a:r>
              <a:rPr lang="en-GB" baseline="0" dirty="0" smtClean="0"/>
              <a:t> remote servers and file names. – When do you install this rule? When the file is opened. Queuing rule is maintained as part of the file handle and any subsequent IOs on that handle obey the rule. The controller is not on the IO data path </a:t>
            </a:r>
          </a:p>
          <a:p>
            <a:r>
              <a:rPr lang="en-GB" baseline="0" dirty="0" smtClean="0"/>
              <a:t>-Main takeaway is that controller is exposed to </a:t>
            </a:r>
            <a:r>
              <a:rPr lang="en-GB" dirty="0" smtClean="0"/>
              <a:t>previously-private metadata</a:t>
            </a:r>
            <a:r>
              <a:rPr lang="en-GB" baseline="0" dirty="0" smtClean="0"/>
              <a:t> that each layer had.</a:t>
            </a:r>
          </a:p>
          <a:p>
            <a:r>
              <a:rPr lang="en-GB" baseline="0" dirty="0" smtClean="0"/>
              <a:t>Controller is not on critical path</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11</a:t>
            </a:fld>
            <a:endParaRPr lang="en-US"/>
          </a:p>
        </p:txBody>
      </p:sp>
    </p:spTree>
    <p:extLst>
      <p:ext uri="{BB962C8B-B14F-4D97-AF65-F5344CB8AC3E}">
        <p14:creationId xmlns:p14="http://schemas.microsoft.com/office/powerpoint/2010/main" val="2521437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6213" y="925513"/>
            <a:ext cx="4440237" cy="24987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If an aggressive tenant sends too many IO requests to the storage node it might prevent it from meeting another tenant’s SLA</a:t>
            </a:r>
          </a:p>
          <a:p>
            <a:r>
              <a:rPr lang="en-GB" baseline="0" dirty="0" smtClean="0"/>
              <a:t>-Token buckets are a standard algorithm for rate limiting network packets. The token bucket algorithm outputs incoming packets as long as enough tokens are available. By providing a queue with more or less tokens, one can control the rate at which its requests drain. </a:t>
            </a:r>
          </a:p>
        </p:txBody>
      </p:sp>
      <p:sp>
        <p:nvSpPr>
          <p:cNvPr id="4" name="Slide Number Placeholder 3"/>
          <p:cNvSpPr>
            <a:spLocks noGrp="1"/>
          </p:cNvSpPr>
          <p:nvPr>
            <p:ph type="sldNum" sz="quarter" idx="10"/>
          </p:nvPr>
        </p:nvSpPr>
        <p:spPr/>
        <p:txBody>
          <a:bodyPr/>
          <a:lstStyle/>
          <a:p>
            <a:fld id="{80A48861-7B00-4EBB-8598-C09D5349D1A3}" type="slidenum">
              <a:rPr lang="en-GB" smtClean="0"/>
              <a:pPr/>
              <a:t>12</a:t>
            </a:fld>
            <a:endParaRPr lang="en-GB"/>
          </a:p>
        </p:txBody>
      </p:sp>
    </p:spTree>
    <p:extLst>
      <p:ext uri="{BB962C8B-B14F-4D97-AF65-F5344CB8AC3E}">
        <p14:creationId xmlns:p14="http://schemas.microsoft.com/office/powerpoint/2010/main" val="2737057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Note that</a:t>
            </a:r>
            <a:r>
              <a:rPr lang="en-GB" baseline="0" dirty="0" smtClean="0"/>
              <a:t> requests cannot be dropped on the storage stack, unlike in networks. So a key congestion signal is unavailable for storage. Once they enter the storage server, the server is committed to completing them. </a:t>
            </a:r>
          </a:p>
        </p:txBody>
      </p:sp>
      <p:sp>
        <p:nvSpPr>
          <p:cNvPr id="4" name="Slide Number Placeholder 3"/>
          <p:cNvSpPr>
            <a:spLocks noGrp="1"/>
          </p:cNvSpPr>
          <p:nvPr>
            <p:ph type="sldNum" sz="quarter" idx="10"/>
          </p:nvPr>
        </p:nvSpPr>
        <p:spPr/>
        <p:txBody>
          <a:bodyPr/>
          <a:lstStyle/>
          <a:p>
            <a:fld id="{6E758C3B-6072-4E93-ABC7-FD579B3F099B}" type="slidenum">
              <a:rPr lang="en-US" smtClean="0"/>
              <a:pPr/>
              <a:t>13</a:t>
            </a:fld>
            <a:endParaRPr lang="en-US"/>
          </a:p>
        </p:txBody>
      </p:sp>
    </p:spTree>
    <p:extLst>
      <p:ext uri="{BB962C8B-B14F-4D97-AF65-F5344CB8AC3E}">
        <p14:creationId xmlns:p14="http://schemas.microsoft.com/office/powerpoint/2010/main" val="1902504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Step in the right direction since the hypervisor knows the read </a:t>
            </a:r>
            <a:r>
              <a:rPr lang="en-GB" dirty="0" err="1" smtClean="0"/>
              <a:t>io</a:t>
            </a:r>
            <a:r>
              <a:rPr lang="en-GB" dirty="0" smtClean="0"/>
              <a:t> size from the </a:t>
            </a:r>
            <a:r>
              <a:rPr lang="en-GB" smtClean="0"/>
              <a:t>IO header</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For SSDs, writes could be more expensive than reads, by an order of magnitude</a:t>
            </a:r>
            <a:endParaRPr lang="en-GB" baseline="0" dirty="0" smtClean="0"/>
          </a:p>
          <a:p>
            <a:r>
              <a:rPr lang="en-GB" baseline="0" dirty="0" smtClean="0"/>
              <a:t>- So let’s rate limit on number of requests or IOPS</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14</a:t>
            </a:fld>
            <a:endParaRPr lang="en-US"/>
          </a:p>
        </p:txBody>
      </p:sp>
    </p:spTree>
    <p:extLst>
      <p:ext uri="{BB962C8B-B14F-4D97-AF65-F5344CB8AC3E}">
        <p14:creationId xmlns:p14="http://schemas.microsoft.com/office/powerpoint/2010/main" val="4241788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Read limiting based on IOPS cannot handle bandwidth changes. Reads would get more bandwidth. Furthermore, </a:t>
            </a:r>
            <a:r>
              <a:rPr lang="en-GB" sz="1200" dirty="0" smtClean="0">
                <a:solidFill>
                  <a:schemeClr val="tx1"/>
                </a:solidFill>
              </a:rPr>
              <a:t>s</a:t>
            </a:r>
            <a:r>
              <a:rPr lang="en-GB" sz="1200" dirty="0" smtClean="0"/>
              <a:t>torage requests can have arbitrary long sizes (e.g., 1GB)</a:t>
            </a:r>
            <a:endParaRPr lang="en-US" sz="12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Clear that need to rate limit based on cost.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ndParaRPr>
          </a:p>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15</a:t>
            </a:fld>
            <a:endParaRPr lang="en-US"/>
          </a:p>
        </p:txBody>
      </p:sp>
    </p:spTree>
    <p:extLst>
      <p:ext uri="{BB962C8B-B14F-4D97-AF65-F5344CB8AC3E}">
        <p14:creationId xmlns:p14="http://schemas.microsoft.com/office/powerpoint/2010/main" val="2859454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6213" y="925513"/>
            <a:ext cx="4440237" cy="2498725"/>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Controller knows when new devices are added and through the discovery component it constructs models for them.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Cost models: E.g., consume 2 tokens for 64KB requests and 1 token for 4K requests.</a:t>
            </a:r>
          </a:p>
        </p:txBody>
      </p:sp>
      <p:sp>
        <p:nvSpPr>
          <p:cNvPr id="4" name="Slide Number Placeholder 3"/>
          <p:cNvSpPr>
            <a:spLocks noGrp="1"/>
          </p:cNvSpPr>
          <p:nvPr>
            <p:ph type="sldNum" sz="quarter" idx="10"/>
          </p:nvPr>
        </p:nvSpPr>
        <p:spPr/>
        <p:txBody>
          <a:bodyPr/>
          <a:lstStyle/>
          <a:p>
            <a:fld id="{80A48861-7B00-4EBB-8598-C09D5349D1A3}" type="slidenum">
              <a:rPr lang="en-GB" smtClean="0"/>
              <a:pPr/>
              <a:t>16</a:t>
            </a:fld>
            <a:endParaRPr lang="en-GB"/>
          </a:p>
        </p:txBody>
      </p:sp>
    </p:spTree>
    <p:extLst>
      <p:ext uri="{BB962C8B-B14F-4D97-AF65-F5344CB8AC3E}">
        <p14:creationId xmlns:p14="http://schemas.microsoft.com/office/powerpoint/2010/main" val="867658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smtClean="0"/>
              <a:t>Changes on data plane: Not all layers are expected to implement all 3 calls, they can implement 0 or a subset</a:t>
            </a:r>
          </a:p>
        </p:txBody>
      </p:sp>
      <p:sp>
        <p:nvSpPr>
          <p:cNvPr id="4" name="Slide Number Placeholder 3"/>
          <p:cNvSpPr>
            <a:spLocks noGrp="1"/>
          </p:cNvSpPr>
          <p:nvPr>
            <p:ph type="sldNum" sz="quarter" idx="10"/>
          </p:nvPr>
        </p:nvSpPr>
        <p:spPr/>
        <p:txBody>
          <a:bodyPr/>
          <a:lstStyle/>
          <a:p>
            <a:fld id="{6E758C3B-6072-4E93-ABC7-FD579B3F099B}" type="slidenum">
              <a:rPr lang="en-US" smtClean="0"/>
              <a:pPr/>
              <a:t>17</a:t>
            </a:fld>
            <a:endParaRPr lang="en-US"/>
          </a:p>
        </p:txBody>
      </p:sp>
    </p:spTree>
    <p:extLst>
      <p:ext uri="{BB962C8B-B14F-4D97-AF65-F5344CB8AC3E}">
        <p14:creationId xmlns:p14="http://schemas.microsoft.com/office/powerpoint/2010/main" val="2278112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dirty="0" smtClean="0"/>
              <a:t>In</a:t>
            </a:r>
            <a:r>
              <a:rPr lang="en-GB" baseline="0" dirty="0" smtClean="0"/>
              <a:t> practice they read from multiple servers, but for simplicity here we focus on VM aggregation</a:t>
            </a:r>
            <a:endParaRPr lang="en-GB" dirty="0"/>
          </a:p>
        </p:txBody>
      </p:sp>
      <p:sp>
        <p:nvSpPr>
          <p:cNvPr id="4" name="Slide Number Placeholder 3"/>
          <p:cNvSpPr>
            <a:spLocks noGrp="1"/>
          </p:cNvSpPr>
          <p:nvPr>
            <p:ph type="sldNum" sz="quarter" idx="10"/>
          </p:nvPr>
        </p:nvSpPr>
        <p:spPr/>
        <p:txBody>
          <a:bodyPr/>
          <a:lstStyle/>
          <a:p>
            <a:fld id="{389E6FAF-702D-4E64-AF7B-0289B55556AB}"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047350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19</a:t>
            </a:fld>
            <a:endParaRPr lang="en-US"/>
          </a:p>
        </p:txBody>
      </p:sp>
    </p:spTree>
    <p:extLst>
      <p:ext uri="{BB962C8B-B14F-4D97-AF65-F5344CB8AC3E}">
        <p14:creationId xmlns:p14="http://schemas.microsoft.com/office/powerpoint/2010/main" val="40189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Such DCs comprise compute and storage servers. We can think of each app as a tenant -The storage servers act as front ends for back end storage. Storage is virtualized and VMs are presented with virtual hard disks that are simply large files on storage servers. </a:t>
            </a:r>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06474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9E6FAF-702D-4E64-AF7B-0289B55556AB}"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2984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-Based on SLA constraints and efficiency</a:t>
            </a:r>
            <a:r>
              <a:rPr lang="en-GB" sz="1200" baseline="0" dirty="0" smtClean="0"/>
              <a:t> considerations. Can be thought of as an optimization problem. </a:t>
            </a:r>
            <a:r>
              <a:rPr lang="en-GB" dirty="0" smtClean="0"/>
              <a:t>-The</a:t>
            </a:r>
            <a:r>
              <a:rPr lang="en-GB" baseline="0" dirty="0" smtClean="0"/>
              <a:t> enforcement bottleneck tends to be queue locks. In this case this means enforcing at the hypervisors, but there are cases for high IOPS rates (&gt;400000) when both hypervisors and storage servers do enforcement.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Controller sets up queues and their service rates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6E758C3B-6072-4E93-ABC7-FD579B3F099B}" type="slidenum">
              <a:rPr lang="en-US" smtClean="0"/>
              <a:pPr/>
              <a:t>22</a:t>
            </a:fld>
            <a:endParaRPr lang="en-US"/>
          </a:p>
        </p:txBody>
      </p:sp>
    </p:spTree>
    <p:extLst>
      <p:ext uri="{BB962C8B-B14F-4D97-AF65-F5344CB8AC3E}">
        <p14:creationId xmlns:p14="http://schemas.microsoft.com/office/powerpoint/2010/main" val="33126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23</a:t>
            </a:fld>
            <a:endParaRPr lang="en-US"/>
          </a:p>
        </p:txBody>
      </p:sp>
    </p:spTree>
    <p:extLst>
      <p:ext uri="{BB962C8B-B14F-4D97-AF65-F5344CB8AC3E}">
        <p14:creationId xmlns:p14="http://schemas.microsoft.com/office/powerpoint/2010/main" val="1333490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Adding the IOFlow API</a:t>
            </a:r>
            <a:r>
              <a:rPr lang="en-GB" baseline="0" dirty="0" smtClean="0"/>
              <a:t> to all layers </a:t>
            </a:r>
            <a:r>
              <a:rPr lang="en-GB" dirty="0" smtClean="0"/>
              <a:t>I mentioned</a:t>
            </a:r>
            <a:r>
              <a:rPr lang="en-GB" baseline="0" dirty="0" smtClean="0"/>
              <a:t> in the design is ongoing work. So far we have added it to:</a:t>
            </a:r>
            <a:endParaRPr lang="en-GB" dirty="0" smtClean="0"/>
          </a:p>
          <a:p>
            <a:r>
              <a:rPr lang="en-GB" dirty="0" smtClean="0"/>
              <a:t>- 2 </a:t>
            </a:r>
            <a:r>
              <a:rPr lang="en-GB" baseline="0" dirty="0" smtClean="0"/>
              <a:t>key layers. File server protocol in hypervisor and entrance to the storage server. </a:t>
            </a:r>
          </a:p>
          <a:p>
            <a:r>
              <a:rPr lang="en-GB" baseline="0" dirty="0" smtClean="0"/>
              <a:t>- </a:t>
            </a:r>
            <a:r>
              <a:rPr lang="en-GB" dirty="0" smtClean="0"/>
              <a:t>Key</a:t>
            </a:r>
            <a:r>
              <a:rPr lang="en-GB" baseline="0" dirty="0" smtClean="0"/>
              <a:t> strength: no need to change apps</a:t>
            </a:r>
          </a:p>
          <a:p>
            <a:pPr marL="171450" indent="-171450">
              <a:buFontTx/>
              <a:buChar char="-"/>
            </a:pPr>
            <a:r>
              <a:rPr lang="en-GB" dirty="0" smtClean="0"/>
              <a:t>We have also added it to several other layers. For routing we have scanner and the ability to route to a user-space layer.</a:t>
            </a:r>
          </a:p>
          <a:p>
            <a:pPr marL="171450" indent="-171450">
              <a:buFontTx/>
              <a:buChar char="-"/>
            </a:pPr>
            <a:r>
              <a:rPr lang="en-GB" dirty="0" smtClean="0"/>
              <a:t>Controller is a separate service</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24</a:t>
            </a:fld>
            <a:endParaRPr lang="en-US"/>
          </a:p>
        </p:txBody>
      </p:sp>
    </p:spTree>
    <p:extLst>
      <p:ext uri="{BB962C8B-B14F-4D97-AF65-F5344CB8AC3E}">
        <p14:creationId xmlns:p14="http://schemas.microsoft.com/office/powerpoint/2010/main" val="4137288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25</a:t>
            </a:fld>
            <a:endParaRPr lang="en-US"/>
          </a:p>
        </p:txBody>
      </p:sp>
    </p:spTree>
    <p:extLst>
      <p:ext uri="{BB962C8B-B14F-4D97-AF65-F5344CB8AC3E}">
        <p14:creationId xmlns:p14="http://schemas.microsoft.com/office/powerpoint/2010/main" val="4186242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RoCE</a:t>
            </a:r>
            <a:r>
              <a:rPr lang="en-GB" dirty="0" smtClean="0"/>
              <a:t>: RDMA over Converged</a:t>
            </a:r>
            <a:r>
              <a:rPr lang="en-GB" baseline="0" dirty="0" smtClean="0"/>
              <a:t> Ethernet. </a:t>
            </a:r>
          </a:p>
          <a:p>
            <a:r>
              <a:rPr lang="en-GB" baseline="0" dirty="0" smtClean="0"/>
              <a:t>In this evaluation we show RAM for two reasons: it shows IOFlow can enforce high-</a:t>
            </a:r>
            <a:r>
              <a:rPr lang="en-GB" baseline="0" dirty="0" err="1" smtClean="0"/>
              <a:t>perf</a:t>
            </a:r>
            <a:r>
              <a:rPr lang="en-GB" baseline="0" dirty="0" smtClean="0"/>
              <a:t> SLAs and it shows worst-case data plane overheads in doing so.</a:t>
            </a:r>
            <a:endParaRPr lang="en-GB" dirty="0"/>
          </a:p>
        </p:txBody>
      </p:sp>
      <p:sp>
        <p:nvSpPr>
          <p:cNvPr id="4" name="Slide Number Placeholder 3"/>
          <p:cNvSpPr>
            <a:spLocks noGrp="1"/>
          </p:cNvSpPr>
          <p:nvPr>
            <p:ph type="sldNum" sz="quarter" idx="10"/>
          </p:nvPr>
        </p:nvSpPr>
        <p:spPr/>
        <p:txBody>
          <a:bodyPr/>
          <a:lstStyle/>
          <a:p>
            <a:fld id="{F1276FAA-F5E0-4776-BD62-562D8DCEE95F}" type="slidenum">
              <a:rPr lang="en-GB" smtClean="0"/>
              <a:t>26</a:t>
            </a:fld>
            <a:endParaRPr lang="en-GB"/>
          </a:p>
        </p:txBody>
      </p:sp>
    </p:spTree>
    <p:extLst>
      <p:ext uri="{BB962C8B-B14F-4D97-AF65-F5344CB8AC3E}">
        <p14:creationId xmlns:p14="http://schemas.microsoft.com/office/powerpoint/2010/main" val="2638766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“Message” workload stores email content in files; ‘Index” is a background maintenance activity scheduled at night time in the data center; the “Data” and “Log” workloads are database data and transaction logs respectively. Metadata on emails is stored on these databases. So we have a diverse combination of file system, database and log workloads, typical of enterprise data centers.</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27</a:t>
            </a:fld>
            <a:endParaRPr lang="en-US"/>
          </a:p>
        </p:txBody>
      </p:sp>
    </p:spTree>
    <p:extLst>
      <p:ext uri="{BB962C8B-B14F-4D97-AF65-F5344CB8AC3E}">
        <p14:creationId xmlns:p14="http://schemas.microsoft.com/office/powerpoint/2010/main" val="891716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Access same storage server</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28</a:t>
            </a:fld>
            <a:endParaRPr lang="en-US"/>
          </a:p>
        </p:txBody>
      </p:sp>
    </p:spTree>
    <p:extLst>
      <p:ext uri="{BB962C8B-B14F-4D97-AF65-F5344CB8AC3E}">
        <p14:creationId xmlns:p14="http://schemas.microsoft.com/office/powerpoint/2010/main" val="229355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30</a:t>
            </a:fld>
            <a:endParaRPr lang="en-US"/>
          </a:p>
        </p:txBody>
      </p:sp>
    </p:spTree>
    <p:extLst>
      <p:ext uri="{BB962C8B-B14F-4D97-AF65-F5344CB8AC3E}">
        <p14:creationId xmlns:p14="http://schemas.microsoft.com/office/powerpoint/2010/main" val="582795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Metric: total throughput overhead across 120 tenants</a:t>
            </a:r>
          </a:p>
          <a:p>
            <a:r>
              <a:rPr lang="en-GB" dirty="0" smtClean="0"/>
              <a:t>Per-op overheads in general dominate per-byte overheads as expected, but overall the overheads are reasonable. The results</a:t>
            </a:r>
            <a:r>
              <a:rPr lang="en-GB" baseline="0" dirty="0" smtClean="0"/>
              <a:t> for SSDs and disks are qualitatively similar.</a:t>
            </a:r>
          </a:p>
          <a:p>
            <a:r>
              <a:rPr lang="en-GB" dirty="0" smtClean="0"/>
              <a:t>At</a:t>
            </a:r>
            <a:r>
              <a:rPr lang="en-GB" baseline="0" dirty="0" smtClean="0"/>
              <a:t> 512B: ~500K IOPS</a:t>
            </a:r>
          </a:p>
          <a:p>
            <a:endParaRPr lang="en-GB" dirty="0" smtClean="0"/>
          </a:p>
          <a:p>
            <a:r>
              <a:rPr lang="en-GB" dirty="0" smtClean="0"/>
              <a:t>Details: </a:t>
            </a:r>
            <a:r>
              <a:rPr lang="en-GB" dirty="0" err="1" smtClean="0"/>
              <a:t>IoMeter</a:t>
            </a:r>
            <a:r>
              <a:rPr lang="en-GB" dirty="0" smtClean="0"/>
              <a:t> with random-access requests, </a:t>
            </a:r>
            <a:r>
              <a:rPr lang="en-GB" dirty="0" err="1" smtClean="0"/>
              <a:t>read:write</a:t>
            </a:r>
            <a:r>
              <a:rPr lang="en-GB" dirty="0" smtClean="0"/>
              <a:t> 1:1</a:t>
            </a:r>
          </a:p>
          <a:p>
            <a:r>
              <a:rPr lang="en-GB" dirty="0" smtClean="0"/>
              <a:t>120 tenants with an SLA of 1/120</a:t>
            </a:r>
            <a:r>
              <a:rPr lang="en-GB" baseline="30000" dirty="0" smtClean="0"/>
              <a:t>th</a:t>
            </a:r>
            <a:r>
              <a:rPr lang="en-GB" dirty="0" smtClean="0"/>
              <a:t> of storage capacity</a:t>
            </a:r>
          </a:p>
          <a:p>
            <a:r>
              <a:rPr lang="en-GB" dirty="0" smtClean="0"/>
              <a:t>Enforcement at hypervisors </a:t>
            </a:r>
            <a:r>
              <a:rPr lang="en-GB" dirty="0" err="1" smtClean="0"/>
              <a:t>SMBc</a:t>
            </a:r>
            <a:r>
              <a:rPr lang="en-GB" dirty="0" smtClean="0"/>
              <a:t> layer</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31</a:t>
            </a:fld>
            <a:endParaRPr lang="en-US"/>
          </a:p>
        </p:txBody>
      </p:sp>
    </p:spTree>
    <p:extLst>
      <p:ext uri="{BB962C8B-B14F-4D97-AF65-F5344CB8AC3E}">
        <p14:creationId xmlns:p14="http://schemas.microsoft.com/office/powerpoint/2010/main" val="197362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-Tenant</a:t>
            </a:r>
            <a:r>
              <a:rPr lang="en-GB" baseline="0" dirty="0" smtClean="0"/>
              <a:t> want predictable behaviour and performance in these shared resource environments, as if they had their own dedicated resources. They want performance guarantees and control over the services processing their data along the IO stack.</a:t>
            </a:r>
          </a:p>
          <a:p>
            <a:r>
              <a:rPr lang="en-GB" baseline="0" dirty="0" smtClean="0"/>
              <a:t>- The problem is that data centers today cannot provide those guarantees and control. Let’s understand why through an example.</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3</a:t>
            </a:fld>
            <a:endParaRPr lang="en-US"/>
          </a:p>
        </p:txBody>
      </p:sp>
    </p:spTree>
    <p:extLst>
      <p:ext uri="{BB962C8B-B14F-4D97-AF65-F5344CB8AC3E}">
        <p14:creationId xmlns:p14="http://schemas.microsoft.com/office/powerpoint/2010/main" val="3141862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solidFill>
                <a:schemeClr val="tx2">
                  <a:lumMod val="60000"/>
                  <a:lumOff val="40000"/>
                </a:schemeClr>
              </a:solidFill>
            </a:endParaRPr>
          </a:p>
        </p:txBody>
      </p:sp>
      <p:sp>
        <p:nvSpPr>
          <p:cNvPr id="4" name="Slide Number Placeholder 3"/>
          <p:cNvSpPr>
            <a:spLocks noGrp="1"/>
          </p:cNvSpPr>
          <p:nvPr>
            <p:ph type="sldNum" sz="quarter" idx="10"/>
          </p:nvPr>
        </p:nvSpPr>
        <p:spPr/>
        <p:txBody>
          <a:bodyPr/>
          <a:lstStyle/>
          <a:p>
            <a:fld id="{6E758C3B-6072-4E93-ABC7-FD579B3F099B}" type="slidenum">
              <a:rPr lang="en-US" smtClean="0"/>
              <a:pPr/>
              <a:t>32</a:t>
            </a:fld>
            <a:endParaRPr lang="en-US"/>
          </a:p>
        </p:txBody>
      </p:sp>
    </p:spTree>
    <p:extLst>
      <p:ext uri="{BB962C8B-B14F-4D97-AF65-F5344CB8AC3E}">
        <p14:creationId xmlns:p14="http://schemas.microsoft.com/office/powerpoint/2010/main" val="1124478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33</a:t>
            </a:fld>
            <a:endParaRPr lang="en-US"/>
          </a:p>
        </p:txBody>
      </p:sp>
    </p:spTree>
    <p:extLst>
      <p:ext uri="{BB962C8B-B14F-4D97-AF65-F5344CB8AC3E}">
        <p14:creationId xmlns:p14="http://schemas.microsoft.com/office/powerpoint/2010/main" val="1394325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35</a:t>
            </a:fld>
            <a:endParaRPr lang="en-US"/>
          </a:p>
        </p:txBody>
      </p:sp>
    </p:spTree>
    <p:extLst>
      <p:ext uri="{BB962C8B-B14F-4D97-AF65-F5344CB8AC3E}">
        <p14:creationId xmlns:p14="http://schemas.microsoft.com/office/powerpoint/2010/main" val="4292264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000"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36</a:t>
            </a:fld>
            <a:endParaRPr lang="en-US"/>
          </a:p>
        </p:txBody>
      </p:sp>
    </p:spTree>
    <p:extLst>
      <p:ext uri="{BB962C8B-B14F-4D97-AF65-F5344CB8AC3E}">
        <p14:creationId xmlns:p14="http://schemas.microsoft.com/office/powerpoint/2010/main" val="3492806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2D68726-4CE6-418C-B6E1-E003C502FBC4}" type="datetime1">
              <a:rPr lang="en-US" smtClean="0"/>
              <a:t>11/5/2013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38</a:t>
            </a:fld>
            <a:endParaRPr lang="en-US" dirty="0"/>
          </a:p>
        </p:txBody>
      </p:sp>
    </p:spTree>
    <p:extLst>
      <p:ext uri="{BB962C8B-B14F-4D97-AF65-F5344CB8AC3E}">
        <p14:creationId xmlns:p14="http://schemas.microsoft.com/office/powerpoint/2010/main" val="291860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6213" y="925513"/>
            <a:ext cx="4440237" cy="2498725"/>
          </a:xfrm>
        </p:spPr>
      </p:sp>
      <p:sp>
        <p:nvSpPr>
          <p:cNvPr id="3" name="Notes Placeholder 2"/>
          <p:cNvSpPr>
            <a:spLocks noGrp="1"/>
          </p:cNvSpPr>
          <p:nvPr>
            <p:ph type="body" idx="1"/>
          </p:nvPr>
        </p:nvSpPr>
        <p:spPr/>
        <p:txBody>
          <a:bodyPr/>
          <a:lstStyle/>
          <a:p>
            <a:pPr marL="171450" indent="-171450">
              <a:buFontTx/>
              <a:buChar char="-"/>
            </a:pPr>
            <a:r>
              <a:rPr lang="en-GB" baseline="0" dirty="0" smtClean="0"/>
              <a:t>No understanding of application performance requirements. Applications today do not have any way of expressing their SLAs, e.g., you do not open a file specifying how fast you want to read from it. It’s all best effort. </a:t>
            </a:r>
          </a:p>
          <a:p>
            <a:pPr marL="171450" indent="-171450">
              <a:buFontTx/>
              <a:buChar char="-"/>
            </a:pPr>
            <a:r>
              <a:rPr lang="en-GB" baseline="0" dirty="0" smtClean="0"/>
              <a:t>Sharing resources today means living with interference from neighbouring tenants, e.g., blue application can be aggressive and consume most of the storage bandwidth. This interference causes unpredictable performance. </a:t>
            </a:r>
          </a:p>
          <a:p>
            <a:pPr marL="171450" indent="-171450">
              <a:buFontTx/>
              <a:buChar char="-"/>
            </a:pPr>
            <a:r>
              <a:rPr lang="en-GB" baseline="0" dirty="0" smtClean="0"/>
              <a:t>Now, you might be thinking: there are other resources, e.g., network resources are also part of the end-to-end SLA, and we have ways to handle this complexity like software-defined networking. Why is storage different?</a:t>
            </a:r>
          </a:p>
        </p:txBody>
      </p:sp>
      <p:sp>
        <p:nvSpPr>
          <p:cNvPr id="4" name="Slide Number Placeholder 3"/>
          <p:cNvSpPr>
            <a:spLocks noGrp="1"/>
          </p:cNvSpPr>
          <p:nvPr>
            <p:ph type="sldNum" sz="quarter" idx="10"/>
          </p:nvPr>
        </p:nvSpPr>
        <p:spPr/>
        <p:txBody>
          <a:bodyPr/>
          <a:lstStyle/>
          <a:p>
            <a:fld id="{80A48861-7B00-4EBB-8598-C09D5349D1A3}" type="slidenum">
              <a:rPr lang="en-GB" smtClean="0"/>
              <a:pPr/>
              <a:t>4</a:t>
            </a:fld>
            <a:endParaRPr lang="en-GB"/>
          </a:p>
        </p:txBody>
      </p:sp>
    </p:spTree>
    <p:extLst>
      <p:ext uri="{BB962C8B-B14F-4D97-AF65-F5344CB8AC3E}">
        <p14:creationId xmlns:p14="http://schemas.microsoft.com/office/powerpoint/2010/main" val="1181510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-No storage control plane that can coordinate the</a:t>
            </a:r>
            <a:r>
              <a:rPr lang="en-GB" baseline="0" dirty="0" smtClean="0"/>
              <a:t> layers configuration to enforce an SLA</a:t>
            </a:r>
          </a:p>
          <a:p>
            <a:r>
              <a:rPr lang="en-GB" baseline="0" dirty="0" smtClean="0"/>
              <a:t>-Each layer has own configuration and makes own decisions. </a:t>
            </a:r>
          </a:p>
          <a:p>
            <a:pPr marL="0" indent="0">
              <a:buFontTx/>
              <a:buNone/>
            </a:pPr>
            <a:r>
              <a:rPr lang="en-GB" baseline="0" dirty="0" smtClean="0"/>
              <a:t>- We have set a high bar for the SLAS: Want detailed SLAs. Aggregate is challenging because it adds a further distributed dimension to the </a:t>
            </a:r>
            <a:r>
              <a:rPr lang="en-GB" baseline="0" dirty="0" err="1" smtClean="0"/>
              <a:t>config</a:t>
            </a:r>
            <a:r>
              <a:rPr lang="en-GB" baseline="0" dirty="0" smtClean="0"/>
              <a:t> problem: configuration of layers across machines</a:t>
            </a:r>
          </a:p>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5</a:t>
            </a:fld>
            <a:endParaRPr lang="en-US"/>
          </a:p>
        </p:txBody>
      </p:sp>
    </p:spTree>
    <p:extLst>
      <p:ext uri="{BB962C8B-B14F-4D97-AF65-F5344CB8AC3E}">
        <p14:creationId xmlns:p14="http://schemas.microsoft.com/office/powerpoint/2010/main" val="395111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Controller is logically centralized and has global visibility</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73BE37-9736-4D12-9BBB-BEBEFD404251}" type="datetime1">
              <a:rPr lang="en-US" smtClean="0"/>
              <a:t>11/5/2013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6</a:t>
            </a:fld>
            <a:endParaRPr lang="en-US" dirty="0"/>
          </a:p>
        </p:txBody>
      </p:sp>
    </p:spTree>
    <p:extLst>
      <p:ext uri="{BB962C8B-B14F-4D97-AF65-F5344CB8AC3E}">
        <p14:creationId xmlns:p14="http://schemas.microsoft.com/office/powerpoint/2010/main" val="339990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7</a:t>
            </a:fld>
            <a:endParaRPr lang="en-US"/>
          </a:p>
        </p:txBody>
      </p:sp>
    </p:spTree>
    <p:extLst>
      <p:ext uri="{BB962C8B-B14F-4D97-AF65-F5344CB8AC3E}">
        <p14:creationId xmlns:p14="http://schemas.microsoft.com/office/powerpoint/2010/main" val="398497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IOFlow supports a</a:t>
            </a:r>
            <a:r>
              <a:rPr lang="en-GB" baseline="0" dirty="0" smtClean="0"/>
              <a:t> flow abstraction described using four parameters</a:t>
            </a:r>
            <a:endParaRPr lang="en-GB" dirty="0" smtClean="0"/>
          </a:p>
          <a:p>
            <a:r>
              <a:rPr lang="en-GB" baseline="0" dirty="0" smtClean="0"/>
              <a:t>- Min: system can do more if underutilized</a:t>
            </a:r>
            <a:endParaRPr lang="en-GB" dirty="0" smtClean="0"/>
          </a:p>
          <a:p>
            <a:r>
              <a:rPr lang="en-GB" dirty="0" smtClean="0"/>
              <a:t>-We</a:t>
            </a:r>
            <a:r>
              <a:rPr lang="en-GB" baseline="0" dirty="0" smtClean="0"/>
              <a:t> make the observation that this </a:t>
            </a:r>
            <a:r>
              <a:rPr lang="en-GB" dirty="0" smtClean="0"/>
              <a:t>high level flow description maps in</a:t>
            </a:r>
            <a:r>
              <a:rPr lang="en-GB" baseline="0" dirty="0" smtClean="0"/>
              <a:t> a straightforward way to low level queues and their functions that we’ve built as we’ll see next.</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8</a:t>
            </a:fld>
            <a:endParaRPr lang="en-US"/>
          </a:p>
        </p:txBody>
      </p:sp>
    </p:spTree>
    <p:extLst>
      <p:ext uri="{BB962C8B-B14F-4D97-AF65-F5344CB8AC3E}">
        <p14:creationId xmlns:p14="http://schemas.microsoft.com/office/powerpoint/2010/main" val="3375077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200" b="0" i="0" u="none" strike="noStrike" kern="1200" baseline="0" dirty="0" smtClean="0">
                <a:solidFill>
                  <a:schemeClr val="tx1"/>
                </a:solidFill>
                <a:latin typeface="+mn-lt"/>
                <a:ea typeface="+mn-ea"/>
                <a:cs typeface="+mn-cs"/>
              </a:rPr>
              <a:t>3 key functions that IOFlow provides. -If a queue reaches the queue size threshold, the queue notifies the controller and blocks any further inserts to that queue. There is no support in the IO stack for dropping IO requests like in networking, but there is support for blocking requests and applying </a:t>
            </a:r>
            <a:endParaRPr lang="en-GB" sz="1200" b="0" i="0" u="none" strike="noStrike" kern="1200" baseline="0" dirty="0" smtClean="0">
              <a:solidFill>
                <a:schemeClr val="tx1"/>
              </a:solidFill>
              <a:latin typeface="+mn-lt"/>
              <a:ea typeface="+mn-ea"/>
              <a:cs typeface="+mn-cs"/>
            </a:endParaRPr>
          </a:p>
          <a:p>
            <a:pPr marL="0" indent="0">
              <a:buFontTx/>
              <a:buNone/>
            </a:pPr>
            <a:r>
              <a:rPr lang="en-GB" baseline="0" dirty="0" smtClean="0"/>
              <a:t>- </a:t>
            </a:r>
            <a:r>
              <a:rPr lang="en-GB" baseline="0" dirty="0" smtClean="0"/>
              <a:t>There are two storage-specific technical challenges: there is no end-to-end classification of storage traffic in the storage stack. Also, rate limiting storage requests is challenging.</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pPr/>
              <a:t>9</a:t>
            </a:fld>
            <a:endParaRPr lang="en-US"/>
          </a:p>
        </p:txBody>
      </p:sp>
    </p:spTree>
    <p:extLst>
      <p:ext uri="{BB962C8B-B14F-4D97-AF65-F5344CB8AC3E}">
        <p14:creationId xmlns:p14="http://schemas.microsoft.com/office/powerpoint/2010/main" val="4105364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10"/>
            <a:ext cx="7772400" cy="1102519"/>
          </a:xfrm>
        </p:spPr>
        <p:txBody>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71600" y="2686050"/>
            <a:ext cx="6400800" cy="1314450"/>
          </a:xfrm>
        </p:spPr>
        <p:txBody>
          <a:bodyPr/>
          <a:lstStyle>
            <a:lvl1pPr marL="0" indent="0" algn="ctr">
              <a:buNone/>
              <a:defRPr sz="3000">
                <a:solidFill>
                  <a:schemeClr val="bg2">
                    <a:lumMod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5217" y="270007"/>
            <a:ext cx="1116000" cy="41051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89" y="382367"/>
            <a:ext cx="1903747" cy="180001"/>
          </a:xfrm>
          <a:prstGeom prst="rect">
            <a:avLst/>
          </a:prstGeom>
        </p:spPr>
      </p:pic>
      <p:sp>
        <p:nvSpPr>
          <p:cNvPr id="6" name="Footer Placeholder 5"/>
          <p:cNvSpPr>
            <a:spLocks noGrp="1"/>
          </p:cNvSpPr>
          <p:nvPr>
            <p:ph type="ftr" sz="quarter"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23D3326C-63B1-4E2D-BD63-D804046D97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23D3326C-63B1-4E2D-BD63-D804046D97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E2560-E9C3-4F66-BD29-35DEAF26120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2" y="1845940"/>
            <a:ext cx="7225729" cy="747897"/>
          </a:xfrm>
        </p:spPr>
        <p:txBody>
          <a:bodyPr anchor="b" anchorCtr="0"/>
          <a:lstStyle>
            <a:lvl1pPr>
              <a:defRPr sz="5400" spc="-113" baseline="0">
                <a:solidFill>
                  <a:schemeClr val="tx1"/>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4212" y="2833152"/>
            <a:ext cx="7245144" cy="373949"/>
          </a:xfrm>
        </p:spPr>
        <p:txBody>
          <a:bodyPr>
            <a:noAutofit/>
          </a:bodyPr>
          <a:lstStyle>
            <a:lvl1pPr marL="0" indent="0">
              <a:spcBef>
                <a:spcPts val="0"/>
              </a:spcBef>
              <a:buNone/>
              <a:defRPr spc="-53" baseline="0">
                <a:solidFill>
                  <a:schemeClr val="tx1"/>
                </a:solidFill>
                <a:latin typeface="+mj-lt"/>
              </a:defRPr>
            </a:lvl1pPr>
          </a:lstStyle>
          <a:p>
            <a:pPr lvl="0"/>
            <a:r>
              <a:rPr lang="en-US" dirty="0" smtClean="0"/>
              <a:t>Speaker Title</a:t>
            </a:r>
            <a:endParaRPr lang="en-US" dirty="0"/>
          </a:p>
        </p:txBody>
      </p:sp>
      <p:sp>
        <p:nvSpPr>
          <p:cNvPr id="7" name="Date Placeholder 6"/>
          <p:cNvSpPr>
            <a:spLocks noGrp="1"/>
          </p:cNvSpPr>
          <p:nvPr>
            <p:ph type="dt" sz="half" idx="13"/>
          </p:nvPr>
        </p:nvSpPr>
        <p:spPr>
          <a:xfrm>
            <a:off x="342989" y="4804703"/>
            <a:ext cx="1600617" cy="205383"/>
          </a:xfrm>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9" name="Footer Placeholder 8"/>
          <p:cNvSpPr>
            <a:spLocks noGrp="1"/>
          </p:cNvSpPr>
          <p:nvPr>
            <p:ph type="ftr" sz="quarter" idx="14"/>
          </p:nvPr>
        </p:nvSpPr>
        <p:spPr/>
        <p:txBody>
          <a:bodyPr/>
          <a:lstStyle>
            <a:lvl1pPr>
              <a:defRPr>
                <a:solidFill>
                  <a:schemeClr val="tx1"/>
                </a:solidFill>
              </a:defRPr>
            </a:lvl1pPr>
          </a:lstStyle>
          <a:p>
            <a:endParaRPr lang="en-GB" dirty="0">
              <a:solidFill>
                <a:srgbClr val="003963"/>
              </a:solidFill>
            </a:endParaRPr>
          </a:p>
        </p:txBody>
      </p:sp>
      <p:sp>
        <p:nvSpPr>
          <p:cNvPr id="10" name="Slide Number Placeholder 9"/>
          <p:cNvSpPr>
            <a:spLocks noGrp="1"/>
          </p:cNvSpPr>
          <p:nvPr>
            <p:ph type="sldNum" sz="quarter" idx="15"/>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5217" y="270007"/>
            <a:ext cx="1116000" cy="410514"/>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89" y="382367"/>
            <a:ext cx="1903747" cy="180001"/>
          </a:xfrm>
          <a:prstGeom prst="rect">
            <a:avLst/>
          </a:prstGeom>
        </p:spPr>
      </p:pic>
    </p:spTree>
    <p:extLst>
      <p:ext uri="{BB962C8B-B14F-4D97-AF65-F5344CB8AC3E}">
        <p14:creationId xmlns:p14="http://schemas.microsoft.com/office/powerpoint/2010/main" val="34842074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037069"/>
            <a:ext cx="8363938" cy="914096"/>
          </a:xfrm>
        </p:spPr>
        <p:txBody>
          <a:bodyPr anchor="b" anchorCtr="0"/>
          <a:lstStyle>
            <a:lvl1pPr>
              <a:defRPr sz="6600" spc="-225" baseline="0">
                <a:solidFill>
                  <a:schemeClr val="tx1"/>
                </a:solidFill>
              </a:defRPr>
            </a:lvl1pPr>
          </a:lstStyle>
          <a:p>
            <a:r>
              <a:rPr lang="en-US" dirty="0" smtClean="0"/>
              <a:t>Click to edit title style</a:t>
            </a:r>
            <a:endParaRPr lang="en-US" dirty="0"/>
          </a:p>
        </p:txBody>
      </p:sp>
      <p:sp>
        <p:nvSpPr>
          <p:cNvPr id="3" name="Date Placeholder 2"/>
          <p:cNvSpPr>
            <a:spLocks noGrp="1"/>
          </p:cNvSpPr>
          <p:nvPr>
            <p:ph type="dt" sz="half" idx="10"/>
          </p:nvPr>
        </p:nvSpPr>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GB" dirty="0">
              <a:solidFill>
                <a:srgbClr val="003963"/>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spTree>
    <p:extLst>
      <p:ext uri="{BB962C8B-B14F-4D97-AF65-F5344CB8AC3E}">
        <p14:creationId xmlns:p14="http://schemas.microsoft.com/office/powerpoint/2010/main" val="374800891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333188"/>
            <a:ext cx="8363938" cy="567848"/>
          </a:xfrm>
        </p:spPr>
        <p:txBody>
          <a:bodyPr/>
          <a:lstStyle>
            <a:lvl1pP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085849"/>
            <a:ext cx="8363938" cy="1532727"/>
          </a:xfrm>
          <a:prstGeom prst="rect">
            <a:avLst/>
          </a:prstGeom>
        </p:spPr>
        <p:txBody>
          <a:bodyPr/>
          <a:lstStyle>
            <a:lvl1pPr marL="213151" indent="-213151">
              <a:buFont typeface="Wingdings" pitchFamily="2" charset="2"/>
              <a:buChar char=""/>
              <a:defRPr sz="3000">
                <a:solidFill>
                  <a:schemeClr val="tx1"/>
                </a:solidFill>
              </a:defRPr>
            </a:lvl1pPr>
            <a:lvl2pPr marL="388196" indent="-175046">
              <a:buFont typeface="Wingdings" pitchFamily="2" charset="2"/>
              <a:buChar char=""/>
              <a:defRPr>
                <a:solidFill>
                  <a:schemeClr val="tx1"/>
                </a:solidFill>
                <a:latin typeface="+mn-lt"/>
              </a:defRPr>
            </a:lvl2pPr>
            <a:lvl3pPr marL="556096" indent="-167901">
              <a:buFont typeface="Wingdings" pitchFamily="2" charset="2"/>
              <a:buChar char=""/>
              <a:tabLst/>
              <a:defRPr>
                <a:solidFill>
                  <a:schemeClr val="tx1"/>
                </a:solidFill>
                <a:latin typeface="+mn-lt"/>
              </a:defRPr>
            </a:lvl3pPr>
            <a:lvl4pPr marL="685891" indent="-129796">
              <a:buFont typeface="Wingdings" pitchFamily="2" charset="2"/>
              <a:buChar char=""/>
              <a:defRPr>
                <a:solidFill>
                  <a:schemeClr val="tx1"/>
                </a:solidFill>
                <a:latin typeface="+mn-lt"/>
              </a:defRPr>
            </a:lvl4pPr>
            <a:lvl5pPr marL="815687" indent="-129796">
              <a:buFont typeface="Wingdings" pitchFamily="2" charset="2"/>
              <a:buChar cha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4" name="Footer Placeholder 3"/>
          <p:cNvSpPr>
            <a:spLocks noGrp="1"/>
          </p:cNvSpPr>
          <p:nvPr>
            <p:ph type="ftr" sz="quarter" idx="12"/>
          </p:nvPr>
        </p:nvSpPr>
        <p:spPr/>
        <p:txBody>
          <a:bodyPr/>
          <a:lstStyle>
            <a:lvl1pPr>
              <a:defRPr>
                <a:solidFill>
                  <a:schemeClr val="tx1"/>
                </a:solidFill>
              </a:defRPr>
            </a:lvl1pPr>
          </a:lstStyle>
          <a:p>
            <a:endParaRPr lang="en-GB" dirty="0">
              <a:solidFill>
                <a:srgbClr val="003963"/>
              </a:solidFill>
            </a:endParaRPr>
          </a:p>
        </p:txBody>
      </p:sp>
      <p:sp>
        <p:nvSpPr>
          <p:cNvPr id="6" name="Slide Number Placeholder 5"/>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spTree>
    <p:extLst>
      <p:ext uri="{BB962C8B-B14F-4D97-AF65-F5344CB8AC3E}">
        <p14:creationId xmlns:p14="http://schemas.microsoft.com/office/powerpoint/2010/main" val="112464771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0627" y="1085850"/>
            <a:ext cx="4047274" cy="1763560"/>
          </a:xfrm>
        </p:spPr>
        <p:txBody>
          <a:bodyPr>
            <a:spAutoFit/>
          </a:bodyPr>
          <a:lstStyle>
            <a:lvl1pPr marL="219104" indent="-219104">
              <a:spcBef>
                <a:spcPts val="900"/>
              </a:spcBef>
              <a:buClr>
                <a:schemeClr val="tx1"/>
              </a:buClr>
              <a:buFont typeface="Wingdings" pitchFamily="2" charset="2"/>
              <a:buChar char=""/>
              <a:defRPr lang="en-US" dirty="0" smtClean="0"/>
            </a:lvl1pPr>
            <a:lvl2pPr marL="390577" indent="-171473">
              <a:defRPr sz="1500">
                <a:solidFill>
                  <a:schemeClr val="tx1"/>
                </a:solidFill>
              </a:defRPr>
            </a:lvl2pPr>
            <a:lvl3pPr marL="514419" indent="-123842">
              <a:tabLst/>
              <a:defRPr sz="1500">
                <a:solidFill>
                  <a:schemeClr val="tx1"/>
                </a:solidFill>
              </a:defRPr>
            </a:lvl3pPr>
            <a:lvl4pPr marL="647786" indent="-133368">
              <a:defRPr>
                <a:solidFill>
                  <a:schemeClr val="tx1"/>
                </a:solidFill>
              </a:defRPr>
            </a:lvl4pPr>
            <a:lvl5pPr marL="771628" indent="-123842">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2"/>
          </p:nvPr>
        </p:nvSpPr>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5" name="Footer Placeholder 4"/>
          <p:cNvSpPr>
            <a:spLocks noGrp="1"/>
          </p:cNvSpPr>
          <p:nvPr>
            <p:ph type="ftr" sz="quarter" idx="13"/>
          </p:nvPr>
        </p:nvSpPr>
        <p:spPr/>
        <p:txBody>
          <a:bodyPr/>
          <a:lstStyle>
            <a:lvl1pPr>
              <a:defRPr>
                <a:solidFill>
                  <a:schemeClr val="tx1"/>
                </a:solidFill>
              </a:defRPr>
            </a:lvl1pPr>
          </a:lstStyle>
          <a:p>
            <a:endParaRPr lang="en-GB" dirty="0">
              <a:solidFill>
                <a:srgbClr val="003963"/>
              </a:solidFill>
            </a:endParaRPr>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sp>
        <p:nvSpPr>
          <p:cNvPr id="8" name="Text Placeholder 3"/>
          <p:cNvSpPr>
            <a:spLocks noGrp="1"/>
          </p:cNvSpPr>
          <p:nvPr>
            <p:ph type="body" sz="quarter" idx="15"/>
          </p:nvPr>
        </p:nvSpPr>
        <p:spPr>
          <a:xfrm>
            <a:off x="4706099" y="1085850"/>
            <a:ext cx="4047274" cy="1763560"/>
          </a:xfrm>
        </p:spPr>
        <p:txBody>
          <a:bodyPr>
            <a:spAutoFit/>
          </a:bodyPr>
          <a:lstStyle>
            <a:lvl1pPr marL="219104" indent="-219104">
              <a:spcBef>
                <a:spcPts val="900"/>
              </a:spcBef>
              <a:buClr>
                <a:schemeClr val="tx1"/>
              </a:buClr>
              <a:buFont typeface="Wingdings" pitchFamily="2" charset="2"/>
              <a:buChar char=""/>
              <a:defRPr>
                <a:solidFill>
                  <a:schemeClr val="tx1"/>
                </a:solidFill>
              </a:defRPr>
            </a:lvl1pPr>
            <a:lvl2pPr marL="390577" indent="-171473">
              <a:defRPr sz="1500">
                <a:solidFill>
                  <a:schemeClr val="tx1"/>
                </a:solidFill>
              </a:defRPr>
            </a:lvl2pPr>
            <a:lvl3pPr marL="514419" indent="-123842">
              <a:tabLst/>
              <a:defRPr sz="1500">
                <a:solidFill>
                  <a:schemeClr val="tx1"/>
                </a:solidFill>
              </a:defRPr>
            </a:lvl3pPr>
            <a:lvl4pPr marL="647786" indent="-133368">
              <a:defRPr>
                <a:solidFill>
                  <a:schemeClr val="tx1"/>
                </a:solidFill>
              </a:defRPr>
            </a:lvl4pPr>
            <a:lvl5pPr marL="771628" indent="-123842">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51244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4" name="Footer Placeholder 3"/>
          <p:cNvSpPr>
            <a:spLocks noGrp="1"/>
          </p:cNvSpPr>
          <p:nvPr>
            <p:ph type="ftr" sz="quarter" idx="11"/>
          </p:nvPr>
        </p:nvSpPr>
        <p:spPr/>
        <p:txBody>
          <a:bodyPr/>
          <a:lstStyle/>
          <a:p>
            <a:endParaRPr lang="en-GB" dirty="0">
              <a:solidFill>
                <a:srgbClr val="003963"/>
              </a:solidFill>
            </a:endParaRPr>
          </a:p>
        </p:txBody>
      </p:sp>
      <p:sp>
        <p:nvSpPr>
          <p:cNvPr id="5" name="Slide Number Placeholder 4"/>
          <p:cNvSpPr>
            <a:spLocks noGrp="1"/>
          </p:cNvSpPr>
          <p:nvPr>
            <p:ph type="sldNum" sz="quarter" idx="12"/>
          </p:nvPr>
        </p:nvSpPr>
        <p:spPr/>
        <p:txBody>
          <a:bodyPr/>
          <a:lstStyle/>
          <a:p>
            <a:fld id="{66F9B19E-23E9-4120-A06C-57F6EDB783B3}" type="slidenum">
              <a:rPr lang="en-GB" smtClean="0">
                <a:solidFill>
                  <a:srgbClr val="003963"/>
                </a:solidFill>
              </a:rPr>
              <a:pPr/>
              <a:t>‹#›</a:t>
            </a:fld>
            <a:endParaRPr lang="en-GB">
              <a:solidFill>
                <a:srgbClr val="003963"/>
              </a:solidFill>
            </a:endParaRPr>
          </a:p>
        </p:txBody>
      </p:sp>
    </p:spTree>
    <p:extLst>
      <p:ext uri="{BB962C8B-B14F-4D97-AF65-F5344CB8AC3E}">
        <p14:creationId xmlns:p14="http://schemas.microsoft.com/office/powerpoint/2010/main" val="292994057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GB" dirty="0">
              <a:solidFill>
                <a:srgbClr val="003963"/>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spTree>
    <p:extLst>
      <p:ext uri="{BB962C8B-B14F-4D97-AF65-F5344CB8AC3E}">
        <p14:creationId xmlns:p14="http://schemas.microsoft.com/office/powerpoint/2010/main" val="416703577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388840" y="1085850"/>
            <a:ext cx="8366320" cy="1491178"/>
          </a:xfrm>
        </p:spPr>
        <p:txBody>
          <a:bodyPr/>
          <a:lstStyle>
            <a:lvl1pPr marL="0" indent="0">
              <a:buNone/>
              <a:defRPr sz="2400">
                <a:solidFill>
                  <a:schemeClr val="tx1"/>
                </a:solidFill>
                <a:latin typeface="Consolas" pitchFamily="49" charset="0"/>
                <a:cs typeface="Consolas" pitchFamily="49" charset="0"/>
              </a:defRPr>
            </a:lvl1pPr>
            <a:lvl2pPr marL="254828" indent="0">
              <a:buNone/>
              <a:defRPr>
                <a:solidFill>
                  <a:schemeClr val="tx1"/>
                </a:solidFill>
                <a:latin typeface="Consolas" pitchFamily="49" charset="0"/>
                <a:cs typeface="Consolas" pitchFamily="49" charset="0"/>
              </a:defRPr>
            </a:lvl2pPr>
            <a:lvl3pPr marL="429873" indent="0">
              <a:buNone/>
              <a:defRPr>
                <a:solidFill>
                  <a:schemeClr val="tx1"/>
                </a:solidFill>
                <a:latin typeface="Consolas" pitchFamily="49" charset="0"/>
                <a:cs typeface="Consolas" pitchFamily="49" charset="0"/>
              </a:defRPr>
            </a:lvl3pPr>
            <a:lvl4pPr marL="598965" indent="0">
              <a:buNone/>
              <a:defRPr>
                <a:solidFill>
                  <a:schemeClr val="tx1"/>
                </a:solidFill>
                <a:latin typeface="Consolas" pitchFamily="49" charset="0"/>
                <a:cs typeface="Consolas" pitchFamily="49" charset="0"/>
              </a:defRPr>
            </a:lvl4pPr>
            <a:lvl5pPr marL="772819" indent="0">
              <a:buNone/>
              <a:defRPr>
                <a:solidFill>
                  <a:schemeClr val="tx1"/>
                </a:soli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6" name="Footer Placeholder 5"/>
          <p:cNvSpPr>
            <a:spLocks noGrp="1"/>
          </p:cNvSpPr>
          <p:nvPr>
            <p:ph type="ftr" sz="quarter" idx="12"/>
          </p:nvPr>
        </p:nvSpPr>
        <p:spPr/>
        <p:txBody>
          <a:bodyPr/>
          <a:lstStyle>
            <a:lvl1pPr>
              <a:defRPr>
                <a:solidFill>
                  <a:schemeClr val="tx1"/>
                </a:solidFill>
              </a:defRPr>
            </a:lvl1pPr>
          </a:lstStyle>
          <a:p>
            <a:endParaRPr lang="en-GB" dirty="0">
              <a:solidFill>
                <a:srgbClr val="003963"/>
              </a:solidFill>
            </a:endParaRPr>
          </a:p>
        </p:txBody>
      </p:sp>
      <p:sp>
        <p:nvSpPr>
          <p:cNvPr id="7" name="Slide Number Placeholder 6"/>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spTree>
    <p:extLst>
      <p:ext uri="{BB962C8B-B14F-4D97-AF65-F5344CB8AC3E}">
        <p14:creationId xmlns:p14="http://schemas.microsoft.com/office/powerpoint/2010/main" val="4157432348"/>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Box 5"/>
          <p:cNvSpPr txBox="1"/>
          <p:nvPr userDrawn="1"/>
        </p:nvSpPr>
        <p:spPr>
          <a:xfrm>
            <a:off x="2101362" y="4690693"/>
            <a:ext cx="4941277" cy="107722"/>
          </a:xfrm>
          <a:prstGeom prst="rect">
            <a:avLst/>
          </a:prstGeom>
          <a:noFill/>
        </p:spPr>
        <p:txBody>
          <a:bodyPr wrap="square" lIns="0" tIns="0" rIns="0" bIns="0" rtlCol="0">
            <a:spAutoFit/>
          </a:bodyPr>
          <a:lstStyle/>
          <a:p>
            <a:pPr algn="ctr" defTabSz="685864"/>
            <a:r>
              <a:rPr lang="en-GB" sz="700" dirty="0" smtClean="0">
                <a:solidFill>
                  <a:srgbClr val="003963"/>
                </a:solidFill>
              </a:rPr>
              <a:t>©2013 Microsoft Corporation. All rights reserved.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453" y="1554812"/>
            <a:ext cx="4573094" cy="1682185"/>
          </a:xfrm>
          <a:prstGeom prst="rect">
            <a:avLst/>
          </a:prstGeom>
        </p:spPr>
      </p:pic>
    </p:spTree>
    <p:extLst>
      <p:ext uri="{BB962C8B-B14F-4D97-AF65-F5344CB8AC3E}">
        <p14:creationId xmlns:p14="http://schemas.microsoft.com/office/powerpoint/2010/main" val="17282858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Light" panose="020B05020402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tIns="0"/>
          <a:lstStyle>
            <a:lvl1pPr>
              <a:spcBef>
                <a:spcPts val="900"/>
              </a:spcBef>
              <a:defRPr/>
            </a:lvl1pPr>
            <a:lvl3pPr>
              <a:spcBef>
                <a:spcPts val="350"/>
              </a:spcBef>
              <a:defRPr/>
            </a:lvl3pPr>
            <a:lvl4pPr>
              <a:buNone/>
              <a:defRPr/>
            </a:lvl4pPr>
            <a:lvl5pP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7" name="Straight Connector 6"/>
          <p:cNvCxnSpPr/>
          <p:nvPr userDrawn="1"/>
        </p:nvCxnSpPr>
        <p:spPr>
          <a:xfrm>
            <a:off x="457200" y="685800"/>
            <a:ext cx="822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3D3326C-63B1-4E2D-BD63-D804046D97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597434" y="354859"/>
            <a:ext cx="1210407" cy="258777"/>
          </a:xfrm>
          <a:prstGeom prst="rect">
            <a:avLst/>
          </a:prstGeom>
        </p:spPr>
      </p:pic>
    </p:spTree>
    <p:extLst>
      <p:ext uri="{BB962C8B-B14F-4D97-AF65-F5344CB8AC3E}">
        <p14:creationId xmlns:p14="http://schemas.microsoft.com/office/powerpoint/2010/main" val="40435681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01929" y="2899785"/>
            <a:ext cx="6723186" cy="134482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4665484" y="2899785"/>
            <a:ext cx="2259632" cy="134482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01929" y="1563130"/>
            <a:ext cx="6723186" cy="134482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01976" y="1563140"/>
            <a:ext cx="6723139" cy="1344818"/>
          </a:xfrm>
          <a:noFill/>
        </p:spPr>
        <p:txBody>
          <a:bodyPr lIns="146304" tIns="91440" rIns="146304" bIns="91440" anchor="t" anchorCtr="0"/>
          <a:lstStyle>
            <a:lvl1pPr>
              <a:defRPr sz="4412" spc="-74"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01976" y="2908931"/>
            <a:ext cx="4463508" cy="1344245"/>
          </a:xfrm>
          <a:noFill/>
        </p:spPr>
        <p:txBody>
          <a:bodyPr lIns="182880" tIns="146304" rIns="182880" bIns="146304">
            <a:noAutofit/>
          </a:bodyPr>
          <a:lstStyle>
            <a:lvl1pPr marL="0" indent="0">
              <a:spcBef>
                <a:spcPts val="0"/>
              </a:spcBef>
              <a:buNone/>
              <a:defRPr sz="2647"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6992" y="381129"/>
            <a:ext cx="1926818" cy="67321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336993" y="4565359"/>
            <a:ext cx="1141803" cy="244625"/>
          </a:xfrm>
          <a:prstGeom prst="rect">
            <a:avLst/>
          </a:prstGeom>
        </p:spPr>
      </p:pic>
      <p:sp>
        <p:nvSpPr>
          <p:cNvPr id="10" name="Text Placeholder 7"/>
          <p:cNvSpPr>
            <a:spLocks noGrp="1"/>
          </p:cNvSpPr>
          <p:nvPr>
            <p:ph type="body" sz="quarter" idx="13" hasCustomPrompt="1"/>
          </p:nvPr>
        </p:nvSpPr>
        <p:spPr>
          <a:xfrm>
            <a:off x="4773741" y="319658"/>
            <a:ext cx="4033912" cy="703398"/>
          </a:xfrm>
        </p:spPr>
        <p:txBody>
          <a:bodyPr tIns="0" rIns="0"/>
          <a:lstStyle>
            <a:lvl1pPr marL="0" indent="0" algn="r">
              <a:buNone/>
              <a:defRPr sz="4412"/>
            </a:lvl1pPr>
          </a:lstStyle>
          <a:p>
            <a:pPr lvl="0"/>
            <a:r>
              <a:rPr lang="en-US" dirty="0" smtClean="0"/>
              <a:t>Session code</a:t>
            </a:r>
            <a:endParaRPr lang="en-US" dirty="0"/>
          </a:p>
        </p:txBody>
      </p:sp>
      <p:grpSp>
        <p:nvGrpSpPr>
          <p:cNvPr id="97" name="Group 96"/>
          <p:cNvGrpSpPr/>
          <p:nvPr userDrawn="1"/>
        </p:nvGrpSpPr>
        <p:grpSpPr>
          <a:xfrm>
            <a:off x="4974744" y="3016524"/>
            <a:ext cx="1641112" cy="1127694"/>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grpSp>
      <p:grpSp>
        <p:nvGrpSpPr>
          <p:cNvPr id="98" name="Group 97"/>
          <p:cNvGrpSpPr/>
          <p:nvPr userDrawn="1"/>
        </p:nvGrpSpPr>
        <p:grpSpPr>
          <a:xfrm>
            <a:off x="13861903" y="1439387"/>
            <a:ext cx="1096020" cy="111485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grpSp>
    </p:spTree>
    <p:extLst>
      <p:ext uri="{BB962C8B-B14F-4D97-AF65-F5344CB8AC3E}">
        <p14:creationId xmlns:p14="http://schemas.microsoft.com/office/powerpoint/2010/main" val="15016808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01929" y="2899785"/>
            <a:ext cx="6723186" cy="134482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4665484" y="2899785"/>
            <a:ext cx="2259632" cy="134482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01929" y="1563130"/>
            <a:ext cx="6723186" cy="134482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01976" y="1563140"/>
            <a:ext cx="6723139" cy="1344818"/>
          </a:xfrm>
          <a:noFill/>
        </p:spPr>
        <p:txBody>
          <a:bodyPr lIns="146304" tIns="91440" rIns="146304" bIns="91440" anchor="t" anchorCtr="0"/>
          <a:lstStyle>
            <a:lvl1pPr>
              <a:defRPr sz="4412" spc="-74"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01976" y="2908931"/>
            <a:ext cx="4463508" cy="1344245"/>
          </a:xfrm>
          <a:noFill/>
        </p:spPr>
        <p:txBody>
          <a:bodyPr lIns="182880" tIns="146304" rIns="182880" bIns="146304">
            <a:noAutofit/>
          </a:bodyPr>
          <a:lstStyle>
            <a:lvl1pPr marL="0" indent="0">
              <a:spcBef>
                <a:spcPts val="0"/>
              </a:spcBef>
              <a:buNone/>
              <a:defRPr sz="2647"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6992" y="381129"/>
            <a:ext cx="1926818" cy="67321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336993" y="4565359"/>
            <a:ext cx="1141803" cy="244625"/>
          </a:xfrm>
          <a:prstGeom prst="rect">
            <a:avLst/>
          </a:prstGeom>
        </p:spPr>
      </p:pic>
      <p:sp>
        <p:nvSpPr>
          <p:cNvPr id="10" name="Text Placeholder 7"/>
          <p:cNvSpPr>
            <a:spLocks noGrp="1"/>
          </p:cNvSpPr>
          <p:nvPr>
            <p:ph type="body" sz="quarter" idx="13" hasCustomPrompt="1"/>
          </p:nvPr>
        </p:nvSpPr>
        <p:spPr>
          <a:xfrm>
            <a:off x="4773741" y="319658"/>
            <a:ext cx="4033912" cy="703398"/>
          </a:xfrm>
        </p:spPr>
        <p:txBody>
          <a:bodyPr tIns="0" rIns="0"/>
          <a:lstStyle>
            <a:lvl1pPr marL="0" indent="0" algn="r">
              <a:buNone/>
              <a:defRPr sz="4412"/>
            </a:lvl1pPr>
          </a:lstStyle>
          <a:p>
            <a:pPr lvl="0"/>
            <a:r>
              <a:rPr lang="en-US" dirty="0" smtClean="0"/>
              <a:t>Session code</a:t>
            </a:r>
            <a:endParaRPr lang="en-US" dirty="0"/>
          </a:p>
        </p:txBody>
      </p:sp>
      <p:grpSp>
        <p:nvGrpSpPr>
          <p:cNvPr id="98" name="Group 97"/>
          <p:cNvGrpSpPr/>
          <p:nvPr userDrawn="1"/>
        </p:nvGrpSpPr>
        <p:grpSpPr>
          <a:xfrm>
            <a:off x="5247290" y="3022945"/>
            <a:ext cx="1096020" cy="111485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45"/>
              <a:endParaRPr lang="en-US" sz="1324">
                <a:solidFill>
                  <a:srgbClr val="FFFFFF"/>
                </a:solidFill>
              </a:endParaRPr>
            </a:p>
          </p:txBody>
        </p:sp>
      </p:grpSp>
    </p:spTree>
    <p:extLst>
      <p:ext uri="{BB962C8B-B14F-4D97-AF65-F5344CB8AC3E}">
        <p14:creationId xmlns:p14="http://schemas.microsoft.com/office/powerpoint/2010/main" val="13678698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01976" y="890733"/>
            <a:ext cx="7395458" cy="20172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7571" tIns="80678" rIns="107571" bIns="80678"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77" y="890733"/>
            <a:ext cx="7394337" cy="2023491"/>
          </a:xfrm>
          <a:noFill/>
        </p:spPr>
        <p:txBody>
          <a:bodyPr tIns="91440" bIns="91440" anchor="t" anchorCtr="0"/>
          <a:lstStyle>
            <a:lvl1pPr>
              <a:defRPr sz="5294" spc="-74"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01930" y="2907953"/>
            <a:ext cx="7395505" cy="1345411"/>
          </a:xfrm>
          <a:noFill/>
        </p:spPr>
        <p:txBody>
          <a:bodyPr lIns="182880" tIns="146304" rIns="182880" bIns="146304">
            <a:noAutofit/>
          </a:bodyPr>
          <a:lstStyle>
            <a:lvl1pPr marL="0" indent="0">
              <a:spcBef>
                <a:spcPts val="0"/>
              </a:spcBef>
              <a:buNone/>
              <a:defRPr sz="2647"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878466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0" y="889767"/>
            <a:ext cx="7394337" cy="2023491"/>
          </a:xfrm>
          <a:noFill/>
        </p:spPr>
        <p:txBody>
          <a:bodyPr tIns="91440" bIns="91440" anchor="t" anchorCtr="0"/>
          <a:lstStyle>
            <a:lvl1pPr>
              <a:defRPr sz="5294" spc="-74"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01930" y="2907953"/>
            <a:ext cx="7395505" cy="1345411"/>
          </a:xfrm>
          <a:noFill/>
        </p:spPr>
        <p:txBody>
          <a:bodyPr lIns="182880" tIns="146304" rIns="182880" bIns="146304">
            <a:noAutofit/>
          </a:bodyPr>
          <a:lstStyle>
            <a:lvl1pPr marL="0" indent="0">
              <a:spcBef>
                <a:spcPts val="0"/>
              </a:spcBef>
              <a:buNone/>
              <a:defRPr sz="2647"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89080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01976" y="890733"/>
            <a:ext cx="7395458" cy="20172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77" y="890733"/>
            <a:ext cx="7394337" cy="2023491"/>
          </a:xfrm>
          <a:noFill/>
        </p:spPr>
        <p:txBody>
          <a:bodyPr tIns="91440" bIns="91440" anchor="t" anchorCtr="0"/>
          <a:lstStyle>
            <a:lvl1pPr>
              <a:defRPr sz="5294" spc="-74"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5249138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0" y="889767"/>
            <a:ext cx="7394337" cy="2023491"/>
          </a:xfrm>
          <a:noFill/>
        </p:spPr>
        <p:txBody>
          <a:bodyPr tIns="91440" bIns="91440" anchor="t" anchorCtr="0"/>
          <a:lstStyle>
            <a:lvl1pPr>
              <a:defRPr sz="5294" spc="-74"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2869765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91440" bIns="91440" anchor="t" anchorCtr="0"/>
          <a:lstStyle>
            <a:lvl1pPr>
              <a:defRPr sz="6471" spc="-74"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049025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91440" bIns="91440" anchor="t" anchorCtr="0"/>
          <a:lstStyle>
            <a:lvl1pPr>
              <a:defRPr sz="6471" spc="-74"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0765112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91440" bIns="91440" anchor="t" anchorCtr="0"/>
          <a:lstStyle>
            <a:lvl1pPr>
              <a:defRPr sz="6471" spc="-74"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9532876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3D3326C-63B1-4E2D-BD63-D804046D97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01929" y="891883"/>
            <a:ext cx="8740142" cy="1539023"/>
          </a:xfrm>
        </p:spPr>
        <p:txBody>
          <a:bodyPr/>
          <a:lstStyle>
            <a:lvl1pPr marL="0" indent="0">
              <a:buNone/>
              <a:defRPr>
                <a:gradFill>
                  <a:gsLst>
                    <a:gs pos="1250">
                      <a:schemeClr val="tx1"/>
                    </a:gs>
                    <a:gs pos="99000">
                      <a:schemeClr val="tx1"/>
                    </a:gs>
                  </a:gsLst>
                  <a:lin ang="5400000" scaled="0"/>
                </a:gradFill>
              </a:defRPr>
            </a:lvl1pPr>
            <a:lvl2pPr marL="0" indent="0">
              <a:buFontTx/>
              <a:buNone/>
              <a:defRPr sz="1471"/>
            </a:lvl2pPr>
            <a:lvl3pPr marL="168090" indent="0">
              <a:buNone/>
              <a:defRPr sz="1471"/>
            </a:lvl3pPr>
            <a:lvl4pPr marL="336179" indent="0">
              <a:buNone/>
              <a:defRPr sz="1324"/>
            </a:lvl4pPr>
            <a:lvl5pPr marL="504269" indent="0">
              <a:buNone/>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403929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01929" y="893051"/>
            <a:ext cx="8740142" cy="16873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604410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0" y="891882"/>
            <a:ext cx="4033911" cy="1864933"/>
          </a:xfrm>
        </p:spPr>
        <p:txBody>
          <a:bodyPr wrap="square">
            <a:spAutoFit/>
          </a:bodyPr>
          <a:lstStyle>
            <a:lvl1pPr marL="0" indent="0">
              <a:spcBef>
                <a:spcPts val="900"/>
              </a:spcBef>
              <a:buClr>
                <a:schemeClr val="tx1"/>
              </a:buClr>
              <a:buFont typeface="Wingdings" pitchFamily="2" charset="2"/>
              <a:buNone/>
              <a:defRPr sz="2647"/>
            </a:lvl1pPr>
            <a:lvl2pPr marL="0" indent="0">
              <a:buNone/>
              <a:defRPr sz="1471"/>
            </a:lvl2pPr>
            <a:lvl3pPr marL="170424" indent="0">
              <a:buNone/>
              <a:tabLst/>
              <a:defRPr sz="1471"/>
            </a:lvl3pPr>
            <a:lvl4pPr marL="338514" indent="0">
              <a:buNone/>
              <a:defRPr sz="1324"/>
            </a:lvl4pPr>
            <a:lvl5pPr marL="504269" indent="0">
              <a:buNone/>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1" y="891882"/>
            <a:ext cx="4033911" cy="1864228"/>
          </a:xfrm>
        </p:spPr>
        <p:txBody>
          <a:bodyPr wrap="square">
            <a:spAutoFit/>
          </a:bodyPr>
          <a:lstStyle>
            <a:lvl1pPr marL="0" indent="0">
              <a:spcBef>
                <a:spcPts val="900"/>
              </a:spcBef>
              <a:buClr>
                <a:schemeClr val="tx1"/>
              </a:buClr>
              <a:buFont typeface="Wingdings" pitchFamily="2" charset="2"/>
              <a:buNone/>
              <a:defRPr sz="2647"/>
            </a:lvl1pPr>
            <a:lvl2pPr marL="0" indent="0">
              <a:buNone/>
              <a:defRPr sz="1471"/>
            </a:lvl2pPr>
            <a:lvl3pPr marL="170424" indent="0">
              <a:buNone/>
              <a:tabLst/>
              <a:defRPr sz="1471"/>
            </a:lvl3pPr>
            <a:lvl4pPr marL="338514" indent="0">
              <a:buNone/>
              <a:defRPr sz="1324"/>
            </a:lvl4pPr>
            <a:lvl5pPr marL="504269" indent="0">
              <a:buNone/>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296982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0" y="891882"/>
            <a:ext cx="4033911" cy="1864933"/>
          </a:xfrm>
        </p:spPr>
        <p:txBody>
          <a:bodyPr wrap="square">
            <a:spAutoFit/>
          </a:bodyPr>
          <a:lstStyle>
            <a:lvl1pPr marL="211280" indent="-211280">
              <a:spcBef>
                <a:spcPts val="900"/>
              </a:spcBef>
              <a:buClr>
                <a:schemeClr val="tx1"/>
              </a:buClr>
              <a:buFont typeface="Arial" pitchFamily="34" charset="0"/>
              <a:buChar char="•"/>
              <a:defRPr sz="2647"/>
            </a:lvl1pPr>
            <a:lvl2pPr marL="390566" indent="-171468">
              <a:defRPr sz="1471"/>
            </a:lvl2pPr>
            <a:lvl3pPr marL="514405" indent="-123838">
              <a:tabLst/>
              <a:defRPr sz="1471"/>
            </a:lvl3pPr>
            <a:lvl4pPr marL="647768" indent="-133364">
              <a:defRPr sz="1324"/>
            </a:lvl4pPr>
            <a:lvl5pPr marL="771607" indent="-123838">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1" y="891882"/>
            <a:ext cx="4033911" cy="1864933"/>
          </a:xfrm>
        </p:spPr>
        <p:txBody>
          <a:bodyPr wrap="square">
            <a:spAutoFit/>
          </a:bodyPr>
          <a:lstStyle>
            <a:lvl1pPr marL="211280" indent="-211280">
              <a:spcBef>
                <a:spcPts val="900"/>
              </a:spcBef>
              <a:buClr>
                <a:schemeClr val="tx1"/>
              </a:buClr>
              <a:buFont typeface="Arial" pitchFamily="34" charset="0"/>
              <a:buChar char="•"/>
              <a:defRPr sz="2647"/>
            </a:lvl1pPr>
            <a:lvl2pPr marL="390566" indent="-171468">
              <a:defRPr sz="1471"/>
            </a:lvl2pPr>
            <a:lvl3pPr marL="514405" indent="-123838">
              <a:tabLst/>
              <a:defRPr sz="1471"/>
            </a:lvl3pPr>
            <a:lvl4pPr marL="647768" indent="-133364">
              <a:defRPr sz="1324"/>
            </a:lvl4pPr>
            <a:lvl5pPr marL="771607" indent="-123838">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648572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0" y="891882"/>
            <a:ext cx="4033911" cy="2013372"/>
          </a:xfrm>
        </p:spPr>
        <p:txBody>
          <a:bodyPr wrap="square">
            <a:spAutoFit/>
          </a:bodyPr>
          <a:lstStyle>
            <a:lvl1pPr marL="211280" indent="-211280">
              <a:spcBef>
                <a:spcPts val="900"/>
              </a:spcBef>
              <a:buClr>
                <a:schemeClr val="tx2"/>
              </a:buClr>
              <a:buFont typeface="Arial" pitchFamily="34" charset="0"/>
              <a:buChar char="•"/>
              <a:defRPr sz="2647">
                <a:gradFill>
                  <a:gsLst>
                    <a:gs pos="1250">
                      <a:schemeClr val="tx2"/>
                    </a:gs>
                    <a:gs pos="99000">
                      <a:schemeClr val="tx2"/>
                    </a:gs>
                  </a:gsLst>
                  <a:lin ang="5400000" scaled="0"/>
                </a:gradFill>
              </a:defRPr>
            </a:lvl1pPr>
            <a:lvl2pPr marL="390566" indent="-171468">
              <a:defRPr sz="1765"/>
            </a:lvl2pPr>
            <a:lvl3pPr marL="514405" indent="-123838">
              <a:tabLst/>
              <a:defRPr sz="1765"/>
            </a:lvl3pPr>
            <a:lvl4pPr marL="647768" indent="-133364">
              <a:defRPr/>
            </a:lvl4pPr>
            <a:lvl5pPr marL="771607" indent="-12383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1" y="891882"/>
            <a:ext cx="4033911" cy="2013372"/>
          </a:xfrm>
        </p:spPr>
        <p:txBody>
          <a:bodyPr wrap="square">
            <a:spAutoFit/>
          </a:bodyPr>
          <a:lstStyle>
            <a:lvl1pPr marL="211280" indent="-211280">
              <a:spcBef>
                <a:spcPts val="900"/>
              </a:spcBef>
              <a:buClr>
                <a:schemeClr val="tx2"/>
              </a:buClr>
              <a:buFont typeface="Arial" pitchFamily="34" charset="0"/>
              <a:buChar char="•"/>
              <a:defRPr sz="2647">
                <a:gradFill>
                  <a:gsLst>
                    <a:gs pos="1250">
                      <a:schemeClr val="tx2"/>
                    </a:gs>
                    <a:gs pos="99000">
                      <a:schemeClr val="tx2"/>
                    </a:gs>
                  </a:gsLst>
                  <a:lin ang="5400000" scaled="0"/>
                </a:gradFill>
              </a:defRPr>
            </a:lvl1pPr>
            <a:lvl2pPr marL="390566" indent="-171468">
              <a:defRPr sz="1765"/>
            </a:lvl2pPr>
            <a:lvl3pPr marL="514405" indent="-123838">
              <a:tabLst/>
              <a:defRPr sz="1765"/>
            </a:lvl3pPr>
            <a:lvl4pPr marL="647768" indent="-133364">
              <a:defRPr/>
            </a:lvl4pPr>
            <a:lvl5pPr marL="771607" indent="-12383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938105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555546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87231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95225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6960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4805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57250"/>
            <a:ext cx="4038600" cy="4000500"/>
          </a:xfrm>
        </p:spPr>
        <p:txBody>
          <a:bodyPr/>
          <a:lstStyle>
            <a:lvl1pPr>
              <a:defRPr sz="26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857250"/>
            <a:ext cx="4038600" cy="4000500"/>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457200" y="685800"/>
            <a:ext cx="822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23D3326C-63B1-4E2D-BD63-D804046D97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891882"/>
            <a:ext cx="9144000" cy="425161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2" tIns="34292" rIns="34292" bIns="34292" numCol="1" spcCol="0" rtlCol="0" fromWordArt="0" anchor="ctr" anchorCtr="0" forceAA="0" compatLnSpc="1">
            <a:prstTxWarp prst="textNoShape">
              <a:avLst/>
            </a:prstTxWarp>
            <a:noAutofit/>
          </a:bodyPr>
          <a:lstStyle/>
          <a:p>
            <a:pPr algn="ctr" defTabSz="685647" fontAlgn="base">
              <a:spcBef>
                <a:spcPct val="0"/>
              </a:spcBef>
              <a:spcAft>
                <a:spcPct val="0"/>
              </a:spcAft>
            </a:pPr>
            <a:endParaRPr lang="en-US" sz="132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01930" y="894311"/>
            <a:ext cx="8740141" cy="1616083"/>
          </a:xfrm>
        </p:spPr>
        <p:txBody>
          <a:bodyPr/>
          <a:lstStyle>
            <a:lvl1pPr marL="0" indent="0">
              <a:buNone/>
              <a:defRPr sz="2426">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82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6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9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7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423679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1929" y="891883"/>
            <a:ext cx="8740142" cy="1845826"/>
          </a:xfrm>
          <a:prstGeom prst="rect">
            <a:avLst/>
          </a:prstGeom>
        </p:spPr>
        <p:txBody>
          <a:bodyPr/>
          <a:lstStyle>
            <a:lvl1pPr marL="213614" indent="-213614">
              <a:buClr>
                <a:schemeClr val="tx1"/>
              </a:buClr>
              <a:buSzPct val="90000"/>
              <a:buFont typeface="Arial" pitchFamily="34" charset="0"/>
              <a:buChar char="•"/>
              <a:defRPr sz="264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224" indent="-206610">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838" indent="-213614">
              <a:buClr>
                <a:schemeClr val="tx1"/>
              </a:buClr>
              <a:buSzPct val="90000"/>
              <a:buFont typeface="Arial" pitchFamily="34" charset="0"/>
              <a:buChar char="•"/>
              <a:defRPr sz="205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928" indent="-168090">
              <a:buClr>
                <a:schemeClr val="tx1"/>
              </a:buClr>
              <a:buSzPct val="90000"/>
              <a:buFont typeface="Arial" pitchFamily="34" charset="0"/>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70017" indent="-168090">
              <a:buClr>
                <a:schemeClr val="tx1"/>
              </a:buClr>
              <a:buSzPct val="90000"/>
              <a:buFont typeface="Arial" pitchFamily="34" charset="0"/>
              <a:buChar char="•"/>
              <a:defRPr sz="147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4679157"/>
            <a:ext cx="9144001" cy="464344"/>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721"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24327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9144000" cy="5143500"/>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346378"/>
            <a:ext cx="8268747" cy="550174"/>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900105"/>
            <a:ext cx="193628" cy="17438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01930" y="1396207"/>
            <a:ext cx="8654415" cy="1687385"/>
          </a:xfrm>
        </p:spPr>
        <p:txBody>
          <a:bodyPr wrap="square">
            <a:spAutoFit/>
          </a:bodyPr>
          <a:lstStyle>
            <a:lvl1pPr>
              <a:buClr>
                <a:schemeClr val="tx2"/>
              </a:buCl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01696" y="346378"/>
            <a:ext cx="8067051" cy="546697"/>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8513066" y="4512317"/>
            <a:ext cx="287136" cy="28834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67232" tIns="33616" rIns="67232" bIns="33616" numCol="1" anchor="t" anchorCtr="0" compatLnSpc="1">
            <a:prstTxWarp prst="textNoShape">
              <a:avLst/>
            </a:prstTxWarp>
          </a:bodyPr>
          <a:lstStyle/>
          <a:p>
            <a:pPr defTabSz="685845"/>
            <a:endParaRPr lang="en-US" sz="1324">
              <a:solidFill>
                <a:srgbClr val="FFFFFF"/>
              </a:solidFill>
            </a:endParaRPr>
          </a:p>
        </p:txBody>
      </p:sp>
    </p:spTree>
    <p:extLst>
      <p:ext uri="{BB962C8B-B14F-4D97-AF65-F5344CB8AC3E}">
        <p14:creationId xmlns:p14="http://schemas.microsoft.com/office/powerpoint/2010/main" val="368003106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grpSp>
        <p:nvGrpSpPr>
          <p:cNvPr id="6" name="Group 5"/>
          <p:cNvGrpSpPr/>
          <p:nvPr userDrawn="1"/>
        </p:nvGrpSpPr>
        <p:grpSpPr>
          <a:xfrm>
            <a:off x="0" y="0"/>
            <a:ext cx="9144000" cy="5143500"/>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346378"/>
            <a:ext cx="8268747" cy="550174"/>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900105"/>
            <a:ext cx="193628" cy="17438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01696" y="346378"/>
            <a:ext cx="8067051" cy="546697"/>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01930" y="891882"/>
            <a:ext cx="4033911" cy="1864933"/>
          </a:xfrm>
        </p:spPr>
        <p:txBody>
          <a:bodyPr wrap="square">
            <a:spAutoFit/>
          </a:bodyPr>
          <a:lstStyle>
            <a:lvl1pPr marL="0" indent="0">
              <a:spcBef>
                <a:spcPts val="900"/>
              </a:spcBef>
              <a:buClr>
                <a:schemeClr val="tx1"/>
              </a:buClr>
              <a:buFont typeface="Wingdings" pitchFamily="2" charset="2"/>
              <a:buNone/>
              <a:defRPr sz="2647">
                <a:gradFill>
                  <a:gsLst>
                    <a:gs pos="1250">
                      <a:schemeClr val="tx2"/>
                    </a:gs>
                    <a:gs pos="99000">
                      <a:schemeClr val="tx2"/>
                    </a:gs>
                  </a:gsLst>
                  <a:lin ang="5400000" scaled="0"/>
                </a:gradFill>
              </a:defRPr>
            </a:lvl1pPr>
            <a:lvl2pPr marL="0" indent="0">
              <a:buNone/>
              <a:defRPr sz="1471"/>
            </a:lvl2pPr>
            <a:lvl3pPr marL="170424" indent="0">
              <a:buNone/>
              <a:tabLst/>
              <a:defRPr sz="1471"/>
            </a:lvl3pPr>
            <a:lvl4pPr marL="338514" indent="0">
              <a:buNone/>
              <a:defRPr sz="1324"/>
            </a:lvl4pPr>
            <a:lvl5pPr marL="504269" indent="0">
              <a:buNone/>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33854" y="891882"/>
            <a:ext cx="4033911" cy="1864933"/>
          </a:xfrm>
        </p:spPr>
        <p:txBody>
          <a:bodyPr wrap="square">
            <a:spAutoFit/>
          </a:bodyPr>
          <a:lstStyle>
            <a:lvl1pPr marL="0" indent="0">
              <a:spcBef>
                <a:spcPts val="900"/>
              </a:spcBef>
              <a:buClr>
                <a:schemeClr val="tx1"/>
              </a:buClr>
              <a:buFont typeface="Wingdings" pitchFamily="2" charset="2"/>
              <a:buNone/>
              <a:defRPr sz="2647">
                <a:gradFill>
                  <a:gsLst>
                    <a:gs pos="1250">
                      <a:schemeClr val="tx2"/>
                    </a:gs>
                    <a:gs pos="99000">
                      <a:schemeClr val="tx2"/>
                    </a:gs>
                  </a:gsLst>
                  <a:lin ang="5400000" scaled="0"/>
                </a:gradFill>
              </a:defRPr>
            </a:lvl1pPr>
            <a:lvl2pPr marL="0" indent="0">
              <a:buNone/>
              <a:defRPr sz="1471"/>
            </a:lvl2pPr>
            <a:lvl3pPr marL="170424" indent="0">
              <a:buNone/>
              <a:tabLst/>
              <a:defRPr sz="1471"/>
            </a:lvl3pPr>
            <a:lvl4pPr marL="338514" indent="0">
              <a:buNone/>
              <a:defRPr sz="1324"/>
            </a:lvl4pPr>
            <a:lvl5pPr marL="504269" indent="0">
              <a:buNone/>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8513066" y="4512317"/>
            <a:ext cx="287136" cy="28834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67232" tIns="33616" rIns="67232" bIns="33616" numCol="1" anchor="t" anchorCtr="0" compatLnSpc="1">
            <a:prstTxWarp prst="textNoShape">
              <a:avLst/>
            </a:prstTxWarp>
          </a:bodyPr>
          <a:lstStyle/>
          <a:p>
            <a:pPr defTabSz="685845"/>
            <a:endParaRPr lang="en-US" sz="1324">
              <a:solidFill>
                <a:srgbClr val="FFFFFF"/>
              </a:solidFill>
            </a:endParaRPr>
          </a:p>
        </p:txBody>
      </p:sp>
    </p:spTree>
    <p:extLst>
      <p:ext uri="{BB962C8B-B14F-4D97-AF65-F5344CB8AC3E}">
        <p14:creationId xmlns:p14="http://schemas.microsoft.com/office/powerpoint/2010/main" val="246867999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16873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283732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0627" y="2330054"/>
            <a:ext cx="8366321" cy="747897"/>
          </a:xfrm>
        </p:spPr>
        <p:txBody>
          <a:bodyPr anchor="b" anchorCtr="0"/>
          <a:lstStyle>
            <a:lvl1pPr>
              <a:defRPr sz="5399"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390627" y="3492324"/>
            <a:ext cx="8366321" cy="373949"/>
          </a:xfrm>
        </p:spPr>
        <p:txBody>
          <a:bodyPr>
            <a:noAutofit/>
          </a:bodyPr>
          <a:lstStyle>
            <a:lvl1pPr marL="0" indent="0">
              <a:spcBef>
                <a:spcPts val="0"/>
              </a:spcBef>
              <a:buNone/>
              <a:defRPr spc="-52"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705660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2" y="1845940"/>
            <a:ext cx="7225729" cy="747897"/>
          </a:xfrm>
        </p:spPr>
        <p:txBody>
          <a:bodyPr anchor="b" anchorCtr="0"/>
          <a:lstStyle>
            <a:lvl1pPr>
              <a:defRPr sz="5400" spc="-113" baseline="0">
                <a:solidFill>
                  <a:schemeClr val="tx1"/>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4212" y="2833152"/>
            <a:ext cx="7245144" cy="373949"/>
          </a:xfrm>
        </p:spPr>
        <p:txBody>
          <a:bodyPr>
            <a:noAutofit/>
          </a:bodyPr>
          <a:lstStyle>
            <a:lvl1pPr marL="0" indent="0">
              <a:spcBef>
                <a:spcPts val="0"/>
              </a:spcBef>
              <a:buNone/>
              <a:defRPr spc="-53" baseline="0">
                <a:solidFill>
                  <a:schemeClr val="tx1"/>
                </a:solidFill>
                <a:latin typeface="+mj-lt"/>
              </a:defRPr>
            </a:lvl1pPr>
          </a:lstStyle>
          <a:p>
            <a:pPr lvl="0"/>
            <a:r>
              <a:rPr lang="en-US" dirty="0" smtClean="0"/>
              <a:t>Speaker Title</a:t>
            </a:r>
            <a:endParaRPr lang="en-US" dirty="0"/>
          </a:p>
        </p:txBody>
      </p:sp>
      <p:sp>
        <p:nvSpPr>
          <p:cNvPr id="7" name="Date Placeholder 6"/>
          <p:cNvSpPr>
            <a:spLocks noGrp="1"/>
          </p:cNvSpPr>
          <p:nvPr>
            <p:ph type="dt" sz="half" idx="13"/>
          </p:nvPr>
        </p:nvSpPr>
        <p:spPr>
          <a:xfrm>
            <a:off x="342989" y="4804703"/>
            <a:ext cx="1600617" cy="205383"/>
          </a:xfrm>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9" name="Footer Placeholder 8"/>
          <p:cNvSpPr>
            <a:spLocks noGrp="1"/>
          </p:cNvSpPr>
          <p:nvPr>
            <p:ph type="ftr" sz="quarter" idx="14"/>
          </p:nvPr>
        </p:nvSpPr>
        <p:spPr/>
        <p:txBody>
          <a:bodyPr/>
          <a:lstStyle>
            <a:lvl1pPr>
              <a:defRPr>
                <a:solidFill>
                  <a:schemeClr val="tx1"/>
                </a:solidFill>
              </a:defRPr>
            </a:lvl1pPr>
          </a:lstStyle>
          <a:p>
            <a:endParaRPr lang="en-GB" dirty="0">
              <a:solidFill>
                <a:srgbClr val="003963"/>
              </a:solidFill>
            </a:endParaRPr>
          </a:p>
        </p:txBody>
      </p:sp>
      <p:sp>
        <p:nvSpPr>
          <p:cNvPr id="10" name="Slide Number Placeholder 9"/>
          <p:cNvSpPr>
            <a:spLocks noGrp="1"/>
          </p:cNvSpPr>
          <p:nvPr>
            <p:ph type="sldNum" sz="quarter" idx="15"/>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5217" y="270007"/>
            <a:ext cx="1116000" cy="410514"/>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89" y="382367"/>
            <a:ext cx="1903747" cy="180001"/>
          </a:xfrm>
          <a:prstGeom prst="rect">
            <a:avLst/>
          </a:prstGeom>
        </p:spPr>
      </p:pic>
    </p:spTree>
    <p:extLst>
      <p:ext uri="{BB962C8B-B14F-4D97-AF65-F5344CB8AC3E}">
        <p14:creationId xmlns:p14="http://schemas.microsoft.com/office/powerpoint/2010/main" val="2291641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037069"/>
            <a:ext cx="8363938" cy="914096"/>
          </a:xfrm>
        </p:spPr>
        <p:txBody>
          <a:bodyPr anchor="b" anchorCtr="0"/>
          <a:lstStyle>
            <a:lvl1pPr>
              <a:defRPr sz="6600" spc="-225" baseline="0">
                <a:solidFill>
                  <a:schemeClr val="tx1"/>
                </a:solidFill>
              </a:defRPr>
            </a:lvl1pPr>
          </a:lstStyle>
          <a:p>
            <a:r>
              <a:rPr lang="en-US" dirty="0" smtClean="0"/>
              <a:t>Click to edit title style</a:t>
            </a:r>
            <a:endParaRPr lang="en-US" dirty="0"/>
          </a:p>
        </p:txBody>
      </p:sp>
      <p:sp>
        <p:nvSpPr>
          <p:cNvPr id="3" name="Date Placeholder 2"/>
          <p:cNvSpPr>
            <a:spLocks noGrp="1"/>
          </p:cNvSpPr>
          <p:nvPr>
            <p:ph type="dt" sz="half" idx="10"/>
          </p:nvPr>
        </p:nvSpPr>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GB" dirty="0">
              <a:solidFill>
                <a:srgbClr val="003963"/>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spTree>
    <p:extLst>
      <p:ext uri="{BB962C8B-B14F-4D97-AF65-F5344CB8AC3E}">
        <p14:creationId xmlns:p14="http://schemas.microsoft.com/office/powerpoint/2010/main" val="4133658015"/>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333188"/>
            <a:ext cx="8363938" cy="567848"/>
          </a:xfrm>
        </p:spPr>
        <p:txBody>
          <a:bodyPr/>
          <a:lstStyle>
            <a:lvl1pP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085849"/>
            <a:ext cx="8363938" cy="1532727"/>
          </a:xfrm>
          <a:prstGeom prst="rect">
            <a:avLst/>
          </a:prstGeom>
        </p:spPr>
        <p:txBody>
          <a:bodyPr/>
          <a:lstStyle>
            <a:lvl1pPr marL="213151" indent="-213151">
              <a:buFont typeface="Wingdings" pitchFamily="2" charset="2"/>
              <a:buChar char=""/>
              <a:defRPr sz="3000">
                <a:solidFill>
                  <a:schemeClr val="tx1"/>
                </a:solidFill>
              </a:defRPr>
            </a:lvl1pPr>
            <a:lvl2pPr marL="388196" indent="-175046">
              <a:buFont typeface="Wingdings" pitchFamily="2" charset="2"/>
              <a:buChar char=""/>
              <a:defRPr>
                <a:solidFill>
                  <a:schemeClr val="tx1"/>
                </a:solidFill>
                <a:latin typeface="+mn-lt"/>
              </a:defRPr>
            </a:lvl2pPr>
            <a:lvl3pPr marL="556096" indent="-167901">
              <a:buFont typeface="Wingdings" pitchFamily="2" charset="2"/>
              <a:buChar char=""/>
              <a:tabLst/>
              <a:defRPr>
                <a:solidFill>
                  <a:schemeClr val="tx1"/>
                </a:solidFill>
                <a:latin typeface="+mn-lt"/>
              </a:defRPr>
            </a:lvl3pPr>
            <a:lvl4pPr marL="685891" indent="-129796">
              <a:buFont typeface="Wingdings" pitchFamily="2" charset="2"/>
              <a:buChar char=""/>
              <a:defRPr>
                <a:solidFill>
                  <a:schemeClr val="tx1"/>
                </a:solidFill>
                <a:latin typeface="+mn-lt"/>
              </a:defRPr>
            </a:lvl4pPr>
            <a:lvl5pPr marL="815687" indent="-129796">
              <a:buFont typeface="Wingdings" pitchFamily="2" charset="2"/>
              <a:buChar cha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4" name="Footer Placeholder 3"/>
          <p:cNvSpPr>
            <a:spLocks noGrp="1"/>
          </p:cNvSpPr>
          <p:nvPr>
            <p:ph type="ftr" sz="quarter" idx="12"/>
          </p:nvPr>
        </p:nvSpPr>
        <p:spPr/>
        <p:txBody>
          <a:bodyPr/>
          <a:lstStyle>
            <a:lvl1pPr>
              <a:defRPr>
                <a:solidFill>
                  <a:schemeClr val="tx1"/>
                </a:solidFill>
              </a:defRPr>
            </a:lvl1pPr>
          </a:lstStyle>
          <a:p>
            <a:endParaRPr lang="en-GB" dirty="0">
              <a:solidFill>
                <a:srgbClr val="003963"/>
              </a:solidFill>
            </a:endParaRPr>
          </a:p>
        </p:txBody>
      </p:sp>
      <p:sp>
        <p:nvSpPr>
          <p:cNvPr id="6" name="Slide Number Placeholder 5"/>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spTree>
    <p:extLst>
      <p:ext uri="{BB962C8B-B14F-4D97-AF65-F5344CB8AC3E}">
        <p14:creationId xmlns:p14="http://schemas.microsoft.com/office/powerpoint/2010/main" val="358858832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0627" y="1085850"/>
            <a:ext cx="4047274" cy="1763560"/>
          </a:xfrm>
        </p:spPr>
        <p:txBody>
          <a:bodyPr>
            <a:spAutoFit/>
          </a:bodyPr>
          <a:lstStyle>
            <a:lvl1pPr marL="219104" indent="-219104">
              <a:spcBef>
                <a:spcPts val="900"/>
              </a:spcBef>
              <a:buClr>
                <a:schemeClr val="tx1"/>
              </a:buClr>
              <a:buFont typeface="Wingdings" pitchFamily="2" charset="2"/>
              <a:buChar char=""/>
              <a:defRPr lang="en-US" dirty="0" smtClean="0"/>
            </a:lvl1pPr>
            <a:lvl2pPr marL="390577" indent="-171473">
              <a:defRPr sz="1500">
                <a:solidFill>
                  <a:schemeClr val="tx1"/>
                </a:solidFill>
              </a:defRPr>
            </a:lvl2pPr>
            <a:lvl3pPr marL="514419" indent="-123842">
              <a:tabLst/>
              <a:defRPr sz="1500">
                <a:solidFill>
                  <a:schemeClr val="tx1"/>
                </a:solidFill>
              </a:defRPr>
            </a:lvl3pPr>
            <a:lvl4pPr marL="647786" indent="-133368">
              <a:defRPr>
                <a:solidFill>
                  <a:schemeClr val="tx1"/>
                </a:solidFill>
              </a:defRPr>
            </a:lvl4pPr>
            <a:lvl5pPr marL="771628" indent="-123842">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2"/>
          </p:nvPr>
        </p:nvSpPr>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5" name="Footer Placeholder 4"/>
          <p:cNvSpPr>
            <a:spLocks noGrp="1"/>
          </p:cNvSpPr>
          <p:nvPr>
            <p:ph type="ftr" sz="quarter" idx="13"/>
          </p:nvPr>
        </p:nvSpPr>
        <p:spPr/>
        <p:txBody>
          <a:bodyPr/>
          <a:lstStyle>
            <a:lvl1pPr>
              <a:defRPr>
                <a:solidFill>
                  <a:schemeClr val="tx1"/>
                </a:solidFill>
              </a:defRPr>
            </a:lvl1pPr>
          </a:lstStyle>
          <a:p>
            <a:endParaRPr lang="en-GB" dirty="0">
              <a:solidFill>
                <a:srgbClr val="003963"/>
              </a:solidFill>
            </a:endParaRPr>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sp>
        <p:nvSpPr>
          <p:cNvPr id="8" name="Text Placeholder 3"/>
          <p:cNvSpPr>
            <a:spLocks noGrp="1"/>
          </p:cNvSpPr>
          <p:nvPr>
            <p:ph type="body" sz="quarter" idx="15"/>
          </p:nvPr>
        </p:nvSpPr>
        <p:spPr>
          <a:xfrm>
            <a:off x="4706099" y="1085850"/>
            <a:ext cx="4047274" cy="1763560"/>
          </a:xfrm>
        </p:spPr>
        <p:txBody>
          <a:bodyPr>
            <a:spAutoFit/>
          </a:bodyPr>
          <a:lstStyle>
            <a:lvl1pPr marL="219104" indent="-219104">
              <a:spcBef>
                <a:spcPts val="900"/>
              </a:spcBef>
              <a:buClr>
                <a:schemeClr val="tx1"/>
              </a:buClr>
              <a:buFont typeface="Wingdings" pitchFamily="2" charset="2"/>
              <a:buChar char=""/>
              <a:defRPr>
                <a:solidFill>
                  <a:schemeClr val="tx1"/>
                </a:solidFill>
              </a:defRPr>
            </a:lvl1pPr>
            <a:lvl2pPr marL="390577" indent="-171473">
              <a:defRPr sz="1500">
                <a:solidFill>
                  <a:schemeClr val="tx1"/>
                </a:solidFill>
              </a:defRPr>
            </a:lvl2pPr>
            <a:lvl3pPr marL="514419" indent="-123842">
              <a:tabLst/>
              <a:defRPr sz="1500">
                <a:solidFill>
                  <a:schemeClr val="tx1"/>
                </a:solidFill>
              </a:defRPr>
            </a:lvl3pPr>
            <a:lvl4pPr marL="647786" indent="-133368">
              <a:defRPr>
                <a:solidFill>
                  <a:schemeClr val="tx1"/>
                </a:solidFill>
              </a:defRPr>
            </a:lvl4pPr>
            <a:lvl5pPr marL="771628" indent="-123842">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084118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800100"/>
            <a:ext cx="4040188" cy="2857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200150"/>
            <a:ext cx="4040188" cy="3600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21" y="800100"/>
            <a:ext cx="4041775" cy="2857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200150"/>
            <a:ext cx="4041775" cy="3600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457200" y="685800"/>
            <a:ext cx="822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23D3326C-63B1-4E2D-BD63-D804046D97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4" name="Footer Placeholder 3"/>
          <p:cNvSpPr>
            <a:spLocks noGrp="1"/>
          </p:cNvSpPr>
          <p:nvPr>
            <p:ph type="ftr" sz="quarter" idx="11"/>
          </p:nvPr>
        </p:nvSpPr>
        <p:spPr/>
        <p:txBody>
          <a:bodyPr/>
          <a:lstStyle/>
          <a:p>
            <a:endParaRPr lang="en-GB" dirty="0">
              <a:solidFill>
                <a:srgbClr val="003963"/>
              </a:solidFill>
            </a:endParaRPr>
          </a:p>
        </p:txBody>
      </p:sp>
      <p:sp>
        <p:nvSpPr>
          <p:cNvPr id="5" name="Slide Number Placeholder 4"/>
          <p:cNvSpPr>
            <a:spLocks noGrp="1"/>
          </p:cNvSpPr>
          <p:nvPr>
            <p:ph type="sldNum" sz="quarter" idx="12"/>
          </p:nvPr>
        </p:nvSpPr>
        <p:spPr/>
        <p:txBody>
          <a:bodyPr/>
          <a:lstStyle/>
          <a:p>
            <a:fld id="{66F9B19E-23E9-4120-A06C-57F6EDB783B3}" type="slidenum">
              <a:rPr lang="en-GB" smtClean="0">
                <a:solidFill>
                  <a:srgbClr val="003963"/>
                </a:solidFill>
              </a:rPr>
              <a:pPr/>
              <a:t>‹#›</a:t>
            </a:fld>
            <a:endParaRPr lang="en-GB">
              <a:solidFill>
                <a:srgbClr val="003963"/>
              </a:solidFill>
            </a:endParaRPr>
          </a:p>
        </p:txBody>
      </p:sp>
    </p:spTree>
    <p:extLst>
      <p:ext uri="{BB962C8B-B14F-4D97-AF65-F5344CB8AC3E}">
        <p14:creationId xmlns:p14="http://schemas.microsoft.com/office/powerpoint/2010/main" val="925304833"/>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GB" dirty="0">
              <a:solidFill>
                <a:srgbClr val="003963"/>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spTree>
    <p:extLst>
      <p:ext uri="{BB962C8B-B14F-4D97-AF65-F5344CB8AC3E}">
        <p14:creationId xmlns:p14="http://schemas.microsoft.com/office/powerpoint/2010/main" val="11566351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388840" y="1085850"/>
            <a:ext cx="8366320" cy="1491178"/>
          </a:xfrm>
        </p:spPr>
        <p:txBody>
          <a:bodyPr/>
          <a:lstStyle>
            <a:lvl1pPr marL="0" indent="0">
              <a:buNone/>
              <a:defRPr sz="2400">
                <a:solidFill>
                  <a:schemeClr val="tx1"/>
                </a:solidFill>
                <a:latin typeface="Consolas" pitchFamily="49" charset="0"/>
                <a:cs typeface="Consolas" pitchFamily="49" charset="0"/>
              </a:defRPr>
            </a:lvl1pPr>
            <a:lvl2pPr marL="254828" indent="0">
              <a:buNone/>
              <a:defRPr>
                <a:solidFill>
                  <a:schemeClr val="tx1"/>
                </a:solidFill>
                <a:latin typeface="Consolas" pitchFamily="49" charset="0"/>
                <a:cs typeface="Consolas" pitchFamily="49" charset="0"/>
              </a:defRPr>
            </a:lvl2pPr>
            <a:lvl3pPr marL="429873" indent="0">
              <a:buNone/>
              <a:defRPr>
                <a:solidFill>
                  <a:schemeClr val="tx1"/>
                </a:solidFill>
                <a:latin typeface="Consolas" pitchFamily="49" charset="0"/>
                <a:cs typeface="Consolas" pitchFamily="49" charset="0"/>
              </a:defRPr>
            </a:lvl3pPr>
            <a:lvl4pPr marL="598965" indent="0">
              <a:buNone/>
              <a:defRPr>
                <a:solidFill>
                  <a:schemeClr val="tx1"/>
                </a:solidFill>
                <a:latin typeface="Consolas" pitchFamily="49" charset="0"/>
                <a:cs typeface="Consolas" pitchFamily="49" charset="0"/>
              </a:defRPr>
            </a:lvl4pPr>
            <a:lvl5pPr marL="772819" indent="0">
              <a:buNone/>
              <a:defRPr>
                <a:solidFill>
                  <a:schemeClr val="tx1"/>
                </a:soli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6" name="Footer Placeholder 5"/>
          <p:cNvSpPr>
            <a:spLocks noGrp="1"/>
          </p:cNvSpPr>
          <p:nvPr>
            <p:ph type="ftr" sz="quarter" idx="12"/>
          </p:nvPr>
        </p:nvSpPr>
        <p:spPr/>
        <p:txBody>
          <a:bodyPr/>
          <a:lstStyle>
            <a:lvl1pPr>
              <a:defRPr>
                <a:solidFill>
                  <a:schemeClr val="tx1"/>
                </a:solidFill>
              </a:defRPr>
            </a:lvl1pPr>
          </a:lstStyle>
          <a:p>
            <a:endParaRPr lang="en-GB" dirty="0">
              <a:solidFill>
                <a:srgbClr val="003963"/>
              </a:solidFill>
            </a:endParaRPr>
          </a:p>
        </p:txBody>
      </p:sp>
      <p:sp>
        <p:nvSpPr>
          <p:cNvPr id="7" name="Slide Number Placeholder 6"/>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spTree>
    <p:extLst>
      <p:ext uri="{BB962C8B-B14F-4D97-AF65-F5344CB8AC3E}">
        <p14:creationId xmlns:p14="http://schemas.microsoft.com/office/powerpoint/2010/main" val="351923731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Box 5"/>
          <p:cNvSpPr txBox="1"/>
          <p:nvPr userDrawn="1"/>
        </p:nvSpPr>
        <p:spPr>
          <a:xfrm>
            <a:off x="2101362" y="4690693"/>
            <a:ext cx="4941277" cy="107722"/>
          </a:xfrm>
          <a:prstGeom prst="rect">
            <a:avLst/>
          </a:prstGeom>
          <a:noFill/>
        </p:spPr>
        <p:txBody>
          <a:bodyPr wrap="square" lIns="0" tIns="0" rIns="0" bIns="0" rtlCol="0">
            <a:spAutoFit/>
          </a:bodyPr>
          <a:lstStyle/>
          <a:p>
            <a:pPr algn="ctr" defTabSz="685864"/>
            <a:r>
              <a:rPr lang="en-GB" sz="700" dirty="0" smtClean="0">
                <a:solidFill>
                  <a:srgbClr val="003963"/>
                </a:solidFill>
              </a:rPr>
              <a:t>©2013 Microsoft Corporation. All rights reserved.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453" y="1554812"/>
            <a:ext cx="4573094" cy="1682185"/>
          </a:xfrm>
          <a:prstGeom prst="rect">
            <a:avLst/>
          </a:prstGeom>
        </p:spPr>
      </p:pic>
    </p:spTree>
    <p:extLst>
      <p:ext uri="{BB962C8B-B14F-4D97-AF65-F5344CB8AC3E}">
        <p14:creationId xmlns:p14="http://schemas.microsoft.com/office/powerpoint/2010/main" val="368443089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2" y="1845940"/>
            <a:ext cx="7225729" cy="747897"/>
          </a:xfrm>
        </p:spPr>
        <p:txBody>
          <a:bodyPr anchor="b" anchorCtr="0"/>
          <a:lstStyle>
            <a:lvl1pPr>
              <a:defRPr sz="5400" spc="-113" baseline="0">
                <a:solidFill>
                  <a:schemeClr val="tx1"/>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4212" y="2833152"/>
            <a:ext cx="7245144" cy="373949"/>
          </a:xfrm>
        </p:spPr>
        <p:txBody>
          <a:bodyPr>
            <a:noAutofit/>
          </a:bodyPr>
          <a:lstStyle>
            <a:lvl1pPr marL="0" indent="0">
              <a:spcBef>
                <a:spcPts val="0"/>
              </a:spcBef>
              <a:buNone/>
              <a:defRPr spc="-53" baseline="0">
                <a:solidFill>
                  <a:schemeClr val="tx1"/>
                </a:solidFill>
                <a:latin typeface="+mj-lt"/>
              </a:defRPr>
            </a:lvl1pPr>
          </a:lstStyle>
          <a:p>
            <a:pPr lvl="0"/>
            <a:r>
              <a:rPr lang="en-US" dirty="0" smtClean="0"/>
              <a:t>Speaker Title</a:t>
            </a:r>
            <a:endParaRPr lang="en-US" dirty="0"/>
          </a:p>
        </p:txBody>
      </p:sp>
      <p:sp>
        <p:nvSpPr>
          <p:cNvPr id="7" name="Date Placeholder 6"/>
          <p:cNvSpPr>
            <a:spLocks noGrp="1"/>
          </p:cNvSpPr>
          <p:nvPr>
            <p:ph type="dt" sz="half" idx="13"/>
          </p:nvPr>
        </p:nvSpPr>
        <p:spPr>
          <a:xfrm>
            <a:off x="342989" y="4804703"/>
            <a:ext cx="1600617" cy="205383"/>
          </a:xfrm>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9" name="Footer Placeholder 8"/>
          <p:cNvSpPr>
            <a:spLocks noGrp="1"/>
          </p:cNvSpPr>
          <p:nvPr>
            <p:ph type="ftr" sz="quarter" idx="14"/>
          </p:nvPr>
        </p:nvSpPr>
        <p:spPr/>
        <p:txBody>
          <a:bodyPr/>
          <a:lstStyle>
            <a:lvl1pPr>
              <a:defRPr>
                <a:solidFill>
                  <a:schemeClr val="tx1"/>
                </a:solidFill>
              </a:defRPr>
            </a:lvl1pPr>
          </a:lstStyle>
          <a:p>
            <a:endParaRPr lang="en-GB" dirty="0">
              <a:solidFill>
                <a:srgbClr val="003963"/>
              </a:solidFill>
            </a:endParaRPr>
          </a:p>
        </p:txBody>
      </p:sp>
      <p:sp>
        <p:nvSpPr>
          <p:cNvPr id="10" name="Slide Number Placeholder 9"/>
          <p:cNvSpPr>
            <a:spLocks noGrp="1"/>
          </p:cNvSpPr>
          <p:nvPr>
            <p:ph type="sldNum" sz="quarter" idx="15"/>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5217" y="270007"/>
            <a:ext cx="1116000" cy="410514"/>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89" y="382367"/>
            <a:ext cx="1903747" cy="180001"/>
          </a:xfrm>
          <a:prstGeom prst="rect">
            <a:avLst/>
          </a:prstGeom>
        </p:spPr>
      </p:pic>
    </p:spTree>
    <p:extLst>
      <p:ext uri="{BB962C8B-B14F-4D97-AF65-F5344CB8AC3E}">
        <p14:creationId xmlns:p14="http://schemas.microsoft.com/office/powerpoint/2010/main" val="695330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037069"/>
            <a:ext cx="8363938" cy="914096"/>
          </a:xfrm>
        </p:spPr>
        <p:txBody>
          <a:bodyPr anchor="b" anchorCtr="0"/>
          <a:lstStyle>
            <a:lvl1pPr>
              <a:defRPr sz="6600" spc="-225" baseline="0">
                <a:solidFill>
                  <a:schemeClr val="tx1"/>
                </a:solidFill>
              </a:defRPr>
            </a:lvl1pPr>
          </a:lstStyle>
          <a:p>
            <a:r>
              <a:rPr lang="en-US" dirty="0" smtClean="0"/>
              <a:t>Click to edit title style</a:t>
            </a:r>
            <a:endParaRPr lang="en-US" dirty="0"/>
          </a:p>
        </p:txBody>
      </p:sp>
      <p:sp>
        <p:nvSpPr>
          <p:cNvPr id="3" name="Date Placeholder 2"/>
          <p:cNvSpPr>
            <a:spLocks noGrp="1"/>
          </p:cNvSpPr>
          <p:nvPr>
            <p:ph type="dt" sz="half" idx="10"/>
          </p:nvPr>
        </p:nvSpPr>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GB" dirty="0">
              <a:solidFill>
                <a:srgbClr val="003963"/>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spTree>
    <p:extLst>
      <p:ext uri="{BB962C8B-B14F-4D97-AF65-F5344CB8AC3E}">
        <p14:creationId xmlns:p14="http://schemas.microsoft.com/office/powerpoint/2010/main" val="281732198"/>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333188"/>
            <a:ext cx="8363938" cy="567848"/>
          </a:xfrm>
        </p:spPr>
        <p:txBody>
          <a:bodyPr/>
          <a:lstStyle>
            <a:lvl1pP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085849"/>
            <a:ext cx="8363938" cy="1532727"/>
          </a:xfrm>
          <a:prstGeom prst="rect">
            <a:avLst/>
          </a:prstGeom>
        </p:spPr>
        <p:txBody>
          <a:bodyPr/>
          <a:lstStyle>
            <a:lvl1pPr marL="213151" indent="-213151">
              <a:buFont typeface="Wingdings" pitchFamily="2" charset="2"/>
              <a:buChar char=""/>
              <a:defRPr sz="3000">
                <a:solidFill>
                  <a:schemeClr val="tx1"/>
                </a:solidFill>
              </a:defRPr>
            </a:lvl1pPr>
            <a:lvl2pPr marL="388196" indent="-175046">
              <a:buFont typeface="Wingdings" pitchFamily="2" charset="2"/>
              <a:buChar char=""/>
              <a:defRPr>
                <a:solidFill>
                  <a:schemeClr val="tx1"/>
                </a:solidFill>
                <a:latin typeface="+mn-lt"/>
              </a:defRPr>
            </a:lvl2pPr>
            <a:lvl3pPr marL="556096" indent="-167901">
              <a:buFont typeface="Wingdings" pitchFamily="2" charset="2"/>
              <a:buChar char=""/>
              <a:tabLst/>
              <a:defRPr>
                <a:solidFill>
                  <a:schemeClr val="tx1"/>
                </a:solidFill>
                <a:latin typeface="+mn-lt"/>
              </a:defRPr>
            </a:lvl3pPr>
            <a:lvl4pPr marL="685891" indent="-129796">
              <a:buFont typeface="Wingdings" pitchFamily="2" charset="2"/>
              <a:buChar char=""/>
              <a:defRPr>
                <a:solidFill>
                  <a:schemeClr val="tx1"/>
                </a:solidFill>
                <a:latin typeface="+mn-lt"/>
              </a:defRPr>
            </a:lvl4pPr>
            <a:lvl5pPr marL="815687" indent="-129796">
              <a:buFont typeface="Wingdings" pitchFamily="2" charset="2"/>
              <a:buChar cha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4" name="Footer Placeholder 3"/>
          <p:cNvSpPr>
            <a:spLocks noGrp="1"/>
          </p:cNvSpPr>
          <p:nvPr>
            <p:ph type="ftr" sz="quarter" idx="12"/>
          </p:nvPr>
        </p:nvSpPr>
        <p:spPr/>
        <p:txBody>
          <a:bodyPr/>
          <a:lstStyle>
            <a:lvl1pPr>
              <a:defRPr>
                <a:solidFill>
                  <a:schemeClr val="tx1"/>
                </a:solidFill>
              </a:defRPr>
            </a:lvl1pPr>
          </a:lstStyle>
          <a:p>
            <a:endParaRPr lang="en-GB" dirty="0">
              <a:solidFill>
                <a:srgbClr val="003963"/>
              </a:solidFill>
            </a:endParaRPr>
          </a:p>
        </p:txBody>
      </p:sp>
      <p:sp>
        <p:nvSpPr>
          <p:cNvPr id="6" name="Slide Number Placeholder 5"/>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spTree>
    <p:extLst>
      <p:ext uri="{BB962C8B-B14F-4D97-AF65-F5344CB8AC3E}">
        <p14:creationId xmlns:p14="http://schemas.microsoft.com/office/powerpoint/2010/main" val="103726632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0627" y="1085850"/>
            <a:ext cx="4047274" cy="1763560"/>
          </a:xfrm>
        </p:spPr>
        <p:txBody>
          <a:bodyPr>
            <a:spAutoFit/>
          </a:bodyPr>
          <a:lstStyle>
            <a:lvl1pPr marL="219104" indent="-219104">
              <a:spcBef>
                <a:spcPts val="900"/>
              </a:spcBef>
              <a:buClr>
                <a:schemeClr val="tx1"/>
              </a:buClr>
              <a:buFont typeface="Wingdings" pitchFamily="2" charset="2"/>
              <a:buChar char=""/>
              <a:defRPr lang="en-US" dirty="0" smtClean="0"/>
            </a:lvl1pPr>
            <a:lvl2pPr marL="390577" indent="-171473">
              <a:defRPr sz="1500">
                <a:solidFill>
                  <a:schemeClr val="tx1"/>
                </a:solidFill>
              </a:defRPr>
            </a:lvl2pPr>
            <a:lvl3pPr marL="514419" indent="-123842">
              <a:tabLst/>
              <a:defRPr sz="1500">
                <a:solidFill>
                  <a:schemeClr val="tx1"/>
                </a:solidFill>
              </a:defRPr>
            </a:lvl3pPr>
            <a:lvl4pPr marL="647786" indent="-133368">
              <a:defRPr>
                <a:solidFill>
                  <a:schemeClr val="tx1"/>
                </a:solidFill>
              </a:defRPr>
            </a:lvl4pPr>
            <a:lvl5pPr marL="771628" indent="-123842">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2"/>
          </p:nvPr>
        </p:nvSpPr>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5" name="Footer Placeholder 4"/>
          <p:cNvSpPr>
            <a:spLocks noGrp="1"/>
          </p:cNvSpPr>
          <p:nvPr>
            <p:ph type="ftr" sz="quarter" idx="13"/>
          </p:nvPr>
        </p:nvSpPr>
        <p:spPr/>
        <p:txBody>
          <a:bodyPr/>
          <a:lstStyle>
            <a:lvl1pPr>
              <a:defRPr>
                <a:solidFill>
                  <a:schemeClr val="tx1"/>
                </a:solidFill>
              </a:defRPr>
            </a:lvl1pPr>
          </a:lstStyle>
          <a:p>
            <a:endParaRPr lang="en-GB" dirty="0">
              <a:solidFill>
                <a:srgbClr val="003963"/>
              </a:solidFill>
            </a:endParaRPr>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sp>
        <p:nvSpPr>
          <p:cNvPr id="8" name="Text Placeholder 3"/>
          <p:cNvSpPr>
            <a:spLocks noGrp="1"/>
          </p:cNvSpPr>
          <p:nvPr>
            <p:ph type="body" sz="quarter" idx="15"/>
          </p:nvPr>
        </p:nvSpPr>
        <p:spPr>
          <a:xfrm>
            <a:off x="4706099" y="1085850"/>
            <a:ext cx="4047274" cy="1763560"/>
          </a:xfrm>
        </p:spPr>
        <p:txBody>
          <a:bodyPr>
            <a:spAutoFit/>
          </a:bodyPr>
          <a:lstStyle>
            <a:lvl1pPr marL="219104" indent="-219104">
              <a:spcBef>
                <a:spcPts val="900"/>
              </a:spcBef>
              <a:buClr>
                <a:schemeClr val="tx1"/>
              </a:buClr>
              <a:buFont typeface="Wingdings" pitchFamily="2" charset="2"/>
              <a:buChar char=""/>
              <a:defRPr>
                <a:solidFill>
                  <a:schemeClr val="tx1"/>
                </a:solidFill>
              </a:defRPr>
            </a:lvl1pPr>
            <a:lvl2pPr marL="390577" indent="-171473">
              <a:defRPr sz="1500">
                <a:solidFill>
                  <a:schemeClr val="tx1"/>
                </a:solidFill>
              </a:defRPr>
            </a:lvl2pPr>
            <a:lvl3pPr marL="514419" indent="-123842">
              <a:tabLst/>
              <a:defRPr sz="1500">
                <a:solidFill>
                  <a:schemeClr val="tx1"/>
                </a:solidFill>
              </a:defRPr>
            </a:lvl3pPr>
            <a:lvl4pPr marL="647786" indent="-133368">
              <a:defRPr>
                <a:solidFill>
                  <a:schemeClr val="tx1"/>
                </a:solidFill>
              </a:defRPr>
            </a:lvl4pPr>
            <a:lvl5pPr marL="771628" indent="-123842">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642841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4" name="Footer Placeholder 3"/>
          <p:cNvSpPr>
            <a:spLocks noGrp="1"/>
          </p:cNvSpPr>
          <p:nvPr>
            <p:ph type="ftr" sz="quarter" idx="11"/>
          </p:nvPr>
        </p:nvSpPr>
        <p:spPr/>
        <p:txBody>
          <a:bodyPr/>
          <a:lstStyle/>
          <a:p>
            <a:endParaRPr lang="en-GB" dirty="0">
              <a:solidFill>
                <a:srgbClr val="003963"/>
              </a:solidFill>
            </a:endParaRPr>
          </a:p>
        </p:txBody>
      </p:sp>
      <p:sp>
        <p:nvSpPr>
          <p:cNvPr id="5" name="Slide Number Placeholder 4"/>
          <p:cNvSpPr>
            <a:spLocks noGrp="1"/>
          </p:cNvSpPr>
          <p:nvPr>
            <p:ph type="sldNum" sz="quarter" idx="12"/>
          </p:nvPr>
        </p:nvSpPr>
        <p:spPr/>
        <p:txBody>
          <a:bodyPr/>
          <a:lstStyle/>
          <a:p>
            <a:fld id="{66F9B19E-23E9-4120-A06C-57F6EDB783B3}" type="slidenum">
              <a:rPr lang="en-GB" smtClean="0">
                <a:solidFill>
                  <a:srgbClr val="003963"/>
                </a:solidFill>
              </a:rPr>
              <a:pPr/>
              <a:t>‹#›</a:t>
            </a:fld>
            <a:endParaRPr lang="en-GB">
              <a:solidFill>
                <a:srgbClr val="003963"/>
              </a:solidFill>
            </a:endParaRPr>
          </a:p>
        </p:txBody>
      </p:sp>
    </p:spTree>
    <p:extLst>
      <p:ext uri="{BB962C8B-B14F-4D97-AF65-F5344CB8AC3E}">
        <p14:creationId xmlns:p14="http://schemas.microsoft.com/office/powerpoint/2010/main" val="68987279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GB" dirty="0">
              <a:solidFill>
                <a:srgbClr val="003963"/>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spTree>
    <p:extLst>
      <p:ext uri="{BB962C8B-B14F-4D97-AF65-F5344CB8AC3E}">
        <p14:creationId xmlns:p14="http://schemas.microsoft.com/office/powerpoint/2010/main" val="195270520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457200" y="685800"/>
            <a:ext cx="822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23D3326C-63B1-4E2D-BD63-D804046D97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388840" y="1085850"/>
            <a:ext cx="8366320" cy="1491178"/>
          </a:xfrm>
        </p:spPr>
        <p:txBody>
          <a:bodyPr/>
          <a:lstStyle>
            <a:lvl1pPr marL="0" indent="0">
              <a:buNone/>
              <a:defRPr sz="2400">
                <a:solidFill>
                  <a:schemeClr val="tx1"/>
                </a:solidFill>
                <a:latin typeface="Consolas" pitchFamily="49" charset="0"/>
                <a:cs typeface="Consolas" pitchFamily="49" charset="0"/>
              </a:defRPr>
            </a:lvl1pPr>
            <a:lvl2pPr marL="254828" indent="0">
              <a:buNone/>
              <a:defRPr>
                <a:solidFill>
                  <a:schemeClr val="tx1"/>
                </a:solidFill>
                <a:latin typeface="Consolas" pitchFamily="49" charset="0"/>
                <a:cs typeface="Consolas" pitchFamily="49" charset="0"/>
              </a:defRPr>
            </a:lvl2pPr>
            <a:lvl3pPr marL="429873" indent="0">
              <a:buNone/>
              <a:defRPr>
                <a:solidFill>
                  <a:schemeClr val="tx1"/>
                </a:solidFill>
                <a:latin typeface="Consolas" pitchFamily="49" charset="0"/>
                <a:cs typeface="Consolas" pitchFamily="49" charset="0"/>
              </a:defRPr>
            </a:lvl3pPr>
            <a:lvl4pPr marL="598965" indent="0">
              <a:buNone/>
              <a:defRPr>
                <a:solidFill>
                  <a:schemeClr val="tx1"/>
                </a:solidFill>
                <a:latin typeface="Consolas" pitchFamily="49" charset="0"/>
                <a:cs typeface="Consolas" pitchFamily="49" charset="0"/>
              </a:defRPr>
            </a:lvl4pPr>
            <a:lvl5pPr marL="772819" indent="0">
              <a:buNone/>
              <a:defRPr>
                <a:solidFill>
                  <a:schemeClr val="tx1"/>
                </a:soli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003963"/>
                </a:solidFill>
              </a:rPr>
              <a:pPr/>
              <a:t>05/11/2013</a:t>
            </a:fld>
            <a:endParaRPr lang="en-GB" dirty="0">
              <a:solidFill>
                <a:srgbClr val="003963"/>
              </a:solidFill>
            </a:endParaRPr>
          </a:p>
        </p:txBody>
      </p:sp>
      <p:sp>
        <p:nvSpPr>
          <p:cNvPr id="6" name="Footer Placeholder 5"/>
          <p:cNvSpPr>
            <a:spLocks noGrp="1"/>
          </p:cNvSpPr>
          <p:nvPr>
            <p:ph type="ftr" sz="quarter" idx="12"/>
          </p:nvPr>
        </p:nvSpPr>
        <p:spPr/>
        <p:txBody>
          <a:bodyPr/>
          <a:lstStyle>
            <a:lvl1pPr>
              <a:defRPr>
                <a:solidFill>
                  <a:schemeClr val="tx1"/>
                </a:solidFill>
              </a:defRPr>
            </a:lvl1pPr>
          </a:lstStyle>
          <a:p>
            <a:endParaRPr lang="en-GB" dirty="0">
              <a:solidFill>
                <a:srgbClr val="003963"/>
              </a:solidFill>
            </a:endParaRPr>
          </a:p>
        </p:txBody>
      </p:sp>
      <p:sp>
        <p:nvSpPr>
          <p:cNvPr id="7" name="Slide Number Placeholder 6"/>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003963"/>
                </a:solidFill>
              </a:rPr>
              <a:pPr/>
              <a:t>‹#›</a:t>
            </a:fld>
            <a:endParaRPr lang="en-GB">
              <a:solidFill>
                <a:srgbClr val="003963"/>
              </a:solidFill>
            </a:endParaRPr>
          </a:p>
        </p:txBody>
      </p:sp>
    </p:spTree>
    <p:extLst>
      <p:ext uri="{BB962C8B-B14F-4D97-AF65-F5344CB8AC3E}">
        <p14:creationId xmlns:p14="http://schemas.microsoft.com/office/powerpoint/2010/main" val="106385021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Box 5"/>
          <p:cNvSpPr txBox="1"/>
          <p:nvPr userDrawn="1"/>
        </p:nvSpPr>
        <p:spPr>
          <a:xfrm>
            <a:off x="2101362" y="4690693"/>
            <a:ext cx="4941277" cy="107722"/>
          </a:xfrm>
          <a:prstGeom prst="rect">
            <a:avLst/>
          </a:prstGeom>
          <a:noFill/>
        </p:spPr>
        <p:txBody>
          <a:bodyPr wrap="square" lIns="0" tIns="0" rIns="0" bIns="0" rtlCol="0">
            <a:spAutoFit/>
          </a:bodyPr>
          <a:lstStyle/>
          <a:p>
            <a:pPr algn="ctr" defTabSz="685864"/>
            <a:r>
              <a:rPr lang="en-GB" sz="700" dirty="0" smtClean="0">
                <a:solidFill>
                  <a:srgbClr val="003963"/>
                </a:solidFill>
              </a:rPr>
              <a:t>©2013 Microsoft Corporation. All rights reserved.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453" y="1554812"/>
            <a:ext cx="4573094" cy="1682185"/>
          </a:xfrm>
          <a:prstGeom prst="rect">
            <a:avLst/>
          </a:prstGeom>
        </p:spPr>
      </p:pic>
    </p:spTree>
    <p:extLst>
      <p:ext uri="{BB962C8B-B14F-4D97-AF65-F5344CB8AC3E}">
        <p14:creationId xmlns:p14="http://schemas.microsoft.com/office/powerpoint/2010/main" val="73867879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23D3326C-63B1-4E2D-BD63-D804046D97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23D3326C-63B1-4E2D-BD63-D804046D97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51435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1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23D3326C-63B1-4E2D-BD63-D804046D978B}"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6286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800100"/>
            <a:ext cx="8229600" cy="4057650"/>
          </a:xfrm>
          <a:prstGeom prst="rect">
            <a:avLst/>
          </a:prstGeom>
        </p:spPr>
        <p:txBody>
          <a:bodyPr vert="horz" lIns="91440"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3D3326C-63B1-4E2D-BD63-D804046D978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403225" indent="-284163" algn="l" defTabSz="914400" rtl="0" eaLnBrk="1" latinLnBrk="0" hangingPunct="1">
        <a:spcBef>
          <a:spcPct val="20000"/>
        </a:spcBef>
        <a:buClr>
          <a:srgbClr val="1010A0"/>
        </a:buClr>
        <a:buSzPct val="60000"/>
        <a:buFont typeface="Arial" pitchFamily="34" charset="0"/>
        <a:buChar char="►"/>
        <a:defRPr sz="2400" kern="1200">
          <a:solidFill>
            <a:schemeClr val="bg2">
              <a:lumMod val="10000"/>
            </a:schemeClr>
          </a:solidFill>
          <a:latin typeface="+mn-lt"/>
          <a:ea typeface="+mn-ea"/>
          <a:cs typeface="+mn-cs"/>
        </a:defRPr>
      </a:lvl2pPr>
      <a:lvl3pPr marL="631825" indent="-228600" algn="l" defTabSz="914400" rtl="0" eaLnBrk="1" latinLnBrk="0" hangingPunct="1">
        <a:spcBef>
          <a:spcPct val="20000"/>
        </a:spcBef>
        <a:buClr>
          <a:schemeClr val="tx1"/>
        </a:buClr>
        <a:buSzPct val="55000"/>
        <a:buFont typeface="Arial" pitchFamily="34" charset="0"/>
        <a:buChar char="►"/>
        <a:defRPr sz="2200" kern="1200">
          <a:solidFill>
            <a:schemeClr val="bg2">
              <a:lumMod val="10000"/>
            </a:schemeClr>
          </a:solidFill>
          <a:latin typeface="+mn-lt"/>
          <a:ea typeface="+mn-ea"/>
          <a:cs typeface="+mn-cs"/>
        </a:defRPr>
      </a:lvl3pPr>
      <a:lvl4pPr marL="860425" indent="-228600" algn="l" defTabSz="914400" rtl="0" eaLnBrk="1" latinLnBrk="0" hangingPunct="1">
        <a:spcBef>
          <a:spcPct val="20000"/>
        </a:spcBef>
        <a:buFont typeface="Arial" pitchFamily="34" charset="0"/>
        <a:buChar char="–"/>
        <a:defRPr sz="22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39657"/>
            <a:ext cx="8363938" cy="5678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390627" y="1085851"/>
            <a:ext cx="8366320" cy="1541960"/>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342989" y="4804703"/>
            <a:ext cx="1600617" cy="205383"/>
          </a:xfrm>
          <a:prstGeom prst="rect">
            <a:avLst/>
          </a:prstGeom>
        </p:spPr>
        <p:txBody>
          <a:bodyPr vert="horz" lIns="68589" tIns="34295" rIns="68589" bIns="34295" rtlCol="0" anchor="ctr"/>
          <a:lstStyle>
            <a:lvl1pPr algn="l">
              <a:defRPr sz="900">
                <a:solidFill>
                  <a:schemeClr val="tx1"/>
                </a:solidFill>
              </a:defRPr>
            </a:lvl1pPr>
          </a:lstStyle>
          <a:p>
            <a:pPr defTabSz="685864"/>
            <a:fld id="{20CE17AF-4091-48A7-8681-C3B1BE5CA3B0}" type="datetime1">
              <a:rPr lang="en-GB" smtClean="0">
                <a:solidFill>
                  <a:srgbClr val="003963"/>
                </a:solidFill>
              </a:rPr>
              <a:pPr defTabSz="685864"/>
              <a:t>05/11/2013</a:t>
            </a:fld>
            <a:endParaRPr lang="en-GB" dirty="0">
              <a:solidFill>
                <a:srgbClr val="003963"/>
              </a:solidFill>
            </a:endParaRPr>
          </a:p>
        </p:txBody>
      </p:sp>
      <p:sp>
        <p:nvSpPr>
          <p:cNvPr id="7" name="Footer Placeholder 4"/>
          <p:cNvSpPr>
            <a:spLocks noGrp="1"/>
          </p:cNvSpPr>
          <p:nvPr>
            <p:ph type="ftr" sz="quarter" idx="3"/>
          </p:nvPr>
        </p:nvSpPr>
        <p:spPr>
          <a:xfrm>
            <a:off x="2343760" y="4804703"/>
            <a:ext cx="4418954" cy="205383"/>
          </a:xfrm>
          <a:prstGeom prst="rect">
            <a:avLst/>
          </a:prstGeom>
        </p:spPr>
        <p:txBody>
          <a:bodyPr vert="horz" lIns="68589" tIns="34295" rIns="68589" bIns="34295" rtlCol="0" anchor="ctr"/>
          <a:lstStyle>
            <a:lvl1pPr algn="ctr">
              <a:defRPr sz="900">
                <a:solidFill>
                  <a:schemeClr val="tx1"/>
                </a:solidFill>
              </a:defRPr>
            </a:lvl1pPr>
          </a:lstStyle>
          <a:p>
            <a:pPr defTabSz="685864"/>
            <a:endParaRPr lang="en-GB" dirty="0">
              <a:solidFill>
                <a:srgbClr val="003963"/>
              </a:solidFill>
            </a:endParaRPr>
          </a:p>
        </p:txBody>
      </p:sp>
      <p:sp>
        <p:nvSpPr>
          <p:cNvPr id="8" name="Slide Number Placeholder 5"/>
          <p:cNvSpPr>
            <a:spLocks noGrp="1"/>
          </p:cNvSpPr>
          <p:nvPr>
            <p:ph type="sldNum" sz="quarter" idx="4"/>
          </p:nvPr>
        </p:nvSpPr>
        <p:spPr>
          <a:xfrm>
            <a:off x="7152756" y="4804703"/>
            <a:ext cx="1600617" cy="205383"/>
          </a:xfrm>
          <a:prstGeom prst="rect">
            <a:avLst/>
          </a:prstGeom>
        </p:spPr>
        <p:txBody>
          <a:bodyPr vert="horz" lIns="68589" tIns="34295" rIns="68589" bIns="34295" rtlCol="0" anchor="ctr"/>
          <a:lstStyle>
            <a:lvl1pPr algn="r">
              <a:defRPr sz="900">
                <a:solidFill>
                  <a:schemeClr val="tx1"/>
                </a:solidFill>
              </a:defRPr>
            </a:lvl1pPr>
          </a:lstStyle>
          <a:p>
            <a:pPr defTabSz="685864"/>
            <a:fld id="{66F9B19E-23E9-4120-A06C-57F6EDB783B3}" type="slidenum">
              <a:rPr lang="en-GB" smtClean="0">
                <a:solidFill>
                  <a:srgbClr val="003963"/>
                </a:solidFill>
              </a:rPr>
              <a:pPr defTabSz="685864"/>
              <a:t>‹#›</a:t>
            </a:fld>
            <a:endParaRPr lang="en-GB">
              <a:solidFill>
                <a:srgbClr val="003963"/>
              </a:solidFill>
            </a:endParaRPr>
          </a:p>
        </p:txBody>
      </p:sp>
    </p:spTree>
    <p:extLst>
      <p:ext uri="{BB962C8B-B14F-4D97-AF65-F5344CB8AC3E}">
        <p14:creationId xmlns:p14="http://schemas.microsoft.com/office/powerpoint/2010/main" val="41765272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fade/>
  </p:transition>
  <p:timing>
    <p:tnLst>
      <p:par>
        <p:cTn id="1" dur="indefinite" restart="never" nodeType="tmRoot"/>
      </p:par>
    </p:tnLst>
  </p:timing>
  <p:hf hdr="0"/>
  <p:txStyles>
    <p:titleStyle>
      <a:lvl1pPr algn="l" defTabSz="685864" rtl="0" eaLnBrk="1" latinLnBrk="0" hangingPunct="1">
        <a:lnSpc>
          <a:spcPct val="90000"/>
        </a:lnSpc>
        <a:spcBef>
          <a:spcPct val="0"/>
        </a:spcBef>
        <a:buNone/>
        <a:defRPr lang="en-US" sz="4100" b="0" kern="1200" cap="none" spc="-75" baseline="0" dirty="0" smtClean="0">
          <a:ln w="3175">
            <a:noFill/>
          </a:ln>
          <a:solidFill>
            <a:schemeClr val="tx2"/>
          </a:solidFill>
          <a:effectLst/>
          <a:latin typeface="+mj-lt"/>
          <a:ea typeface="+mn-ea"/>
          <a:cs typeface="Arial" charset="0"/>
        </a:defRPr>
      </a:lvl1pPr>
    </p:titleStyle>
    <p:bodyStyle>
      <a:lvl1pPr marL="254828" marR="0" indent="-254828" algn="l" defTabSz="685864"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solidFill>
            <a:schemeClr val="tx2"/>
          </a:solidFill>
          <a:latin typeface="+mj-lt"/>
          <a:ea typeface="+mn-ea"/>
          <a:cs typeface="+mn-cs"/>
        </a:defRPr>
      </a:lvl1pPr>
      <a:lvl2pPr marL="429873" marR="0" indent="-175046"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2"/>
          </a:solidFill>
          <a:latin typeface="+mn-lt"/>
          <a:ea typeface="+mn-ea"/>
          <a:cs typeface="+mn-cs"/>
        </a:defRPr>
      </a:lvl2pPr>
      <a:lvl3pPr marL="598965"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598965" algn="l"/>
        </a:tabLst>
        <a:defRPr sz="1800" kern="1200" spc="0" baseline="0">
          <a:solidFill>
            <a:schemeClr val="tx2"/>
          </a:solidFill>
          <a:latin typeface="+mn-lt"/>
          <a:ea typeface="+mn-ea"/>
          <a:cs typeface="+mn-cs"/>
        </a:defRPr>
      </a:lvl3pPr>
      <a:lvl4pPr marL="772819" marR="0" indent="-173854"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2"/>
          </a:solidFill>
          <a:latin typeface="+mn-lt"/>
          <a:ea typeface="+mn-ea"/>
          <a:cs typeface="+mn-cs"/>
        </a:defRPr>
      </a:lvl4pPr>
      <a:lvl5pPr marL="941910"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941910" algn="l"/>
        </a:tabLst>
        <a:defRPr sz="1500" kern="1200" spc="0" baseline="0">
          <a:solidFill>
            <a:schemeClr val="tx2"/>
          </a:soli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696" y="218327"/>
            <a:ext cx="8741880" cy="674749"/>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01931" y="891883"/>
            <a:ext cx="8740140" cy="1687385"/>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userDrawn="1"/>
        </p:nvCxnSpPr>
        <p:spPr>
          <a:xfrm>
            <a:off x="457200" y="685800"/>
            <a:ext cx="822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75447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Lst>
  <p:transition>
    <p:fade/>
  </p:transition>
  <p:timing>
    <p:tnLst>
      <p:par>
        <p:cTn id="1" dur="indefinite" restart="never" nodeType="tmRoot"/>
      </p:par>
    </p:tnLst>
  </p:timing>
  <p:txStyles>
    <p:titleStyle>
      <a:lvl1pPr algn="l" defTabSz="685845" rtl="0" eaLnBrk="1" latinLnBrk="0" hangingPunct="1">
        <a:lnSpc>
          <a:spcPct val="90000"/>
        </a:lnSpc>
        <a:spcBef>
          <a:spcPct val="0"/>
        </a:spcBef>
        <a:buNone/>
        <a:defRPr lang="en-US" sz="3971"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134" marR="0" indent="-252134" algn="l" defTabSz="685845" rtl="0" eaLnBrk="1" fontAlgn="auto" latinLnBrk="0" hangingPunct="1">
        <a:lnSpc>
          <a:spcPct val="90000"/>
        </a:lnSpc>
        <a:spcBef>
          <a:spcPct val="20000"/>
        </a:spcBef>
        <a:spcAft>
          <a:spcPts val="0"/>
        </a:spcAft>
        <a:buClrTx/>
        <a:buSzPct val="90000"/>
        <a:buFont typeface="Arial" pitchFamily="34" charset="0"/>
        <a:buChar char="•"/>
        <a:tabLst/>
        <a:defRPr sz="2941" kern="1200" spc="0" baseline="0">
          <a:gradFill>
            <a:gsLst>
              <a:gs pos="1250">
                <a:schemeClr val="tx1"/>
              </a:gs>
              <a:gs pos="100000">
                <a:schemeClr val="tx1"/>
              </a:gs>
            </a:gsLst>
            <a:lin ang="5400000" scaled="0"/>
          </a:gradFill>
          <a:latin typeface="+mj-lt"/>
          <a:ea typeface="+mn-ea"/>
          <a:cs typeface="+mn-cs"/>
        </a:defRPr>
      </a:lvl1pPr>
      <a:lvl2pPr marL="429562" marR="0" indent="-177428" algn="l" defTabSz="685845"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2pPr>
      <a:lvl3pPr marL="588314"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3pPr>
      <a:lvl4pPr marL="756403"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4pPr>
      <a:lvl5pPr marL="924493"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5pPr>
      <a:lvl6pPr marL="1886074"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997"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845" rtl="0" eaLnBrk="1" latinLnBrk="0" hangingPunct="1">
        <a:defRPr sz="1324" kern="1200">
          <a:solidFill>
            <a:schemeClr val="tx1"/>
          </a:solidFill>
          <a:latin typeface="+mn-lt"/>
          <a:ea typeface="+mn-ea"/>
          <a:cs typeface="+mn-cs"/>
        </a:defRPr>
      </a:lvl1pPr>
      <a:lvl2pPr marL="342923" algn="l" defTabSz="685845" rtl="0" eaLnBrk="1" latinLnBrk="0" hangingPunct="1">
        <a:defRPr sz="1324" kern="1200">
          <a:solidFill>
            <a:schemeClr val="tx1"/>
          </a:solidFill>
          <a:latin typeface="+mn-lt"/>
          <a:ea typeface="+mn-ea"/>
          <a:cs typeface="+mn-cs"/>
        </a:defRPr>
      </a:lvl2pPr>
      <a:lvl3pPr marL="685845" algn="l" defTabSz="685845" rtl="0" eaLnBrk="1" latinLnBrk="0" hangingPunct="1">
        <a:defRPr sz="1324" kern="1200">
          <a:solidFill>
            <a:schemeClr val="tx1"/>
          </a:solidFill>
          <a:latin typeface="+mn-lt"/>
          <a:ea typeface="+mn-ea"/>
          <a:cs typeface="+mn-cs"/>
        </a:defRPr>
      </a:lvl3pPr>
      <a:lvl4pPr marL="1028768" algn="l" defTabSz="685845" rtl="0" eaLnBrk="1" latinLnBrk="0" hangingPunct="1">
        <a:defRPr sz="1324" kern="1200">
          <a:solidFill>
            <a:schemeClr val="tx1"/>
          </a:solidFill>
          <a:latin typeface="+mn-lt"/>
          <a:ea typeface="+mn-ea"/>
          <a:cs typeface="+mn-cs"/>
        </a:defRPr>
      </a:lvl4pPr>
      <a:lvl5pPr marL="1371690" algn="l" defTabSz="685845" rtl="0" eaLnBrk="1" latinLnBrk="0" hangingPunct="1">
        <a:defRPr sz="1324" kern="1200">
          <a:solidFill>
            <a:schemeClr val="tx1"/>
          </a:solidFill>
          <a:latin typeface="+mn-lt"/>
          <a:ea typeface="+mn-ea"/>
          <a:cs typeface="+mn-cs"/>
        </a:defRPr>
      </a:lvl5pPr>
      <a:lvl6pPr marL="1714614" algn="l" defTabSz="685845" rtl="0" eaLnBrk="1" latinLnBrk="0" hangingPunct="1">
        <a:defRPr sz="1324" kern="1200">
          <a:solidFill>
            <a:schemeClr val="tx1"/>
          </a:solidFill>
          <a:latin typeface="+mn-lt"/>
          <a:ea typeface="+mn-ea"/>
          <a:cs typeface="+mn-cs"/>
        </a:defRPr>
      </a:lvl6pPr>
      <a:lvl7pPr marL="2057536" algn="l" defTabSz="685845" rtl="0" eaLnBrk="1" latinLnBrk="0" hangingPunct="1">
        <a:defRPr sz="1324" kern="1200">
          <a:solidFill>
            <a:schemeClr val="tx1"/>
          </a:solidFill>
          <a:latin typeface="+mn-lt"/>
          <a:ea typeface="+mn-ea"/>
          <a:cs typeface="+mn-cs"/>
        </a:defRPr>
      </a:lvl7pPr>
      <a:lvl8pPr marL="2400458" algn="l" defTabSz="685845" rtl="0" eaLnBrk="1" latinLnBrk="0" hangingPunct="1">
        <a:defRPr sz="1324" kern="1200">
          <a:solidFill>
            <a:schemeClr val="tx1"/>
          </a:solidFill>
          <a:latin typeface="+mn-lt"/>
          <a:ea typeface="+mn-ea"/>
          <a:cs typeface="+mn-cs"/>
        </a:defRPr>
      </a:lvl8pPr>
      <a:lvl9pPr marL="2743382" algn="l" defTabSz="685845" rtl="0" eaLnBrk="1" latinLnBrk="0" hangingPunct="1">
        <a:defRPr sz="132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39657"/>
            <a:ext cx="8363938" cy="5678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390627" y="1085851"/>
            <a:ext cx="8366320" cy="1541960"/>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342989" y="4804703"/>
            <a:ext cx="1600617" cy="205383"/>
          </a:xfrm>
          <a:prstGeom prst="rect">
            <a:avLst/>
          </a:prstGeom>
        </p:spPr>
        <p:txBody>
          <a:bodyPr vert="horz" lIns="68589" tIns="34295" rIns="68589" bIns="34295" rtlCol="0" anchor="ctr"/>
          <a:lstStyle>
            <a:lvl1pPr algn="l">
              <a:defRPr sz="900">
                <a:solidFill>
                  <a:schemeClr val="tx1"/>
                </a:solidFill>
              </a:defRPr>
            </a:lvl1pPr>
          </a:lstStyle>
          <a:p>
            <a:pPr defTabSz="685864"/>
            <a:fld id="{20CE17AF-4091-48A7-8681-C3B1BE5CA3B0}" type="datetime1">
              <a:rPr lang="en-GB" smtClean="0">
                <a:solidFill>
                  <a:srgbClr val="003963"/>
                </a:solidFill>
              </a:rPr>
              <a:pPr defTabSz="685864"/>
              <a:t>05/11/2013</a:t>
            </a:fld>
            <a:endParaRPr lang="en-GB" dirty="0">
              <a:solidFill>
                <a:srgbClr val="003963"/>
              </a:solidFill>
            </a:endParaRPr>
          </a:p>
        </p:txBody>
      </p:sp>
      <p:sp>
        <p:nvSpPr>
          <p:cNvPr id="7" name="Footer Placeholder 4"/>
          <p:cNvSpPr>
            <a:spLocks noGrp="1"/>
          </p:cNvSpPr>
          <p:nvPr>
            <p:ph type="ftr" sz="quarter" idx="3"/>
          </p:nvPr>
        </p:nvSpPr>
        <p:spPr>
          <a:xfrm>
            <a:off x="2343760" y="4804703"/>
            <a:ext cx="4418954" cy="205383"/>
          </a:xfrm>
          <a:prstGeom prst="rect">
            <a:avLst/>
          </a:prstGeom>
        </p:spPr>
        <p:txBody>
          <a:bodyPr vert="horz" lIns="68589" tIns="34295" rIns="68589" bIns="34295" rtlCol="0" anchor="ctr"/>
          <a:lstStyle>
            <a:lvl1pPr algn="ctr">
              <a:defRPr sz="900">
                <a:solidFill>
                  <a:schemeClr val="tx1"/>
                </a:solidFill>
              </a:defRPr>
            </a:lvl1pPr>
          </a:lstStyle>
          <a:p>
            <a:pPr defTabSz="685864"/>
            <a:endParaRPr lang="en-GB" dirty="0">
              <a:solidFill>
                <a:srgbClr val="003963"/>
              </a:solidFill>
            </a:endParaRPr>
          </a:p>
        </p:txBody>
      </p:sp>
      <p:sp>
        <p:nvSpPr>
          <p:cNvPr id="8" name="Slide Number Placeholder 5"/>
          <p:cNvSpPr>
            <a:spLocks noGrp="1"/>
          </p:cNvSpPr>
          <p:nvPr>
            <p:ph type="sldNum" sz="quarter" idx="4"/>
          </p:nvPr>
        </p:nvSpPr>
        <p:spPr>
          <a:xfrm>
            <a:off x="7152756" y="4804703"/>
            <a:ext cx="1600617" cy="205383"/>
          </a:xfrm>
          <a:prstGeom prst="rect">
            <a:avLst/>
          </a:prstGeom>
        </p:spPr>
        <p:txBody>
          <a:bodyPr vert="horz" lIns="68589" tIns="34295" rIns="68589" bIns="34295" rtlCol="0" anchor="ctr"/>
          <a:lstStyle>
            <a:lvl1pPr algn="r">
              <a:defRPr sz="900">
                <a:solidFill>
                  <a:schemeClr val="tx1"/>
                </a:solidFill>
              </a:defRPr>
            </a:lvl1pPr>
          </a:lstStyle>
          <a:p>
            <a:pPr defTabSz="685864"/>
            <a:fld id="{66F9B19E-23E9-4120-A06C-57F6EDB783B3}" type="slidenum">
              <a:rPr lang="en-GB" smtClean="0">
                <a:solidFill>
                  <a:srgbClr val="003963"/>
                </a:solidFill>
              </a:rPr>
              <a:pPr defTabSz="685864"/>
              <a:t>‹#›</a:t>
            </a:fld>
            <a:endParaRPr lang="en-GB">
              <a:solidFill>
                <a:srgbClr val="003963"/>
              </a:solidFill>
            </a:endParaRPr>
          </a:p>
        </p:txBody>
      </p:sp>
    </p:spTree>
    <p:extLst>
      <p:ext uri="{BB962C8B-B14F-4D97-AF65-F5344CB8AC3E}">
        <p14:creationId xmlns:p14="http://schemas.microsoft.com/office/powerpoint/2010/main" val="410573123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ransition>
    <p:fade/>
  </p:transition>
  <p:timing>
    <p:tnLst>
      <p:par>
        <p:cTn id="1" dur="indefinite" restart="never" nodeType="tmRoot"/>
      </p:par>
    </p:tnLst>
  </p:timing>
  <p:hf hdr="0"/>
  <p:txStyles>
    <p:titleStyle>
      <a:lvl1pPr algn="l" defTabSz="685864" rtl="0" eaLnBrk="1" latinLnBrk="0" hangingPunct="1">
        <a:lnSpc>
          <a:spcPct val="90000"/>
        </a:lnSpc>
        <a:spcBef>
          <a:spcPct val="0"/>
        </a:spcBef>
        <a:buNone/>
        <a:defRPr lang="en-US" sz="4100" b="0" kern="1200" cap="none" spc="-75" baseline="0" dirty="0" smtClean="0">
          <a:ln w="3175">
            <a:noFill/>
          </a:ln>
          <a:solidFill>
            <a:schemeClr val="tx2"/>
          </a:solidFill>
          <a:effectLst/>
          <a:latin typeface="+mj-lt"/>
          <a:ea typeface="+mn-ea"/>
          <a:cs typeface="Arial" charset="0"/>
        </a:defRPr>
      </a:lvl1pPr>
    </p:titleStyle>
    <p:bodyStyle>
      <a:lvl1pPr marL="254828" marR="0" indent="-254828" algn="l" defTabSz="685864"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solidFill>
            <a:schemeClr val="tx2"/>
          </a:solidFill>
          <a:latin typeface="+mj-lt"/>
          <a:ea typeface="+mn-ea"/>
          <a:cs typeface="+mn-cs"/>
        </a:defRPr>
      </a:lvl1pPr>
      <a:lvl2pPr marL="429873" marR="0" indent="-175046"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2"/>
          </a:solidFill>
          <a:latin typeface="+mn-lt"/>
          <a:ea typeface="+mn-ea"/>
          <a:cs typeface="+mn-cs"/>
        </a:defRPr>
      </a:lvl2pPr>
      <a:lvl3pPr marL="598965"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598965" algn="l"/>
        </a:tabLst>
        <a:defRPr sz="1800" kern="1200" spc="0" baseline="0">
          <a:solidFill>
            <a:schemeClr val="tx2"/>
          </a:solidFill>
          <a:latin typeface="+mn-lt"/>
          <a:ea typeface="+mn-ea"/>
          <a:cs typeface="+mn-cs"/>
        </a:defRPr>
      </a:lvl3pPr>
      <a:lvl4pPr marL="772819" marR="0" indent="-173854"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2"/>
          </a:solidFill>
          <a:latin typeface="+mn-lt"/>
          <a:ea typeface="+mn-ea"/>
          <a:cs typeface="+mn-cs"/>
        </a:defRPr>
      </a:lvl4pPr>
      <a:lvl5pPr marL="941910"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941910" algn="l"/>
        </a:tabLst>
        <a:defRPr sz="1500" kern="1200" spc="0" baseline="0">
          <a:solidFill>
            <a:schemeClr val="tx2"/>
          </a:soli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39657"/>
            <a:ext cx="8363938" cy="5678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390627" y="1085851"/>
            <a:ext cx="8366320" cy="1541960"/>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342989" y="4804703"/>
            <a:ext cx="1600617" cy="205383"/>
          </a:xfrm>
          <a:prstGeom prst="rect">
            <a:avLst/>
          </a:prstGeom>
        </p:spPr>
        <p:txBody>
          <a:bodyPr vert="horz" lIns="68589" tIns="34295" rIns="68589" bIns="34295" rtlCol="0" anchor="ctr"/>
          <a:lstStyle>
            <a:lvl1pPr algn="l">
              <a:defRPr sz="900">
                <a:solidFill>
                  <a:schemeClr val="tx1"/>
                </a:solidFill>
              </a:defRPr>
            </a:lvl1pPr>
          </a:lstStyle>
          <a:p>
            <a:pPr defTabSz="685864"/>
            <a:fld id="{20CE17AF-4091-48A7-8681-C3B1BE5CA3B0}" type="datetime1">
              <a:rPr lang="en-GB" smtClean="0">
                <a:solidFill>
                  <a:srgbClr val="003963"/>
                </a:solidFill>
              </a:rPr>
              <a:pPr defTabSz="685864"/>
              <a:t>05/11/2013</a:t>
            </a:fld>
            <a:endParaRPr lang="en-GB" dirty="0">
              <a:solidFill>
                <a:srgbClr val="003963"/>
              </a:solidFill>
            </a:endParaRPr>
          </a:p>
        </p:txBody>
      </p:sp>
      <p:sp>
        <p:nvSpPr>
          <p:cNvPr id="7" name="Footer Placeholder 4"/>
          <p:cNvSpPr>
            <a:spLocks noGrp="1"/>
          </p:cNvSpPr>
          <p:nvPr>
            <p:ph type="ftr" sz="quarter" idx="3"/>
          </p:nvPr>
        </p:nvSpPr>
        <p:spPr>
          <a:xfrm>
            <a:off x="2343760" y="4804703"/>
            <a:ext cx="4418954" cy="205383"/>
          </a:xfrm>
          <a:prstGeom prst="rect">
            <a:avLst/>
          </a:prstGeom>
        </p:spPr>
        <p:txBody>
          <a:bodyPr vert="horz" lIns="68589" tIns="34295" rIns="68589" bIns="34295" rtlCol="0" anchor="ctr"/>
          <a:lstStyle>
            <a:lvl1pPr algn="ctr">
              <a:defRPr sz="900">
                <a:solidFill>
                  <a:schemeClr val="tx1"/>
                </a:solidFill>
              </a:defRPr>
            </a:lvl1pPr>
          </a:lstStyle>
          <a:p>
            <a:pPr defTabSz="685864"/>
            <a:endParaRPr lang="en-GB" dirty="0">
              <a:solidFill>
                <a:srgbClr val="003963"/>
              </a:solidFill>
            </a:endParaRPr>
          </a:p>
        </p:txBody>
      </p:sp>
      <p:sp>
        <p:nvSpPr>
          <p:cNvPr id="8" name="Slide Number Placeholder 5"/>
          <p:cNvSpPr>
            <a:spLocks noGrp="1"/>
          </p:cNvSpPr>
          <p:nvPr>
            <p:ph type="sldNum" sz="quarter" idx="4"/>
          </p:nvPr>
        </p:nvSpPr>
        <p:spPr>
          <a:xfrm>
            <a:off x="7152756" y="4804703"/>
            <a:ext cx="1600617" cy="205383"/>
          </a:xfrm>
          <a:prstGeom prst="rect">
            <a:avLst/>
          </a:prstGeom>
        </p:spPr>
        <p:txBody>
          <a:bodyPr vert="horz" lIns="68589" tIns="34295" rIns="68589" bIns="34295" rtlCol="0" anchor="ctr"/>
          <a:lstStyle>
            <a:lvl1pPr algn="r">
              <a:defRPr sz="900">
                <a:solidFill>
                  <a:schemeClr val="tx1"/>
                </a:solidFill>
              </a:defRPr>
            </a:lvl1pPr>
          </a:lstStyle>
          <a:p>
            <a:pPr defTabSz="685864"/>
            <a:fld id="{66F9B19E-23E9-4120-A06C-57F6EDB783B3}" type="slidenum">
              <a:rPr lang="en-GB" smtClean="0">
                <a:solidFill>
                  <a:srgbClr val="003963"/>
                </a:solidFill>
              </a:rPr>
              <a:pPr defTabSz="685864"/>
              <a:t>‹#›</a:t>
            </a:fld>
            <a:endParaRPr lang="en-GB">
              <a:solidFill>
                <a:srgbClr val="003963"/>
              </a:solidFill>
            </a:endParaRPr>
          </a:p>
        </p:txBody>
      </p:sp>
    </p:spTree>
    <p:extLst>
      <p:ext uri="{BB962C8B-B14F-4D97-AF65-F5344CB8AC3E}">
        <p14:creationId xmlns:p14="http://schemas.microsoft.com/office/powerpoint/2010/main" val="2506467737"/>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ransition>
    <p:fade/>
  </p:transition>
  <p:timing>
    <p:tnLst>
      <p:par>
        <p:cTn id="1" dur="indefinite" restart="never" nodeType="tmRoot"/>
      </p:par>
    </p:tnLst>
  </p:timing>
  <p:hf hdr="0"/>
  <p:txStyles>
    <p:titleStyle>
      <a:lvl1pPr algn="l" defTabSz="685864" rtl="0" eaLnBrk="1" latinLnBrk="0" hangingPunct="1">
        <a:lnSpc>
          <a:spcPct val="90000"/>
        </a:lnSpc>
        <a:spcBef>
          <a:spcPct val="0"/>
        </a:spcBef>
        <a:buNone/>
        <a:defRPr lang="en-US" sz="4100" b="0" kern="1200" cap="none" spc="-75" baseline="0" dirty="0" smtClean="0">
          <a:ln w="3175">
            <a:noFill/>
          </a:ln>
          <a:solidFill>
            <a:schemeClr val="tx2"/>
          </a:solidFill>
          <a:effectLst/>
          <a:latin typeface="+mj-lt"/>
          <a:ea typeface="+mn-ea"/>
          <a:cs typeface="Arial" charset="0"/>
        </a:defRPr>
      </a:lvl1pPr>
    </p:titleStyle>
    <p:bodyStyle>
      <a:lvl1pPr marL="254828" marR="0" indent="-254828" algn="l" defTabSz="685864"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solidFill>
            <a:schemeClr val="tx2"/>
          </a:solidFill>
          <a:latin typeface="+mj-lt"/>
          <a:ea typeface="+mn-ea"/>
          <a:cs typeface="+mn-cs"/>
        </a:defRPr>
      </a:lvl1pPr>
      <a:lvl2pPr marL="429873" marR="0" indent="-175046"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2"/>
          </a:solidFill>
          <a:latin typeface="+mn-lt"/>
          <a:ea typeface="+mn-ea"/>
          <a:cs typeface="+mn-cs"/>
        </a:defRPr>
      </a:lvl2pPr>
      <a:lvl3pPr marL="598965"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598965" algn="l"/>
        </a:tabLst>
        <a:defRPr sz="1800" kern="1200" spc="0" baseline="0">
          <a:solidFill>
            <a:schemeClr val="tx2"/>
          </a:solidFill>
          <a:latin typeface="+mn-lt"/>
          <a:ea typeface="+mn-ea"/>
          <a:cs typeface="+mn-cs"/>
        </a:defRPr>
      </a:lvl3pPr>
      <a:lvl4pPr marL="772819" marR="0" indent="-173854"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2"/>
          </a:solidFill>
          <a:latin typeface="+mn-lt"/>
          <a:ea typeface="+mn-ea"/>
          <a:cs typeface="+mn-cs"/>
        </a:defRPr>
      </a:lvl4pPr>
      <a:lvl5pPr marL="941910"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941910" algn="l"/>
        </a:tabLst>
        <a:defRPr sz="1500" kern="1200" spc="0" baseline="0">
          <a:solidFill>
            <a:schemeClr val="tx2"/>
          </a:soli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emf"/><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oleObject" Target="../embeddings/Microsoft_Visio_2003-2010_Drawing1.vsd"/><Relationship Id="rId5" Type="http://schemas.openxmlformats.org/officeDocument/2006/relationships/oleObject" Target="../embeddings/oleObject1.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Microsoft_Visio_2003-2010_Drawing2.vsd"/><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emf"/><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oleObject" Target="../embeddings/Microsoft_Visio_2003-2010_Drawing3.vsd"/><Relationship Id="rId5" Type="http://schemas.openxmlformats.org/officeDocument/2006/relationships/oleObject" Target="../embeddings/oleObject3.bin"/><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 y="1733550"/>
            <a:ext cx="8458200" cy="762000"/>
          </a:xfrm>
        </p:spPr>
        <p:txBody>
          <a:bodyPr>
            <a:noAutofit/>
          </a:bodyPr>
          <a:lstStyle/>
          <a:p>
            <a:r>
              <a:rPr lang="en-US" dirty="0" err="1" smtClean="0">
                <a:latin typeface="Segoe UI Light" panose="020B0502040204020203" pitchFamily="34" charset="0"/>
              </a:rPr>
              <a:t>IOFlow</a:t>
            </a:r>
            <a:r>
              <a:rPr lang="en-US" dirty="0" smtClean="0">
                <a:latin typeface="Segoe UI Light" panose="020B0502040204020203" pitchFamily="34" charset="0"/>
              </a:rPr>
              <a:t>: </a:t>
            </a:r>
            <a:r>
              <a:rPr lang="en-GB" dirty="0">
                <a:latin typeface="Segoe UI Light" panose="020B0502040204020203" pitchFamily="34" charset="0"/>
              </a:rPr>
              <a:t>a </a:t>
            </a:r>
            <a:r>
              <a:rPr lang="en-GB" dirty="0" smtClean="0">
                <a:latin typeface="Segoe UI Light" panose="020B0502040204020203" pitchFamily="34" charset="0"/>
              </a:rPr>
              <a:t>Software-Defined Storage Architecture</a:t>
            </a:r>
            <a:r>
              <a:rPr lang="en-US" dirty="0" smtClean="0">
                <a:latin typeface="Segoe UI Light" panose="020B0502040204020203" pitchFamily="34" charset="0"/>
              </a:rPr>
              <a:t/>
            </a:r>
            <a:br>
              <a:rPr lang="en-US" dirty="0" smtClean="0">
                <a:latin typeface="Segoe UI Light" panose="020B0502040204020203" pitchFamily="34" charset="0"/>
              </a:rPr>
            </a:br>
            <a:endParaRPr lang="en-US" sz="3600" dirty="0">
              <a:latin typeface="Segoe UI Light" panose="020B0502040204020203" pitchFamily="34" charset="0"/>
            </a:endParaRPr>
          </a:p>
        </p:txBody>
      </p:sp>
      <p:sp>
        <p:nvSpPr>
          <p:cNvPr id="6" name="Subtitle 2"/>
          <p:cNvSpPr>
            <a:spLocks noGrp="1"/>
          </p:cNvSpPr>
          <p:nvPr>
            <p:ph type="subTitle" idx="1"/>
          </p:nvPr>
        </p:nvSpPr>
        <p:spPr>
          <a:xfrm>
            <a:off x="449580" y="2647950"/>
            <a:ext cx="8229600" cy="2133600"/>
          </a:xfrm>
        </p:spPr>
        <p:txBody>
          <a:bodyPr>
            <a:normAutofit/>
          </a:bodyPr>
          <a:lstStyle/>
          <a:p>
            <a:r>
              <a:rPr lang="en-GB" sz="2200" dirty="0">
                <a:latin typeface="Segoe UI Light" panose="020B0502040204020203" pitchFamily="34" charset="0"/>
              </a:rPr>
              <a:t>Eno </a:t>
            </a:r>
            <a:r>
              <a:rPr lang="en-GB" sz="2200" dirty="0" smtClean="0">
                <a:latin typeface="Segoe UI Light" panose="020B0502040204020203" pitchFamily="34" charset="0"/>
              </a:rPr>
              <a:t>Thereska, Hitesh Ballani, </a:t>
            </a:r>
            <a:r>
              <a:rPr lang="en-GB" sz="2200" dirty="0">
                <a:latin typeface="Segoe UI Light" panose="020B0502040204020203" pitchFamily="34" charset="0"/>
              </a:rPr>
              <a:t>Greg </a:t>
            </a:r>
            <a:r>
              <a:rPr lang="en-GB" sz="2200" dirty="0" smtClean="0">
                <a:latin typeface="Segoe UI Light" panose="020B0502040204020203" pitchFamily="34" charset="0"/>
              </a:rPr>
              <a:t>O’Shea, Thomas Karagiannis, </a:t>
            </a:r>
          </a:p>
          <a:p>
            <a:r>
              <a:rPr lang="en-GB" sz="2200" dirty="0" smtClean="0">
                <a:latin typeface="Segoe UI Light" panose="020B0502040204020203" pitchFamily="34" charset="0"/>
              </a:rPr>
              <a:t>Antony Rowstron, Tom Talpey, Richard Black, Timothy Zhu</a:t>
            </a:r>
          </a:p>
          <a:p>
            <a:endParaRPr lang="en-GB" sz="2200" dirty="0" smtClean="0">
              <a:latin typeface="Segoe UI Light" panose="020B0502040204020203" pitchFamily="34" charset="0"/>
            </a:endParaRPr>
          </a:p>
          <a:p>
            <a:r>
              <a:rPr lang="en-GB" sz="2200" dirty="0" smtClean="0">
                <a:latin typeface="Segoe UI Light" panose="020B0502040204020203" pitchFamily="34" charset="0"/>
              </a:rPr>
              <a:t>Microsoft Research</a:t>
            </a:r>
            <a:endParaRPr lang="en-GB" sz="1100" dirty="0" smtClean="0"/>
          </a:p>
        </p:txBody>
      </p:sp>
      <p:sp>
        <p:nvSpPr>
          <p:cNvPr id="3" name="TextBox 2"/>
          <p:cNvSpPr txBox="1"/>
          <p:nvPr/>
        </p:nvSpPr>
        <p:spPr>
          <a:xfrm>
            <a:off x="0" y="4404836"/>
            <a:ext cx="8576450" cy="738664"/>
          </a:xfrm>
          <a:prstGeom prst="rect">
            <a:avLst/>
          </a:prstGeom>
          <a:noFill/>
        </p:spPr>
        <p:txBody>
          <a:bodyPr wrap="none" rtlCol="0">
            <a:spAutoFit/>
          </a:bodyPr>
          <a:lstStyle/>
          <a:p>
            <a:r>
              <a:rPr lang="en-GB" sz="1400" dirty="0" smtClean="0">
                <a:solidFill>
                  <a:srgbClr val="FF0000"/>
                </a:solidFill>
              </a:rPr>
              <a:t>You may re-use these slides freely, but please cite them appropriately:</a:t>
            </a:r>
          </a:p>
          <a:p>
            <a:r>
              <a:rPr lang="en-GB" sz="1400" dirty="0" smtClean="0">
                <a:solidFill>
                  <a:srgbClr val="FF0000"/>
                </a:solidFill>
              </a:rPr>
              <a:t>“IOFlow</a:t>
            </a:r>
            <a:r>
              <a:rPr lang="en-GB" sz="1400" dirty="0">
                <a:solidFill>
                  <a:srgbClr val="FF0000"/>
                </a:solidFill>
              </a:rPr>
              <a:t>: A Software-Defined Storage Architecture. Eno Thereska, Hitesh Ballani, </a:t>
            </a:r>
            <a:r>
              <a:rPr lang="en-GB" sz="1400" dirty="0" smtClean="0">
                <a:solidFill>
                  <a:srgbClr val="FF0000"/>
                </a:solidFill>
              </a:rPr>
              <a:t>Greg </a:t>
            </a:r>
            <a:r>
              <a:rPr lang="en-GB" sz="1400" dirty="0">
                <a:solidFill>
                  <a:srgbClr val="FF0000"/>
                </a:solidFill>
              </a:rPr>
              <a:t>O'Shea, Thomas Karagiannis, </a:t>
            </a:r>
            <a:endParaRPr lang="en-GB" sz="1400" dirty="0" smtClean="0">
              <a:solidFill>
                <a:srgbClr val="FF0000"/>
              </a:solidFill>
            </a:endParaRPr>
          </a:p>
          <a:p>
            <a:r>
              <a:rPr lang="en-GB" sz="1400" dirty="0" smtClean="0">
                <a:solidFill>
                  <a:srgbClr val="FF0000"/>
                </a:solidFill>
              </a:rPr>
              <a:t>Antony </a:t>
            </a:r>
            <a:r>
              <a:rPr lang="en-GB" sz="1400" dirty="0">
                <a:solidFill>
                  <a:srgbClr val="FF0000"/>
                </a:solidFill>
              </a:rPr>
              <a:t>Rowstron, Tom Talpey, and Timothy Zhu.  </a:t>
            </a:r>
            <a:r>
              <a:rPr lang="en-GB" sz="1400" dirty="0" smtClean="0">
                <a:solidFill>
                  <a:srgbClr val="FF0000"/>
                </a:solidFill>
              </a:rPr>
              <a:t>In </a:t>
            </a:r>
            <a:r>
              <a:rPr lang="en-GB" sz="1400" dirty="0">
                <a:solidFill>
                  <a:srgbClr val="FF0000"/>
                </a:solidFill>
              </a:rPr>
              <a:t>SOSP'13, Farmington, PA, USA. November 3-6, 2013. </a:t>
            </a:r>
            <a:r>
              <a:rPr lang="en-GB" sz="1400" dirty="0" smtClean="0">
                <a:solidFill>
                  <a:srgbClr val="FF0000"/>
                </a:solidFill>
              </a:rPr>
              <a:t>“</a:t>
            </a:r>
            <a:endParaRPr lang="en-GB" sz="1400" dirty="0">
              <a:solidFill>
                <a:srgbClr val="FF0000"/>
              </a:solidFill>
            </a:endParaRPr>
          </a:p>
        </p:txBody>
      </p:sp>
    </p:spTree>
    <p:extLst>
      <p:ext uri="{BB962C8B-B14F-4D97-AF65-F5344CB8AC3E}">
        <p14:creationId xmlns:p14="http://schemas.microsoft.com/office/powerpoint/2010/main" val="1262842773"/>
      </p:ext>
    </p:extLst>
  </p:cSld>
  <p:clrMapOvr>
    <a:masterClrMapping/>
  </p:clrMapOvr>
  <mc:AlternateContent xmlns:mc="http://schemas.openxmlformats.org/markup-compatibility/2006" xmlns:p14="http://schemas.microsoft.com/office/powerpoint/2010/main">
    <mc:Choice Requires="p14">
      <p:transition spd="slow" p14:dur="2000" advTm="15947"/>
    </mc:Choice>
    <mc:Fallback xmlns="">
      <p:transition spd="slow" advTm="1594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Lack of common IO Header for storage traffic</a:t>
            </a:r>
          </a:p>
        </p:txBody>
      </p:sp>
      <p:sp>
        <p:nvSpPr>
          <p:cNvPr id="3" name="Content Placeholder 2"/>
          <p:cNvSpPr>
            <a:spLocks noGrp="1"/>
          </p:cNvSpPr>
          <p:nvPr>
            <p:ph idx="1"/>
          </p:nvPr>
        </p:nvSpPr>
        <p:spPr/>
        <p:txBody>
          <a:bodyPr>
            <a:normAutofit/>
          </a:bodyPr>
          <a:lstStyle/>
          <a:p>
            <a:pPr algn="ctr"/>
            <a:r>
              <a:rPr lang="en-GB" sz="2400" dirty="0" smtClean="0"/>
              <a:t>SLA: &lt;VM 4, *, *,  \\share\dataset&gt; --&gt; Bandwidth B</a:t>
            </a:r>
          </a:p>
          <a:p>
            <a:pPr algn="ctr"/>
            <a:endParaRPr lang="en-GB" sz="2400" dirty="0"/>
          </a:p>
        </p:txBody>
      </p:sp>
      <p:sp>
        <p:nvSpPr>
          <p:cNvPr id="15" name="Oval 14" hidden="1"/>
          <p:cNvSpPr/>
          <p:nvPr/>
        </p:nvSpPr>
        <p:spPr>
          <a:xfrm>
            <a:off x="3352800" y="3257550"/>
            <a:ext cx="685800" cy="457200"/>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yellow-callout" hidden="1"/>
          <p:cNvSpPr/>
          <p:nvPr/>
        </p:nvSpPr>
        <p:spPr>
          <a:xfrm>
            <a:off x="4297163" y="1913296"/>
            <a:ext cx="4326237" cy="981453"/>
          </a:xfrm>
          <a:prstGeom prst="wedgeRoundRectCallout">
            <a:avLst>
              <a:gd name="adj1" fmla="val -56087"/>
              <a:gd name="adj2" fmla="val 97099"/>
              <a:gd name="adj3" fmla="val 16667"/>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Stage configuration: “All IOs from VM4_sid to //</a:t>
            </a:r>
            <a:r>
              <a:rPr lang="en-US" sz="2000" dirty="0" err="1" smtClean="0">
                <a:solidFill>
                  <a:srgbClr val="000000"/>
                </a:solidFill>
              </a:rPr>
              <a:t>serverX</a:t>
            </a:r>
            <a:r>
              <a:rPr lang="en-US" sz="2000" dirty="0" smtClean="0">
                <a:solidFill>
                  <a:srgbClr val="000000"/>
                </a:solidFill>
              </a:rPr>
              <a:t>/AB79.vhd should be rate limited to B”</a:t>
            </a:r>
          </a:p>
        </p:txBody>
      </p:sp>
      <p:sp>
        <p:nvSpPr>
          <p:cNvPr id="4" name="Slide Number Placeholder 3"/>
          <p:cNvSpPr>
            <a:spLocks noGrp="1"/>
          </p:cNvSpPr>
          <p:nvPr>
            <p:ph type="sldNum" sz="quarter" idx="11"/>
          </p:nvPr>
        </p:nvSpPr>
        <p:spPr/>
        <p:txBody>
          <a:bodyPr/>
          <a:lstStyle/>
          <a:p>
            <a:fld id="{23D3326C-63B1-4E2D-BD63-D804046D978B}" type="slidenum">
              <a:rPr lang="en-US" smtClean="0"/>
              <a:pPr/>
              <a:t>10</a:t>
            </a:fld>
            <a:endParaRPr lang="en-US" dirty="0"/>
          </a:p>
        </p:txBody>
      </p:sp>
      <p:sp>
        <p:nvSpPr>
          <p:cNvPr id="9" name="Oval 8"/>
          <p:cNvSpPr/>
          <p:nvPr/>
        </p:nvSpPr>
        <p:spPr>
          <a:xfrm>
            <a:off x="3657600" y="742950"/>
            <a:ext cx="2057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2133600" y="752026"/>
            <a:ext cx="990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Content Placeholder 23"/>
          <p:cNvGraphicFramePr>
            <a:graphicFrameLocks noChangeAspect="1"/>
          </p:cNvGraphicFramePr>
          <p:nvPr>
            <p:extLst>
              <p:ext uri="{D42A27DB-BD31-4B8C-83A1-F6EECF244321}">
                <p14:modId xmlns:p14="http://schemas.microsoft.com/office/powerpoint/2010/main" val="69742738"/>
              </p:ext>
            </p:extLst>
          </p:nvPr>
        </p:nvGraphicFramePr>
        <p:xfrm>
          <a:off x="2269331" y="1152874"/>
          <a:ext cx="5062538" cy="3605213"/>
        </p:xfrm>
        <a:graphic>
          <a:graphicData uri="http://schemas.openxmlformats.org/presentationml/2006/ole">
            <mc:AlternateContent xmlns:mc="http://schemas.openxmlformats.org/markup-compatibility/2006">
              <mc:Choice xmlns:v="urn:schemas-microsoft-com:vml" Requires="v">
                <p:oleObj spid="_x0000_s100630" name="Visio" r:id="rId6" imgW="6648369" imgH="4733778" progId="Visio.Drawing.11">
                  <p:embed/>
                </p:oleObj>
              </mc:Choice>
              <mc:Fallback>
                <p:oleObj name="Visio" r:id="rId6" imgW="6648369" imgH="4733778" progId="Visio.Drawing.11">
                  <p:embed/>
                  <p:pic>
                    <p:nvPicPr>
                      <p:cNvPr id="0" name=""/>
                      <p:cNvPicPr>
                        <a:picLocks noChangeAspect="1" noChangeArrowheads="1"/>
                      </p:cNvPicPr>
                      <p:nvPr/>
                    </p:nvPicPr>
                    <p:blipFill>
                      <a:blip r:embed="rId7"/>
                      <a:srcRect/>
                      <a:stretch>
                        <a:fillRect/>
                      </a:stretch>
                    </p:blipFill>
                    <p:spPr bwMode="auto">
                      <a:xfrm>
                        <a:off x="2269331" y="1152874"/>
                        <a:ext cx="5062538" cy="3605213"/>
                      </a:xfrm>
                      <a:prstGeom prst="rect">
                        <a:avLst/>
                      </a:prstGeom>
                      <a:noFill/>
                      <a:extLst/>
                    </p:spPr>
                  </p:pic>
                </p:oleObj>
              </mc:Fallback>
            </mc:AlternateContent>
          </a:graphicData>
        </a:graphic>
      </p:graphicFrame>
      <p:sp>
        <p:nvSpPr>
          <p:cNvPr id="6" name="red-callout"/>
          <p:cNvSpPr/>
          <p:nvPr/>
        </p:nvSpPr>
        <p:spPr>
          <a:xfrm>
            <a:off x="95879" y="1877689"/>
            <a:ext cx="2407422" cy="691591"/>
          </a:xfrm>
          <a:prstGeom prst="wedgeRoundRectCallout">
            <a:avLst>
              <a:gd name="adj1" fmla="val 88255"/>
              <a:gd name="adj2" fmla="val 44402"/>
              <a:gd name="adj3" fmla="val 16667"/>
            </a:avLst>
          </a:prstGeom>
          <a:solidFill>
            <a:srgbClr val="FEC4B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B</a:t>
            </a:r>
            <a:r>
              <a:rPr lang="en-US" sz="2000" dirty="0" smtClean="0">
                <a:solidFill>
                  <a:srgbClr val="000000"/>
                </a:solidFill>
              </a:rPr>
              <a:t>lock device</a:t>
            </a:r>
          </a:p>
          <a:p>
            <a:pPr algn="ctr"/>
            <a:r>
              <a:rPr lang="en-US" sz="2000" dirty="0" smtClean="0">
                <a:solidFill>
                  <a:srgbClr val="000000"/>
                </a:solidFill>
              </a:rPr>
              <a:t>Z: (/device/scsi1)</a:t>
            </a:r>
            <a:endParaRPr lang="en-US" sz="2000" dirty="0">
              <a:solidFill>
                <a:srgbClr val="000000"/>
              </a:solidFill>
            </a:endParaRPr>
          </a:p>
        </p:txBody>
      </p:sp>
      <p:sp>
        <p:nvSpPr>
          <p:cNvPr id="7" name="red-callout"/>
          <p:cNvSpPr/>
          <p:nvPr/>
        </p:nvSpPr>
        <p:spPr>
          <a:xfrm>
            <a:off x="95879" y="2893704"/>
            <a:ext cx="2407422" cy="752853"/>
          </a:xfrm>
          <a:prstGeom prst="wedgeRoundRectCallout">
            <a:avLst>
              <a:gd name="adj1" fmla="val 89574"/>
              <a:gd name="adj2" fmla="val 25748"/>
              <a:gd name="adj3" fmla="val 16667"/>
            </a:avLst>
          </a:prstGeom>
          <a:solidFill>
            <a:srgbClr val="FEC4B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Server and VHD</a:t>
            </a:r>
          </a:p>
          <a:p>
            <a:pPr algn="ctr"/>
            <a:r>
              <a:rPr lang="en-US" sz="2000" dirty="0" smtClean="0">
                <a:solidFill>
                  <a:srgbClr val="000000"/>
                </a:solidFill>
              </a:rPr>
              <a:t>\\serverX\AB79.vhd</a:t>
            </a:r>
            <a:endParaRPr lang="en-US" sz="2000" dirty="0">
              <a:solidFill>
                <a:srgbClr val="000000"/>
              </a:solidFill>
            </a:endParaRPr>
          </a:p>
        </p:txBody>
      </p:sp>
      <p:sp>
        <p:nvSpPr>
          <p:cNvPr id="10" name="red-callout"/>
          <p:cNvSpPr/>
          <p:nvPr/>
        </p:nvSpPr>
        <p:spPr>
          <a:xfrm>
            <a:off x="6553200" y="2344356"/>
            <a:ext cx="2407422" cy="676653"/>
          </a:xfrm>
          <a:prstGeom prst="wedgeRoundRectCallout">
            <a:avLst>
              <a:gd name="adj1" fmla="val -47102"/>
              <a:gd name="adj2" fmla="val 105113"/>
              <a:gd name="adj3" fmla="val 16667"/>
            </a:avLst>
          </a:prstGeom>
          <a:solidFill>
            <a:srgbClr val="FEC4B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Volume and file</a:t>
            </a:r>
          </a:p>
          <a:p>
            <a:pPr algn="ctr"/>
            <a:r>
              <a:rPr lang="en-US" sz="2000" dirty="0" smtClean="0">
                <a:solidFill>
                  <a:srgbClr val="000000"/>
                </a:solidFill>
              </a:rPr>
              <a:t>H:\AB79.vhd</a:t>
            </a:r>
          </a:p>
        </p:txBody>
      </p:sp>
      <p:sp>
        <p:nvSpPr>
          <p:cNvPr id="11" name="red-callout"/>
          <p:cNvSpPr/>
          <p:nvPr/>
        </p:nvSpPr>
        <p:spPr>
          <a:xfrm>
            <a:off x="6866566" y="3234841"/>
            <a:ext cx="2057400" cy="866944"/>
          </a:xfrm>
          <a:prstGeom prst="wedgeRoundRectCallout">
            <a:avLst>
              <a:gd name="adj1" fmla="val -56156"/>
              <a:gd name="adj2" fmla="val 43001"/>
              <a:gd name="adj3" fmla="val 16667"/>
            </a:avLst>
          </a:prstGeom>
          <a:solidFill>
            <a:srgbClr val="FEC4B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Block device</a:t>
            </a:r>
            <a:endParaRPr lang="en-US" sz="2000" dirty="0">
              <a:solidFill>
                <a:srgbClr val="000000"/>
              </a:solidFill>
            </a:endParaRPr>
          </a:p>
          <a:p>
            <a:pPr algn="ctr"/>
            <a:r>
              <a:rPr lang="en-US" sz="2000" dirty="0">
                <a:solidFill>
                  <a:srgbClr val="000000"/>
                </a:solidFill>
              </a:rPr>
              <a:t>/</a:t>
            </a:r>
            <a:r>
              <a:rPr lang="en-US" sz="2000" dirty="0" smtClean="0">
                <a:solidFill>
                  <a:srgbClr val="000000"/>
                </a:solidFill>
              </a:rPr>
              <a:t>device/ssd5</a:t>
            </a:r>
          </a:p>
        </p:txBody>
      </p:sp>
    </p:spTree>
    <p:custDataLst>
      <p:tags r:id="rId2"/>
    </p:custDataLst>
    <p:extLst>
      <p:ext uri="{BB962C8B-B14F-4D97-AF65-F5344CB8AC3E}">
        <p14:creationId xmlns:p14="http://schemas.microsoft.com/office/powerpoint/2010/main" val="2723845195"/>
      </p:ext>
    </p:extLst>
  </p:cSld>
  <p:clrMapOvr>
    <a:masterClrMapping/>
  </p:clrMapOvr>
  <mc:AlternateContent xmlns:mc="http://schemas.openxmlformats.org/markup-compatibility/2006" xmlns:p14="http://schemas.microsoft.com/office/powerpoint/2010/main">
    <mc:Choice Requires="p14">
      <p:transition spd="slow" p14:dur="2000" advTm="50972"/>
    </mc:Choice>
    <mc:Fallback xmlns="">
      <p:transition spd="slow" advTm="509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23"/>
          <p:cNvGraphicFramePr>
            <a:graphicFrameLocks noChangeAspect="1"/>
          </p:cNvGraphicFramePr>
          <p:nvPr>
            <p:extLst>
              <p:ext uri="{D42A27DB-BD31-4B8C-83A1-F6EECF244321}">
                <p14:modId xmlns:p14="http://schemas.microsoft.com/office/powerpoint/2010/main" val="2375847290"/>
              </p:ext>
            </p:extLst>
          </p:nvPr>
        </p:nvGraphicFramePr>
        <p:xfrm>
          <a:off x="162605" y="1197430"/>
          <a:ext cx="5062538" cy="3605213"/>
        </p:xfrm>
        <a:graphic>
          <a:graphicData uri="http://schemas.openxmlformats.org/presentationml/2006/ole">
            <mc:AlternateContent xmlns:mc="http://schemas.openxmlformats.org/markup-compatibility/2006">
              <mc:Choice xmlns:v="urn:schemas-microsoft-com:vml" Requires="v">
                <p:oleObj spid="_x0000_s101652" name="Visio" r:id="rId5" imgW="6648369" imgH="4733778" progId="Visio.Drawing.11">
                  <p:embed/>
                </p:oleObj>
              </mc:Choice>
              <mc:Fallback>
                <p:oleObj name="Visio" r:id="rId5" imgW="6648369" imgH="4733778" progId="Visio.Drawing.11">
                  <p:embed/>
                  <p:pic>
                    <p:nvPicPr>
                      <p:cNvPr id="0" name=""/>
                      <p:cNvPicPr>
                        <a:picLocks noChangeAspect="1" noChangeArrowheads="1"/>
                      </p:cNvPicPr>
                      <p:nvPr/>
                    </p:nvPicPr>
                    <p:blipFill>
                      <a:blip r:embed="rId6"/>
                      <a:srcRect/>
                      <a:stretch>
                        <a:fillRect/>
                      </a:stretch>
                    </p:blipFill>
                    <p:spPr bwMode="auto">
                      <a:xfrm>
                        <a:off x="162605" y="1197430"/>
                        <a:ext cx="5062538" cy="3605213"/>
                      </a:xfrm>
                      <a:prstGeom prst="rect">
                        <a:avLst/>
                      </a:prstGeom>
                      <a:noFill/>
                      <a:extLst/>
                    </p:spPr>
                  </p:pic>
                </p:oleObj>
              </mc:Fallback>
            </mc:AlternateContent>
          </a:graphicData>
        </a:graphic>
      </p:graphicFrame>
      <p:sp>
        <p:nvSpPr>
          <p:cNvPr id="2" name="Title 1"/>
          <p:cNvSpPr>
            <a:spLocks noGrp="1"/>
          </p:cNvSpPr>
          <p:nvPr>
            <p:ph type="title"/>
          </p:nvPr>
        </p:nvSpPr>
        <p:spPr/>
        <p:txBody>
          <a:bodyPr>
            <a:normAutofit fontScale="90000"/>
          </a:bodyPr>
          <a:lstStyle/>
          <a:p>
            <a:r>
              <a:rPr lang="en-GB" dirty="0"/>
              <a:t>Flow name resolution through controller</a:t>
            </a:r>
          </a:p>
        </p:txBody>
      </p:sp>
      <p:sp>
        <p:nvSpPr>
          <p:cNvPr id="3" name="Content Placeholder 2"/>
          <p:cNvSpPr>
            <a:spLocks noGrp="1"/>
          </p:cNvSpPr>
          <p:nvPr>
            <p:ph idx="1"/>
          </p:nvPr>
        </p:nvSpPr>
        <p:spPr/>
        <p:txBody>
          <a:bodyPr>
            <a:normAutofit/>
          </a:bodyPr>
          <a:lstStyle/>
          <a:p>
            <a:pPr algn="ctr"/>
            <a:r>
              <a:rPr lang="en-GB" sz="2400" dirty="0" smtClean="0"/>
              <a:t>SLA: </a:t>
            </a:r>
            <a:r>
              <a:rPr lang="en-GB" sz="2400" dirty="0"/>
              <a:t>{VM 4, *, *, //share/dataset} --&gt; Bandwidth B</a:t>
            </a:r>
          </a:p>
        </p:txBody>
      </p:sp>
      <p:sp>
        <p:nvSpPr>
          <p:cNvPr id="15" name="Oval 14"/>
          <p:cNvSpPr/>
          <p:nvPr/>
        </p:nvSpPr>
        <p:spPr>
          <a:xfrm>
            <a:off x="1198740" y="3254176"/>
            <a:ext cx="685800" cy="457200"/>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Oval 18"/>
          <p:cNvSpPr/>
          <p:nvPr/>
        </p:nvSpPr>
        <p:spPr>
          <a:xfrm>
            <a:off x="6324600" y="1308231"/>
            <a:ext cx="1066800" cy="89478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chemeClr val="tx1"/>
                </a:solidFill>
              </a:rPr>
              <a:t>Controller</a:t>
            </a:r>
            <a:endParaRPr lang="en-US" sz="1400" b="1" dirty="0">
              <a:solidFill>
                <a:schemeClr val="tx1"/>
              </a:solidFill>
            </a:endParaRPr>
          </a:p>
        </p:txBody>
      </p:sp>
      <p:cxnSp>
        <p:nvCxnSpPr>
          <p:cNvPr id="20" name="Straight Connector 19"/>
          <p:cNvCxnSpPr/>
          <p:nvPr/>
        </p:nvCxnSpPr>
        <p:spPr>
          <a:xfrm flipV="1">
            <a:off x="1989782" y="1755624"/>
            <a:ext cx="4334818" cy="1761083"/>
          </a:xfrm>
          <a:prstGeom prst="line">
            <a:avLst/>
          </a:prstGeom>
          <a:ln w="25400" cmpd="sng">
            <a:solidFill>
              <a:srgbClr val="00000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Flowchart: Document 8"/>
          <p:cNvSpPr/>
          <p:nvPr/>
        </p:nvSpPr>
        <p:spPr>
          <a:xfrm>
            <a:off x="2476500" y="1515931"/>
            <a:ext cx="3537585" cy="1064108"/>
          </a:xfrm>
          <a:prstGeom prst="flowChartDocumen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smtClean="0">
                <a:solidFill>
                  <a:srgbClr val="000000"/>
                </a:solidFill>
              </a:rPr>
              <a:t>SMBc</a:t>
            </a:r>
            <a:r>
              <a:rPr lang="en-GB" sz="2000" dirty="0" smtClean="0">
                <a:solidFill>
                  <a:srgbClr val="000000"/>
                </a:solidFill>
              </a:rPr>
              <a:t> exposes IO Header it understands:</a:t>
            </a:r>
          </a:p>
          <a:p>
            <a:pPr algn="ctr"/>
            <a:r>
              <a:rPr lang="en-GB" sz="2000" dirty="0">
                <a:solidFill>
                  <a:srgbClr val="000000"/>
                </a:solidFill>
              </a:rPr>
              <a:t>&lt;</a:t>
            </a:r>
            <a:r>
              <a:rPr lang="en-GB" sz="2000" dirty="0" smtClean="0">
                <a:solidFill>
                  <a:srgbClr val="000000"/>
                </a:solidFill>
              </a:rPr>
              <a:t>VM_SID, //server/</a:t>
            </a:r>
            <a:r>
              <a:rPr lang="en-GB" sz="2000" dirty="0" err="1" smtClean="0">
                <a:solidFill>
                  <a:srgbClr val="000000"/>
                </a:solidFill>
              </a:rPr>
              <a:t>file.vhd</a:t>
            </a:r>
            <a:r>
              <a:rPr lang="en-GB" sz="2000" dirty="0">
                <a:solidFill>
                  <a:srgbClr val="000000"/>
                </a:solidFill>
              </a:rPr>
              <a:t>&gt;</a:t>
            </a:r>
          </a:p>
        </p:txBody>
      </p:sp>
      <p:sp>
        <p:nvSpPr>
          <p:cNvPr id="25" name="red-callout"/>
          <p:cNvSpPr/>
          <p:nvPr/>
        </p:nvSpPr>
        <p:spPr>
          <a:xfrm>
            <a:off x="4585821" y="2677299"/>
            <a:ext cx="4206221" cy="1060286"/>
          </a:xfrm>
          <a:prstGeom prst="wedgeRoundRectCallout">
            <a:avLst>
              <a:gd name="adj1" fmla="val -87116"/>
              <a:gd name="adj2" fmla="val -9799"/>
              <a:gd name="adj3" fmla="val 16667"/>
            </a:avLst>
          </a:prstGeom>
          <a:solidFill>
            <a:srgbClr val="FF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u="sng" dirty="0">
                <a:solidFill>
                  <a:srgbClr val="000000"/>
                </a:solidFill>
              </a:rPr>
              <a:t>Q</a:t>
            </a:r>
            <a:r>
              <a:rPr lang="en-US" sz="2000" u="sng" dirty="0" smtClean="0">
                <a:solidFill>
                  <a:srgbClr val="000000"/>
                </a:solidFill>
              </a:rPr>
              <a:t>ueuing rule (per-file handle):</a:t>
            </a:r>
          </a:p>
          <a:p>
            <a:r>
              <a:rPr lang="en-US" sz="2000" dirty="0">
                <a:solidFill>
                  <a:srgbClr val="000000"/>
                </a:solidFill>
              </a:rPr>
              <a:t>&lt;</a:t>
            </a:r>
            <a:r>
              <a:rPr lang="en-US" sz="2000" dirty="0" smtClean="0">
                <a:solidFill>
                  <a:srgbClr val="000000"/>
                </a:solidFill>
              </a:rPr>
              <a:t>VM4_SID, //</a:t>
            </a:r>
            <a:r>
              <a:rPr lang="en-US" sz="2000" dirty="0" err="1" smtClean="0">
                <a:solidFill>
                  <a:srgbClr val="000000"/>
                </a:solidFill>
              </a:rPr>
              <a:t>serverX</a:t>
            </a:r>
            <a:r>
              <a:rPr lang="en-US" sz="2000" dirty="0" smtClean="0">
                <a:solidFill>
                  <a:srgbClr val="000000"/>
                </a:solidFill>
              </a:rPr>
              <a:t>/AB79.vhd&gt; --&gt; Q1 </a:t>
            </a:r>
          </a:p>
          <a:p>
            <a:r>
              <a:rPr lang="en-US" sz="2000" dirty="0" smtClean="0">
                <a:solidFill>
                  <a:srgbClr val="000000"/>
                </a:solidFill>
              </a:rPr>
              <a:t>Q1.token rate --&gt; B</a:t>
            </a:r>
          </a:p>
        </p:txBody>
      </p:sp>
      <p:sp>
        <p:nvSpPr>
          <p:cNvPr id="6" name="Slide Number Placeholder 5"/>
          <p:cNvSpPr>
            <a:spLocks noGrp="1"/>
          </p:cNvSpPr>
          <p:nvPr>
            <p:ph type="sldNum" sz="quarter" idx="11"/>
          </p:nvPr>
        </p:nvSpPr>
        <p:spPr/>
        <p:txBody>
          <a:bodyPr/>
          <a:lstStyle/>
          <a:p>
            <a:fld id="{23D3326C-63B1-4E2D-BD63-D804046D978B}" type="slidenum">
              <a:rPr lang="en-US" smtClean="0"/>
              <a:pPr/>
              <a:t>11</a:t>
            </a:fld>
            <a:endParaRPr lang="en-US" dirty="0"/>
          </a:p>
        </p:txBody>
      </p:sp>
    </p:spTree>
    <p:extLst>
      <p:ext uri="{BB962C8B-B14F-4D97-AF65-F5344CB8AC3E}">
        <p14:creationId xmlns:p14="http://schemas.microsoft.com/office/powerpoint/2010/main" val="375763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Rate limiting for congestion control</a:t>
            </a:r>
            <a:endParaRPr lang="en-GB" dirty="0"/>
          </a:p>
        </p:txBody>
      </p:sp>
      <p:sp>
        <p:nvSpPr>
          <p:cNvPr id="61" name="Content Placeholder 2"/>
          <p:cNvSpPr>
            <a:spLocks noGrp="1"/>
          </p:cNvSpPr>
          <p:nvPr>
            <p:ph idx="4294967295"/>
          </p:nvPr>
        </p:nvSpPr>
        <p:spPr>
          <a:xfrm>
            <a:off x="457200" y="800100"/>
            <a:ext cx="8229600" cy="4057650"/>
          </a:xfrm>
          <a:prstGeom prst="rect">
            <a:avLst/>
          </a:prstGeom>
        </p:spPr>
        <p:txBody>
          <a:bodyPr>
            <a:normAutofit/>
          </a:bodyPr>
          <a:lstStyle/>
          <a:p>
            <a:pPr marL="342900" lvl="1" indent="-342900" algn="ctr">
              <a:buClrTx/>
              <a:buSzTx/>
              <a:buNone/>
            </a:pPr>
            <a:r>
              <a:rPr lang="en-GB" dirty="0">
                <a:solidFill>
                  <a:schemeClr val="tx1"/>
                </a:solidFill>
              </a:rPr>
              <a:t>Queue servicing [Queue -&gt; &lt;token rate, priority, queue size&gt;]</a:t>
            </a:r>
            <a:endParaRPr lang="en-GB" dirty="0" smtClean="0">
              <a:solidFill>
                <a:schemeClr val="tx1"/>
              </a:solidFill>
            </a:endParaRPr>
          </a:p>
          <a:p>
            <a:endParaRPr lang="en-GB" dirty="0" smtClean="0"/>
          </a:p>
          <a:p>
            <a:pPr marL="457200" indent="-457200">
              <a:buFont typeface="Arial" panose="020B0604020202020204" pitchFamily="34" charset="0"/>
              <a:buChar char="•"/>
            </a:pPr>
            <a:r>
              <a:rPr lang="en-GB" sz="2600" dirty="0" smtClean="0">
                <a:solidFill>
                  <a:schemeClr val="bg2">
                    <a:lumMod val="10000"/>
                  </a:schemeClr>
                </a:solidFill>
              </a:rPr>
              <a:t>Important for performance SLAs</a:t>
            </a:r>
            <a:endParaRPr lang="en-GB" sz="2600" dirty="0">
              <a:solidFill>
                <a:schemeClr val="bg2">
                  <a:lumMod val="10000"/>
                </a:schemeClr>
              </a:solidFill>
            </a:endParaRPr>
          </a:p>
          <a:p>
            <a:pPr marL="457200" indent="-457200">
              <a:buFont typeface="Arial" panose="020B0604020202020204" pitchFamily="34" charset="0"/>
              <a:buChar char="•"/>
            </a:pPr>
            <a:r>
              <a:rPr lang="en-GB" sz="2600" dirty="0" smtClean="0">
                <a:solidFill>
                  <a:schemeClr val="bg2">
                    <a:lumMod val="10000"/>
                  </a:schemeClr>
                </a:solidFill>
              </a:rPr>
              <a:t>Today: no storage congestion control</a:t>
            </a:r>
          </a:p>
          <a:p>
            <a:pPr marL="457200" indent="-457200">
              <a:buFont typeface="Arial" panose="020B0604020202020204" pitchFamily="34" charset="0"/>
              <a:buChar char="•"/>
            </a:pPr>
            <a:endParaRPr lang="en-GB" sz="2600" dirty="0">
              <a:solidFill>
                <a:schemeClr val="bg2">
                  <a:lumMod val="10000"/>
                </a:schemeClr>
              </a:solidFill>
            </a:endParaRPr>
          </a:p>
          <a:p>
            <a:pPr marL="457200" indent="-457200">
              <a:buFont typeface="Arial" panose="020B0604020202020204" pitchFamily="34" charset="0"/>
              <a:buChar char="•"/>
            </a:pPr>
            <a:endParaRPr lang="en-GB" sz="2600" dirty="0" smtClean="0">
              <a:solidFill>
                <a:srgbClr val="000000"/>
              </a:solidFill>
            </a:endParaRPr>
          </a:p>
          <a:p>
            <a:pPr algn="ctr">
              <a:defRPr/>
            </a:pPr>
            <a:r>
              <a:rPr lang="en-GB" sz="2400" dirty="0" smtClean="0">
                <a:solidFill>
                  <a:srgbClr val="FF0000"/>
                </a:solidFill>
              </a:rPr>
              <a:t>Challenging for storage: e.g., how to rate limit two VMs, one reading, one writing to get equal storage bandwidth?</a:t>
            </a:r>
            <a:endParaRPr lang="en-GB" dirty="0" smtClean="0">
              <a:solidFill>
                <a:srgbClr val="000000"/>
              </a:solidFill>
            </a:endParaRPr>
          </a:p>
          <a:p>
            <a:pPr>
              <a:defRPr/>
            </a:pPr>
            <a:endParaRPr lang="en-GB" dirty="0" smtClean="0">
              <a:solidFill>
                <a:srgbClr val="000000"/>
              </a:solidFill>
            </a:endParaRPr>
          </a:p>
          <a:p>
            <a:pPr>
              <a:defRPr/>
            </a:pPr>
            <a:endParaRPr lang="en-GB" sz="3000" dirty="0" smtClean="0">
              <a:solidFill>
                <a:srgbClr val="000000"/>
              </a:solidFill>
            </a:endParaRPr>
          </a:p>
        </p:txBody>
      </p:sp>
      <p:sp>
        <p:nvSpPr>
          <p:cNvPr id="5" name="Oval 4"/>
          <p:cNvSpPr/>
          <p:nvPr/>
        </p:nvSpPr>
        <p:spPr>
          <a:xfrm>
            <a:off x="4267200" y="742950"/>
            <a:ext cx="1295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1"/>
          </p:nvPr>
        </p:nvSpPr>
        <p:spPr/>
        <p:txBody>
          <a:bodyPr/>
          <a:lstStyle/>
          <a:p>
            <a:fld id="{23D3326C-63B1-4E2D-BD63-D804046D978B}" type="slidenum">
              <a:rPr lang="en-US" smtClean="0"/>
              <a:pPr/>
              <a:t>12</a:t>
            </a:fld>
            <a:endParaRPr lang="en-US" dirty="0"/>
          </a:p>
        </p:txBody>
      </p:sp>
      <p:grpSp>
        <p:nvGrpSpPr>
          <p:cNvPr id="28" name="Group 27"/>
          <p:cNvGrpSpPr/>
          <p:nvPr/>
        </p:nvGrpSpPr>
        <p:grpSpPr>
          <a:xfrm>
            <a:off x="6553200" y="1110007"/>
            <a:ext cx="2519847" cy="1557586"/>
            <a:chOff x="6553200" y="1110007"/>
            <a:chExt cx="2519847" cy="1557586"/>
          </a:xfrm>
        </p:grpSpPr>
        <p:grpSp>
          <p:nvGrpSpPr>
            <p:cNvPr id="7" name="Group 6"/>
            <p:cNvGrpSpPr/>
            <p:nvPr/>
          </p:nvGrpSpPr>
          <p:grpSpPr>
            <a:xfrm>
              <a:off x="6553200" y="2190750"/>
              <a:ext cx="1222873" cy="352541"/>
              <a:chOff x="7411224" y="1767408"/>
              <a:chExt cx="1222873" cy="352541"/>
            </a:xfrm>
          </p:grpSpPr>
          <p:cxnSp>
            <p:nvCxnSpPr>
              <p:cNvPr id="8" name="Straight Connector 7"/>
              <p:cNvCxnSpPr/>
              <p:nvPr/>
            </p:nvCxnSpPr>
            <p:spPr>
              <a:xfrm>
                <a:off x="7411224" y="176740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34095" y="1767409"/>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411224" y="211994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8366074" y="1816326"/>
                <a:ext cx="191069" cy="252484"/>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40885" y="1817437"/>
                <a:ext cx="191069" cy="252484"/>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7921188" y="1815636"/>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7690975" y="1815636"/>
                <a:ext cx="191069" cy="252484"/>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7923714" y="1816341"/>
                <a:ext cx="191069" cy="252484"/>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 name="Group 15"/>
            <p:cNvGrpSpPr/>
            <p:nvPr/>
          </p:nvGrpSpPr>
          <p:grpSpPr>
            <a:xfrm rot="5400000">
              <a:off x="8002383" y="1256056"/>
              <a:ext cx="644639" cy="352541"/>
              <a:chOff x="7989461" y="1767408"/>
              <a:chExt cx="644639" cy="352541"/>
            </a:xfrm>
          </p:grpSpPr>
          <p:cxnSp>
            <p:nvCxnSpPr>
              <p:cNvPr id="17" name="Straight Connector 16"/>
              <p:cNvCxnSpPr/>
              <p:nvPr/>
            </p:nvCxnSpPr>
            <p:spPr>
              <a:xfrm rot="16200000">
                <a:off x="8311779" y="1445090"/>
                <a:ext cx="0" cy="64463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634095" y="1767409"/>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V="1">
                <a:off x="8311781" y="1797628"/>
                <a:ext cx="0" cy="644638"/>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auto">
              <a:xfrm>
                <a:off x="8366074" y="1816326"/>
                <a:ext cx="191069" cy="252484"/>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8140888" y="1817437"/>
                <a:ext cx="191067" cy="252484"/>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5" name="Oval 24"/>
            <p:cNvSpPr/>
            <p:nvPr/>
          </p:nvSpPr>
          <p:spPr>
            <a:xfrm>
              <a:off x="8003719" y="2064309"/>
              <a:ext cx="641969" cy="603284"/>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p:cNvCxnSpPr>
              <a:endCxn id="25" idx="2"/>
            </p:cNvCxnSpPr>
            <p:nvPr/>
          </p:nvCxnSpPr>
          <p:spPr>
            <a:xfrm>
              <a:off x="7776073" y="2365951"/>
              <a:ext cx="2276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a:off x="8324704" y="1771753"/>
              <a:ext cx="0" cy="29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690473" y="2365951"/>
              <a:ext cx="38257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848230" y="1714692"/>
              <a:ext cx="585417" cy="461665"/>
            </a:xfrm>
            <a:prstGeom prst="rect">
              <a:avLst/>
            </a:prstGeom>
            <a:noFill/>
          </p:spPr>
          <p:txBody>
            <a:bodyPr wrap="none" rtlCol="0">
              <a:spAutoFit/>
            </a:bodyPr>
            <a:lstStyle/>
            <a:p>
              <a:r>
                <a:rPr lang="en-GB" sz="2400" dirty="0" smtClean="0"/>
                <a:t>IOs</a:t>
              </a:r>
              <a:endParaRPr lang="en-GB" sz="2400" dirty="0"/>
            </a:p>
          </p:txBody>
        </p:sp>
        <p:sp>
          <p:nvSpPr>
            <p:cNvPr id="39" name="TextBox 38"/>
            <p:cNvSpPr txBox="1"/>
            <p:nvPr/>
          </p:nvSpPr>
          <p:spPr>
            <a:xfrm rot="5400000">
              <a:off x="8297638" y="1385018"/>
              <a:ext cx="1011687" cy="461665"/>
            </a:xfrm>
            <a:prstGeom prst="rect">
              <a:avLst/>
            </a:prstGeom>
            <a:noFill/>
          </p:spPr>
          <p:txBody>
            <a:bodyPr wrap="none" rtlCol="0">
              <a:spAutoFit/>
            </a:bodyPr>
            <a:lstStyle/>
            <a:p>
              <a:r>
                <a:rPr lang="en-GB" sz="2400" dirty="0" smtClean="0"/>
                <a:t>tokens</a:t>
              </a:r>
              <a:endParaRPr lang="en-GB" sz="2400" dirty="0"/>
            </a:p>
          </p:txBody>
        </p:sp>
      </p:grpSp>
    </p:spTree>
    <p:custDataLst>
      <p:tags r:id="rId1"/>
    </p:custDataLst>
    <p:extLst>
      <p:ext uri="{BB962C8B-B14F-4D97-AF65-F5344CB8AC3E}">
        <p14:creationId xmlns:p14="http://schemas.microsoft.com/office/powerpoint/2010/main" val="3810433702"/>
      </p:ext>
    </p:extLst>
  </p:cSld>
  <p:clrMapOvr>
    <a:masterClrMapping/>
  </p:clrMapOvr>
  <mc:AlternateContent xmlns:mc="http://schemas.openxmlformats.org/markup-compatibility/2006" xmlns:p14="http://schemas.microsoft.com/office/powerpoint/2010/main">
    <mc:Choice Requires="p14">
      <p:transition spd="slow" p14:dur="2000" advTm="108628"/>
    </mc:Choice>
    <mc:Fallback xmlns="">
      <p:transition spd="slow" advTm="1086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a:t>
            </a:r>
            <a:r>
              <a:rPr lang="en-GB" dirty="0" smtClean="0"/>
              <a:t>ate </a:t>
            </a:r>
            <a:r>
              <a:rPr lang="en-GB" dirty="0"/>
              <a:t>limiting </a:t>
            </a:r>
            <a:r>
              <a:rPr lang="en-GB" dirty="0" smtClean="0"/>
              <a:t>on payload bytes does not work</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pPr/>
              <a:t>13</a:t>
            </a:fld>
            <a:endParaRPr lang="en-US" dirty="0"/>
          </a:p>
        </p:txBody>
      </p:sp>
      <p:sp>
        <p:nvSpPr>
          <p:cNvPr id="5" name="Rectangle 4"/>
          <p:cNvSpPr/>
          <p:nvPr/>
        </p:nvSpPr>
        <p:spPr bwMode="auto">
          <a:xfrm>
            <a:off x="3786770" y="2937936"/>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Storage server</a:t>
            </a:r>
          </a:p>
        </p:txBody>
      </p:sp>
      <p:sp>
        <p:nvSpPr>
          <p:cNvPr id="6" name="Rectangle 5"/>
          <p:cNvSpPr/>
          <p:nvPr/>
        </p:nvSpPr>
        <p:spPr>
          <a:xfrm>
            <a:off x="3157436" y="1026999"/>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sp>
        <p:nvSpPr>
          <p:cNvPr id="7" name="Rectangle 6"/>
          <p:cNvSpPr/>
          <p:nvPr/>
        </p:nvSpPr>
        <p:spPr>
          <a:xfrm>
            <a:off x="4648200" y="1018856"/>
            <a:ext cx="629334" cy="556608"/>
          </a:xfrm>
          <a:prstGeom prst="rect">
            <a:avLst/>
          </a:prstGeom>
          <a:solidFill>
            <a:srgbClr val="00B0F0"/>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grpSp>
        <p:nvGrpSpPr>
          <p:cNvPr id="10" name="Group 9"/>
          <p:cNvGrpSpPr/>
          <p:nvPr/>
        </p:nvGrpSpPr>
        <p:grpSpPr>
          <a:xfrm rot="5400000">
            <a:off x="4363413" y="2135140"/>
            <a:ext cx="1222873" cy="352541"/>
            <a:chOff x="7411223" y="2742200"/>
            <a:chExt cx="1222873" cy="352541"/>
          </a:xfrm>
        </p:grpSpPr>
        <p:cxnSp>
          <p:nvCxnSpPr>
            <p:cNvPr id="11" name="Straight Connector 10"/>
            <p:cNvCxnSpPr/>
            <p:nvPr/>
          </p:nvCxnSpPr>
          <p:spPr>
            <a:xfrm>
              <a:off x="7411223" y="274220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34094" y="274220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411223" y="309474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8140884" y="2792229"/>
              <a:ext cx="404288"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7690974" y="2790429"/>
              <a:ext cx="412231"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6" name="TextBox 15"/>
          <p:cNvSpPr txBox="1"/>
          <p:nvPr/>
        </p:nvSpPr>
        <p:spPr>
          <a:xfrm>
            <a:off x="5418427" y="1501154"/>
            <a:ext cx="1210973" cy="369332"/>
          </a:xfrm>
          <a:prstGeom prst="rect">
            <a:avLst/>
          </a:prstGeom>
          <a:noFill/>
        </p:spPr>
        <p:txBody>
          <a:bodyPr wrap="none" rtlCol="0">
            <a:spAutoFit/>
          </a:bodyPr>
          <a:lstStyle/>
          <a:p>
            <a:r>
              <a:rPr lang="en-GB" dirty="0" smtClean="0">
                <a:solidFill>
                  <a:srgbClr val="00B0F0"/>
                </a:solidFill>
              </a:rPr>
              <a:t>8KB Writes</a:t>
            </a:r>
            <a:endParaRPr lang="en-GB" dirty="0">
              <a:solidFill>
                <a:srgbClr val="00B0F0"/>
              </a:solidFill>
            </a:endParaRPr>
          </a:p>
        </p:txBody>
      </p:sp>
      <p:sp>
        <p:nvSpPr>
          <p:cNvPr id="17" name="TextBox 16"/>
          <p:cNvSpPr txBox="1"/>
          <p:nvPr/>
        </p:nvSpPr>
        <p:spPr>
          <a:xfrm>
            <a:off x="1998977" y="1518208"/>
            <a:ext cx="1158459" cy="369332"/>
          </a:xfrm>
          <a:prstGeom prst="rect">
            <a:avLst/>
          </a:prstGeom>
          <a:noFill/>
        </p:spPr>
        <p:txBody>
          <a:bodyPr wrap="none" rtlCol="0">
            <a:spAutoFit/>
          </a:bodyPr>
          <a:lstStyle/>
          <a:p>
            <a:r>
              <a:rPr lang="en-GB" dirty="0" smtClean="0">
                <a:solidFill>
                  <a:srgbClr val="FF0000"/>
                </a:solidFill>
              </a:rPr>
              <a:t>8KB Reads</a:t>
            </a:r>
            <a:endParaRPr lang="en-GB" dirty="0">
              <a:solidFill>
                <a:srgbClr val="FF0000"/>
              </a:solidFill>
            </a:endParaRPr>
          </a:p>
        </p:txBody>
      </p:sp>
      <p:grpSp>
        <p:nvGrpSpPr>
          <p:cNvPr id="18" name="Group 17"/>
          <p:cNvGrpSpPr/>
          <p:nvPr/>
        </p:nvGrpSpPr>
        <p:grpSpPr>
          <a:xfrm rot="5400000">
            <a:off x="2898538" y="2150229"/>
            <a:ext cx="1222873" cy="352541"/>
            <a:chOff x="1676400" y="1733550"/>
            <a:chExt cx="1222873" cy="352541"/>
          </a:xfrm>
        </p:grpSpPr>
        <p:cxnSp>
          <p:nvCxnSpPr>
            <p:cNvPr id="19" name="Straight Connector 18"/>
            <p:cNvCxnSpPr/>
            <p:nvPr/>
          </p:nvCxnSpPr>
          <p:spPr>
            <a:xfrm>
              <a:off x="1676400" y="173355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9271" y="173355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676400" y="208609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2186364" y="1781778"/>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2294120"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2406578"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2508823"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2621281"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1855545"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968003"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2070248"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2182706"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3" name="Group 52"/>
          <p:cNvGrpSpPr/>
          <p:nvPr/>
        </p:nvGrpSpPr>
        <p:grpSpPr>
          <a:xfrm>
            <a:off x="4137214" y="3625823"/>
            <a:ext cx="352542" cy="1412277"/>
            <a:chOff x="1970378" y="3624134"/>
            <a:chExt cx="352542" cy="1412277"/>
          </a:xfrm>
        </p:grpSpPr>
        <p:grpSp>
          <p:nvGrpSpPr>
            <p:cNvPr id="31" name="Group 30"/>
            <p:cNvGrpSpPr/>
            <p:nvPr/>
          </p:nvGrpSpPr>
          <p:grpSpPr>
            <a:xfrm>
              <a:off x="1970378" y="3624134"/>
              <a:ext cx="352542" cy="1412277"/>
              <a:chOff x="6882929" y="2974473"/>
              <a:chExt cx="352542" cy="1412277"/>
            </a:xfrm>
          </p:grpSpPr>
          <p:cxnSp>
            <p:nvCxnSpPr>
              <p:cNvPr id="32" name="Straight Connector 31"/>
              <p:cNvCxnSpPr/>
              <p:nvPr/>
            </p:nvCxnSpPr>
            <p:spPr>
              <a:xfrm>
                <a:off x="7235471" y="2974473"/>
                <a:ext cx="0" cy="141227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059199" y="4210476"/>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882931" y="2974473"/>
                <a:ext cx="0" cy="141227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bwMode="auto">
              <a:xfrm rot="5400000">
                <a:off x="6918430" y="3445774"/>
                <a:ext cx="269464" cy="252483"/>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rot="5400000">
                <a:off x="6913756" y="3134570"/>
                <a:ext cx="278810" cy="252485"/>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9" name="Rectangle 38"/>
            <p:cNvSpPr/>
            <p:nvPr/>
          </p:nvSpPr>
          <p:spPr bwMode="auto">
            <a:xfrm rot="5400000">
              <a:off x="2005879" y="4730335"/>
              <a:ext cx="269464" cy="252483"/>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rot="5400000">
              <a:off x="2001205" y="4419131"/>
              <a:ext cx="278810" cy="252485"/>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4" name="Group 53"/>
          <p:cNvGrpSpPr/>
          <p:nvPr/>
        </p:nvGrpSpPr>
        <p:grpSpPr>
          <a:xfrm>
            <a:off x="4137212" y="3605890"/>
            <a:ext cx="352542" cy="1412277"/>
            <a:chOff x="1970378" y="3624134"/>
            <a:chExt cx="352542" cy="1412277"/>
          </a:xfrm>
        </p:grpSpPr>
        <p:grpSp>
          <p:nvGrpSpPr>
            <p:cNvPr id="55" name="Group 54"/>
            <p:cNvGrpSpPr/>
            <p:nvPr/>
          </p:nvGrpSpPr>
          <p:grpSpPr>
            <a:xfrm>
              <a:off x="1970378" y="3624134"/>
              <a:ext cx="352542" cy="1412277"/>
              <a:chOff x="6882929" y="2974473"/>
              <a:chExt cx="352542" cy="1412277"/>
            </a:xfrm>
          </p:grpSpPr>
          <p:cxnSp>
            <p:nvCxnSpPr>
              <p:cNvPr id="58" name="Straight Connector 57"/>
              <p:cNvCxnSpPr/>
              <p:nvPr/>
            </p:nvCxnSpPr>
            <p:spPr>
              <a:xfrm>
                <a:off x="7235471" y="2974473"/>
                <a:ext cx="0" cy="141227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7059199" y="4210476"/>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882931" y="2974473"/>
                <a:ext cx="0" cy="141227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auto">
              <a:xfrm rot="5400000">
                <a:off x="6918430" y="3445774"/>
                <a:ext cx="269464" cy="252483"/>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rot="5400000">
                <a:off x="6913756" y="3134570"/>
                <a:ext cx="278810" cy="252485"/>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6" name="Rectangle 55"/>
            <p:cNvSpPr/>
            <p:nvPr/>
          </p:nvSpPr>
          <p:spPr bwMode="auto">
            <a:xfrm rot="5400000">
              <a:off x="2005879" y="4730335"/>
              <a:ext cx="269464" cy="252483"/>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rot="5400000">
              <a:off x="2001205" y="4419131"/>
              <a:ext cx="278810" cy="252485"/>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35" name="Straight Arrow Connector 34"/>
          <p:cNvCxnSpPr>
            <a:stCxn id="7" idx="2"/>
          </p:cNvCxnSpPr>
          <p:nvPr/>
        </p:nvCxnSpPr>
        <p:spPr>
          <a:xfrm>
            <a:off x="4962867" y="1575464"/>
            <a:ext cx="69507" cy="295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3429703" y="1590928"/>
            <a:ext cx="64054" cy="222012"/>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97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a:t>
            </a:r>
            <a:r>
              <a:rPr lang="en-GB" dirty="0" smtClean="0"/>
              <a:t>ate </a:t>
            </a:r>
            <a:r>
              <a:rPr lang="en-GB" dirty="0"/>
              <a:t>limiting </a:t>
            </a:r>
            <a:r>
              <a:rPr lang="en-GB" dirty="0" smtClean="0"/>
              <a:t>on bytes does not work</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pPr/>
              <a:t>14</a:t>
            </a:fld>
            <a:endParaRPr lang="en-US" dirty="0"/>
          </a:p>
        </p:txBody>
      </p:sp>
      <p:sp>
        <p:nvSpPr>
          <p:cNvPr id="5" name="Rectangle 4"/>
          <p:cNvSpPr/>
          <p:nvPr/>
        </p:nvSpPr>
        <p:spPr bwMode="auto">
          <a:xfrm>
            <a:off x="3786770" y="2937936"/>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Storage server</a:t>
            </a:r>
          </a:p>
        </p:txBody>
      </p:sp>
      <p:sp>
        <p:nvSpPr>
          <p:cNvPr id="6" name="Rectangle 5"/>
          <p:cNvSpPr/>
          <p:nvPr/>
        </p:nvSpPr>
        <p:spPr>
          <a:xfrm>
            <a:off x="3157436" y="1026999"/>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sp>
        <p:nvSpPr>
          <p:cNvPr id="7" name="Rectangle 6"/>
          <p:cNvSpPr/>
          <p:nvPr/>
        </p:nvSpPr>
        <p:spPr>
          <a:xfrm>
            <a:off x="4648200" y="1018856"/>
            <a:ext cx="629334" cy="556608"/>
          </a:xfrm>
          <a:prstGeom prst="rect">
            <a:avLst/>
          </a:prstGeom>
          <a:solidFill>
            <a:srgbClr val="00B0F0"/>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grpSp>
        <p:nvGrpSpPr>
          <p:cNvPr id="10" name="Group 9"/>
          <p:cNvGrpSpPr/>
          <p:nvPr/>
        </p:nvGrpSpPr>
        <p:grpSpPr>
          <a:xfrm rot="5400000">
            <a:off x="4363413" y="2135140"/>
            <a:ext cx="1222873" cy="352541"/>
            <a:chOff x="7411223" y="2742200"/>
            <a:chExt cx="1222873" cy="352541"/>
          </a:xfrm>
        </p:grpSpPr>
        <p:cxnSp>
          <p:nvCxnSpPr>
            <p:cNvPr id="11" name="Straight Connector 10"/>
            <p:cNvCxnSpPr/>
            <p:nvPr/>
          </p:nvCxnSpPr>
          <p:spPr>
            <a:xfrm>
              <a:off x="7411223" y="274220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34094" y="274220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411223" y="309474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8140884" y="2792229"/>
              <a:ext cx="404288"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7690974" y="2790429"/>
              <a:ext cx="412231"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6" name="TextBox 15"/>
          <p:cNvSpPr txBox="1"/>
          <p:nvPr/>
        </p:nvSpPr>
        <p:spPr>
          <a:xfrm>
            <a:off x="5418427" y="1501154"/>
            <a:ext cx="1210973" cy="369332"/>
          </a:xfrm>
          <a:prstGeom prst="rect">
            <a:avLst/>
          </a:prstGeom>
          <a:noFill/>
        </p:spPr>
        <p:txBody>
          <a:bodyPr wrap="none" rtlCol="0">
            <a:spAutoFit/>
          </a:bodyPr>
          <a:lstStyle/>
          <a:p>
            <a:r>
              <a:rPr lang="en-GB" dirty="0" smtClean="0">
                <a:solidFill>
                  <a:srgbClr val="00B0F0"/>
                </a:solidFill>
              </a:rPr>
              <a:t>8KB Writes</a:t>
            </a:r>
            <a:endParaRPr lang="en-GB" dirty="0">
              <a:solidFill>
                <a:srgbClr val="00B0F0"/>
              </a:solidFill>
            </a:endParaRPr>
          </a:p>
        </p:txBody>
      </p:sp>
      <p:sp>
        <p:nvSpPr>
          <p:cNvPr id="17" name="TextBox 16"/>
          <p:cNvSpPr txBox="1"/>
          <p:nvPr/>
        </p:nvSpPr>
        <p:spPr>
          <a:xfrm>
            <a:off x="1998977" y="1518208"/>
            <a:ext cx="1158459" cy="369332"/>
          </a:xfrm>
          <a:prstGeom prst="rect">
            <a:avLst/>
          </a:prstGeom>
          <a:noFill/>
        </p:spPr>
        <p:txBody>
          <a:bodyPr wrap="none" rtlCol="0">
            <a:spAutoFit/>
          </a:bodyPr>
          <a:lstStyle/>
          <a:p>
            <a:r>
              <a:rPr lang="en-GB" dirty="0" smtClean="0">
                <a:solidFill>
                  <a:srgbClr val="FF0000"/>
                </a:solidFill>
              </a:rPr>
              <a:t>8KB Reads</a:t>
            </a:r>
            <a:endParaRPr lang="en-GB" dirty="0">
              <a:solidFill>
                <a:srgbClr val="FF0000"/>
              </a:solidFill>
            </a:endParaRPr>
          </a:p>
        </p:txBody>
      </p:sp>
      <p:grpSp>
        <p:nvGrpSpPr>
          <p:cNvPr id="18" name="Group 17"/>
          <p:cNvGrpSpPr/>
          <p:nvPr/>
        </p:nvGrpSpPr>
        <p:grpSpPr>
          <a:xfrm rot="5400000">
            <a:off x="2898538" y="2150229"/>
            <a:ext cx="1222873" cy="352541"/>
            <a:chOff x="1676400" y="1733550"/>
            <a:chExt cx="1222873" cy="352541"/>
          </a:xfrm>
        </p:grpSpPr>
        <p:cxnSp>
          <p:nvCxnSpPr>
            <p:cNvPr id="19" name="Straight Connector 18"/>
            <p:cNvCxnSpPr/>
            <p:nvPr/>
          </p:nvCxnSpPr>
          <p:spPr>
            <a:xfrm>
              <a:off x="1676400" y="173355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9271" y="173355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676400" y="208609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2186364" y="1781778"/>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2294120"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2406578"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2508823"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2621281"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1855545"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968003"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2070248"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2182706"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4" name="Group 53"/>
          <p:cNvGrpSpPr/>
          <p:nvPr/>
        </p:nvGrpSpPr>
        <p:grpSpPr>
          <a:xfrm>
            <a:off x="4143258" y="3605890"/>
            <a:ext cx="352542" cy="1412277"/>
            <a:chOff x="1970378" y="3624134"/>
            <a:chExt cx="352542" cy="1412277"/>
          </a:xfrm>
        </p:grpSpPr>
        <p:grpSp>
          <p:nvGrpSpPr>
            <p:cNvPr id="55" name="Group 54"/>
            <p:cNvGrpSpPr/>
            <p:nvPr/>
          </p:nvGrpSpPr>
          <p:grpSpPr>
            <a:xfrm>
              <a:off x="1970378" y="3624134"/>
              <a:ext cx="352542" cy="1412277"/>
              <a:chOff x="6882929" y="2974473"/>
              <a:chExt cx="352542" cy="1412277"/>
            </a:xfrm>
          </p:grpSpPr>
          <p:cxnSp>
            <p:nvCxnSpPr>
              <p:cNvPr id="58" name="Straight Connector 57"/>
              <p:cNvCxnSpPr/>
              <p:nvPr/>
            </p:nvCxnSpPr>
            <p:spPr>
              <a:xfrm>
                <a:off x="7235471" y="2974473"/>
                <a:ext cx="0" cy="141227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7059199" y="4210476"/>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882931" y="2974473"/>
                <a:ext cx="0" cy="141227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auto">
              <a:xfrm rot="5400000">
                <a:off x="6918430" y="3445774"/>
                <a:ext cx="269464" cy="252483"/>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rot="5400000">
                <a:off x="6913756" y="3134570"/>
                <a:ext cx="278810" cy="252485"/>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6" name="Rectangle 55"/>
            <p:cNvSpPr/>
            <p:nvPr/>
          </p:nvSpPr>
          <p:spPr bwMode="auto">
            <a:xfrm rot="5400000">
              <a:off x="2005879" y="4730335"/>
              <a:ext cx="269464" cy="252483"/>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rot="5400000">
              <a:off x="2001205" y="4419131"/>
              <a:ext cx="278810" cy="252485"/>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35" name="Straight Arrow Connector 34"/>
          <p:cNvCxnSpPr>
            <a:stCxn id="7" idx="2"/>
          </p:cNvCxnSpPr>
          <p:nvPr/>
        </p:nvCxnSpPr>
        <p:spPr>
          <a:xfrm>
            <a:off x="4962867" y="1575464"/>
            <a:ext cx="69507" cy="295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3429703" y="1590928"/>
            <a:ext cx="64054" cy="222012"/>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302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Rate limiting on IOPS does not work</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pPr/>
              <a:t>15</a:t>
            </a:fld>
            <a:endParaRPr lang="en-US" dirty="0"/>
          </a:p>
        </p:txBody>
      </p:sp>
      <p:grpSp>
        <p:nvGrpSpPr>
          <p:cNvPr id="3" name="Group 2"/>
          <p:cNvGrpSpPr/>
          <p:nvPr/>
        </p:nvGrpSpPr>
        <p:grpSpPr>
          <a:xfrm>
            <a:off x="4106431" y="3617802"/>
            <a:ext cx="352542" cy="1412277"/>
            <a:chOff x="2385964" y="3612298"/>
            <a:chExt cx="352542" cy="1412277"/>
          </a:xfrm>
        </p:grpSpPr>
        <p:grpSp>
          <p:nvGrpSpPr>
            <p:cNvPr id="55" name="Group 54"/>
            <p:cNvGrpSpPr/>
            <p:nvPr/>
          </p:nvGrpSpPr>
          <p:grpSpPr>
            <a:xfrm>
              <a:off x="2385964" y="3612298"/>
              <a:ext cx="352542" cy="1412277"/>
              <a:chOff x="6882929" y="2974473"/>
              <a:chExt cx="352542" cy="1412277"/>
            </a:xfrm>
          </p:grpSpPr>
          <p:cxnSp>
            <p:nvCxnSpPr>
              <p:cNvPr id="58" name="Straight Connector 57"/>
              <p:cNvCxnSpPr/>
              <p:nvPr/>
            </p:nvCxnSpPr>
            <p:spPr>
              <a:xfrm>
                <a:off x="7235471" y="2974473"/>
                <a:ext cx="0" cy="141227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7059199" y="4210476"/>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882931" y="2974473"/>
                <a:ext cx="0" cy="141227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auto">
              <a:xfrm rot="5400000">
                <a:off x="6985912" y="3520236"/>
                <a:ext cx="127521" cy="245504"/>
              </a:xfrm>
              <a:prstGeom prst="rect">
                <a:avLst/>
              </a:prstGeom>
              <a:solidFill>
                <a:srgbClr val="00B0F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rot="5400000">
                <a:off x="6843313" y="3205015"/>
                <a:ext cx="412718" cy="245506"/>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0" name="Rectangle 49"/>
            <p:cNvSpPr/>
            <p:nvPr/>
          </p:nvSpPr>
          <p:spPr bwMode="auto">
            <a:xfrm rot="5400000">
              <a:off x="2488947" y="4784080"/>
              <a:ext cx="127521" cy="24550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rot="5400000">
              <a:off x="2346348" y="4468859"/>
              <a:ext cx="412718" cy="245506"/>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1" name="Rectangle 40"/>
          <p:cNvSpPr/>
          <p:nvPr/>
        </p:nvSpPr>
        <p:spPr bwMode="auto">
          <a:xfrm>
            <a:off x="3786770" y="2937936"/>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Storage server</a:t>
            </a:r>
          </a:p>
        </p:txBody>
      </p:sp>
      <p:sp>
        <p:nvSpPr>
          <p:cNvPr id="42" name="Rectangle 41"/>
          <p:cNvSpPr/>
          <p:nvPr/>
        </p:nvSpPr>
        <p:spPr>
          <a:xfrm>
            <a:off x="3157436" y="1026999"/>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sp>
        <p:nvSpPr>
          <p:cNvPr id="44" name="Rectangle 43"/>
          <p:cNvSpPr/>
          <p:nvPr/>
        </p:nvSpPr>
        <p:spPr>
          <a:xfrm>
            <a:off x="4648200" y="1018856"/>
            <a:ext cx="629334" cy="556608"/>
          </a:xfrm>
          <a:prstGeom prst="rect">
            <a:avLst/>
          </a:prstGeom>
          <a:solidFill>
            <a:srgbClr val="00B0F0"/>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grpSp>
        <p:nvGrpSpPr>
          <p:cNvPr id="45" name="Group 44"/>
          <p:cNvGrpSpPr/>
          <p:nvPr/>
        </p:nvGrpSpPr>
        <p:grpSpPr>
          <a:xfrm rot="5400000">
            <a:off x="4363413" y="2135140"/>
            <a:ext cx="1222873" cy="352541"/>
            <a:chOff x="7411223" y="2742200"/>
            <a:chExt cx="1222873" cy="352541"/>
          </a:xfrm>
        </p:grpSpPr>
        <p:cxnSp>
          <p:nvCxnSpPr>
            <p:cNvPr id="46" name="Straight Connector 45"/>
            <p:cNvCxnSpPr/>
            <p:nvPr/>
          </p:nvCxnSpPr>
          <p:spPr>
            <a:xfrm>
              <a:off x="7411223" y="274220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634094" y="274220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411223" y="309474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bwMode="auto">
            <a:xfrm>
              <a:off x="8140884" y="2792229"/>
              <a:ext cx="404288"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a:off x="7690974" y="2790429"/>
              <a:ext cx="412231"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4" name="TextBox 53"/>
          <p:cNvSpPr txBox="1"/>
          <p:nvPr/>
        </p:nvSpPr>
        <p:spPr>
          <a:xfrm>
            <a:off x="5418427" y="1501154"/>
            <a:ext cx="1210973" cy="369332"/>
          </a:xfrm>
          <a:prstGeom prst="rect">
            <a:avLst/>
          </a:prstGeom>
          <a:noFill/>
        </p:spPr>
        <p:txBody>
          <a:bodyPr wrap="none" rtlCol="0">
            <a:spAutoFit/>
          </a:bodyPr>
          <a:lstStyle/>
          <a:p>
            <a:r>
              <a:rPr lang="en-GB" dirty="0" smtClean="0">
                <a:solidFill>
                  <a:srgbClr val="00B0F0"/>
                </a:solidFill>
              </a:rPr>
              <a:t>8KB Writes</a:t>
            </a:r>
            <a:endParaRPr lang="en-GB" dirty="0">
              <a:solidFill>
                <a:srgbClr val="00B0F0"/>
              </a:solidFill>
            </a:endParaRPr>
          </a:p>
        </p:txBody>
      </p:sp>
      <p:sp>
        <p:nvSpPr>
          <p:cNvPr id="56" name="TextBox 55"/>
          <p:cNvSpPr txBox="1"/>
          <p:nvPr/>
        </p:nvSpPr>
        <p:spPr>
          <a:xfrm>
            <a:off x="1870701" y="1485765"/>
            <a:ext cx="1424814" cy="400110"/>
          </a:xfrm>
          <a:prstGeom prst="rect">
            <a:avLst/>
          </a:prstGeom>
          <a:noFill/>
        </p:spPr>
        <p:txBody>
          <a:bodyPr wrap="none" rtlCol="0">
            <a:spAutoFit/>
          </a:bodyPr>
          <a:lstStyle/>
          <a:p>
            <a:r>
              <a:rPr lang="en-GB" sz="2000" b="1" dirty="0" smtClean="0">
                <a:solidFill>
                  <a:srgbClr val="FF0000"/>
                </a:solidFill>
              </a:rPr>
              <a:t>64KB Reads</a:t>
            </a:r>
            <a:endParaRPr lang="en-GB" sz="2000" b="1" dirty="0">
              <a:solidFill>
                <a:srgbClr val="FF0000"/>
              </a:solidFill>
            </a:endParaRPr>
          </a:p>
        </p:txBody>
      </p:sp>
      <p:grpSp>
        <p:nvGrpSpPr>
          <p:cNvPr id="57" name="Group 56"/>
          <p:cNvGrpSpPr/>
          <p:nvPr/>
        </p:nvGrpSpPr>
        <p:grpSpPr>
          <a:xfrm rot="5400000">
            <a:off x="2898538" y="2150229"/>
            <a:ext cx="1222873" cy="352541"/>
            <a:chOff x="1676400" y="1733550"/>
            <a:chExt cx="1222873" cy="352541"/>
          </a:xfrm>
        </p:grpSpPr>
        <p:cxnSp>
          <p:nvCxnSpPr>
            <p:cNvPr id="63" name="Straight Connector 62"/>
            <p:cNvCxnSpPr/>
            <p:nvPr/>
          </p:nvCxnSpPr>
          <p:spPr>
            <a:xfrm>
              <a:off x="1676400" y="173355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899271" y="173355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676400" y="208609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bwMode="auto">
            <a:xfrm>
              <a:off x="2186364" y="1781778"/>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2294120"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2406578"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2508823"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2621281"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1855545"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1968003"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2070248"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2182706"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75" name="Straight Arrow Connector 74"/>
          <p:cNvCxnSpPr>
            <a:stCxn id="44" idx="2"/>
          </p:cNvCxnSpPr>
          <p:nvPr/>
        </p:nvCxnSpPr>
        <p:spPr>
          <a:xfrm>
            <a:off x="4962867" y="1575464"/>
            <a:ext cx="69507" cy="295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3429703" y="1590928"/>
            <a:ext cx="64054" cy="222012"/>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9" name="final-punch"/>
          <p:cNvSpPr/>
          <p:nvPr/>
        </p:nvSpPr>
        <p:spPr>
          <a:xfrm>
            <a:off x="1870701" y="4130982"/>
            <a:ext cx="4969789" cy="681038"/>
          </a:xfrm>
          <a:prstGeom prst="round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91440" rIns="91440" bIns="91440" rtlCol="0" anchor="ctr">
            <a:spAutoFit/>
          </a:bodyPr>
          <a:lstStyle/>
          <a:p>
            <a:pPr lvl="0" algn="ctr"/>
            <a:r>
              <a:rPr lang="en-GB" sz="2800" dirty="0" smtClean="0">
                <a:solidFill>
                  <a:srgbClr val="000000"/>
                </a:solidFill>
              </a:rPr>
              <a:t>Need to rate limit based on cost</a:t>
            </a:r>
            <a:endParaRPr lang="en-GB" sz="2800" u="sng" dirty="0" smtClean="0">
              <a:solidFill>
                <a:srgbClr val="000000"/>
              </a:solidFill>
            </a:endParaRPr>
          </a:p>
        </p:txBody>
      </p:sp>
    </p:spTree>
    <p:extLst>
      <p:ext uri="{BB962C8B-B14F-4D97-AF65-F5344CB8AC3E}">
        <p14:creationId xmlns:p14="http://schemas.microsoft.com/office/powerpoint/2010/main" val="213992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Rate limiting based on cost</a:t>
            </a:r>
            <a:endParaRPr lang="en-GB" dirty="0">
              <a:solidFill>
                <a:srgbClr val="000000"/>
              </a:solidFill>
            </a:endParaRPr>
          </a:p>
        </p:txBody>
      </p:sp>
      <p:sp>
        <p:nvSpPr>
          <p:cNvPr id="61" name="Content Placeholder 2"/>
          <p:cNvSpPr>
            <a:spLocks noGrp="1"/>
          </p:cNvSpPr>
          <p:nvPr>
            <p:ph idx="4294967295"/>
          </p:nvPr>
        </p:nvSpPr>
        <p:spPr>
          <a:xfrm>
            <a:off x="457200" y="800100"/>
            <a:ext cx="8229600" cy="4057650"/>
          </a:xfrm>
          <a:prstGeom prst="rect">
            <a:avLst/>
          </a:prstGeom>
        </p:spPr>
        <p:txBody>
          <a:bodyPr>
            <a:normAutofit/>
          </a:bodyPr>
          <a:lstStyle/>
          <a:p>
            <a:pPr>
              <a:buFont typeface="Wingdings" panose="05000000000000000000" pitchFamily="2" charset="2"/>
              <a:buChar char="§"/>
              <a:defRPr/>
            </a:pPr>
            <a:r>
              <a:rPr lang="en-GB" dirty="0" smtClean="0">
                <a:solidFill>
                  <a:schemeClr val="bg2">
                    <a:lumMod val="10000"/>
                  </a:schemeClr>
                </a:solidFill>
              </a:rPr>
              <a:t>Controller constructs empirical cost models based on device type and workload characteristics</a:t>
            </a:r>
          </a:p>
          <a:p>
            <a:pPr lvl="2">
              <a:buFont typeface="Wingdings" panose="05000000000000000000" pitchFamily="2" charset="2"/>
              <a:buChar char="§"/>
              <a:defRPr/>
            </a:pPr>
            <a:r>
              <a:rPr lang="en-GB" dirty="0" smtClean="0">
                <a:solidFill>
                  <a:schemeClr val="bg2">
                    <a:lumMod val="10000"/>
                  </a:schemeClr>
                </a:solidFill>
              </a:rPr>
              <a:t>RAM, SSDs, disks: </a:t>
            </a:r>
            <a:r>
              <a:rPr lang="en-GB" dirty="0" smtClean="0"/>
              <a:t>read/write </a:t>
            </a:r>
            <a:r>
              <a:rPr lang="en-GB" dirty="0"/>
              <a:t>ratio, request </a:t>
            </a:r>
            <a:r>
              <a:rPr lang="en-GB" dirty="0" smtClean="0"/>
              <a:t>size</a:t>
            </a:r>
            <a:endParaRPr lang="en-GB" dirty="0" smtClean="0">
              <a:solidFill>
                <a:schemeClr val="bg2">
                  <a:lumMod val="10000"/>
                </a:schemeClr>
              </a:solidFill>
            </a:endParaRPr>
          </a:p>
          <a:p>
            <a:pPr lvl="1">
              <a:buFont typeface="Wingdings" panose="05000000000000000000" pitchFamily="2" charset="2"/>
              <a:buChar char="§"/>
              <a:defRPr/>
            </a:pPr>
            <a:endParaRPr lang="en-GB" sz="2600" dirty="0" smtClean="0">
              <a:solidFill>
                <a:schemeClr val="bg2">
                  <a:lumMod val="10000"/>
                </a:schemeClr>
              </a:solidFill>
            </a:endParaRPr>
          </a:p>
          <a:p>
            <a:pPr>
              <a:buFont typeface="Wingdings" panose="05000000000000000000" pitchFamily="2" charset="2"/>
              <a:buChar char="§"/>
              <a:defRPr/>
            </a:pPr>
            <a:r>
              <a:rPr lang="en-GB" dirty="0" smtClean="0">
                <a:solidFill>
                  <a:schemeClr val="bg2">
                    <a:lumMod val="10000"/>
                  </a:schemeClr>
                </a:solidFill>
              </a:rPr>
              <a:t>Cost models assigned to each queue</a:t>
            </a:r>
          </a:p>
          <a:p>
            <a:pPr lvl="2">
              <a:buFont typeface="Wingdings" panose="05000000000000000000" pitchFamily="2" charset="2"/>
              <a:buChar char="§"/>
              <a:defRPr/>
            </a:pPr>
            <a:r>
              <a:rPr lang="en-GB" i="1" dirty="0" err="1" smtClean="0">
                <a:solidFill>
                  <a:srgbClr val="000000"/>
                </a:solidFill>
              </a:rPr>
              <a:t>ConfigureTokenBucket</a:t>
            </a:r>
            <a:r>
              <a:rPr lang="en-GB" i="1" dirty="0" smtClean="0">
                <a:solidFill>
                  <a:srgbClr val="000000"/>
                </a:solidFill>
              </a:rPr>
              <a:t> [Queue </a:t>
            </a:r>
            <a:r>
              <a:rPr lang="en-GB" i="1" dirty="0">
                <a:solidFill>
                  <a:srgbClr val="000000"/>
                </a:solidFill>
              </a:rPr>
              <a:t>-&gt; </a:t>
            </a:r>
            <a:r>
              <a:rPr lang="en-GB" i="1" dirty="0" smtClean="0">
                <a:solidFill>
                  <a:srgbClr val="000000"/>
                </a:solidFill>
              </a:rPr>
              <a:t>cost model]</a:t>
            </a:r>
          </a:p>
          <a:p>
            <a:pPr lvl="1">
              <a:buFont typeface="Wingdings" panose="05000000000000000000" pitchFamily="2" charset="2"/>
              <a:buChar char="§"/>
              <a:defRPr/>
            </a:pPr>
            <a:endParaRPr lang="en-GB" sz="2600" i="1" dirty="0" smtClean="0">
              <a:solidFill>
                <a:srgbClr val="000000"/>
              </a:solidFill>
            </a:endParaRPr>
          </a:p>
          <a:p>
            <a:pPr>
              <a:buFont typeface="Wingdings" panose="05000000000000000000" pitchFamily="2" charset="2"/>
              <a:buChar char="§"/>
              <a:defRPr/>
            </a:pPr>
            <a:r>
              <a:rPr lang="en-GB" dirty="0" smtClean="0">
                <a:solidFill>
                  <a:schemeClr val="bg2">
                    <a:lumMod val="10000"/>
                  </a:schemeClr>
                </a:solidFill>
              </a:rPr>
              <a:t>Large request sizes split for pre-emption</a:t>
            </a:r>
            <a:endParaRPr lang="en-GB" sz="3200" dirty="0" smtClean="0">
              <a:solidFill>
                <a:schemeClr val="bg2">
                  <a:lumMod val="10000"/>
                </a:schemeClr>
              </a:solidFill>
            </a:endParaRPr>
          </a:p>
        </p:txBody>
      </p:sp>
      <p:sp>
        <p:nvSpPr>
          <p:cNvPr id="6" name="Slide Number Placeholder 5"/>
          <p:cNvSpPr>
            <a:spLocks noGrp="1"/>
          </p:cNvSpPr>
          <p:nvPr>
            <p:ph type="sldNum" sz="quarter" idx="11"/>
          </p:nvPr>
        </p:nvSpPr>
        <p:spPr/>
        <p:txBody>
          <a:bodyPr/>
          <a:lstStyle/>
          <a:p>
            <a:fld id="{23D3326C-63B1-4E2D-BD63-D804046D978B}" type="slidenum">
              <a:rPr lang="en-US" smtClean="0"/>
              <a:pPr/>
              <a:t>16</a:t>
            </a:fld>
            <a:endParaRPr lang="en-US" dirty="0"/>
          </a:p>
        </p:txBody>
      </p:sp>
    </p:spTree>
    <p:custDataLst>
      <p:tags r:id="rId1"/>
    </p:custDataLst>
    <p:extLst>
      <p:ext uri="{BB962C8B-B14F-4D97-AF65-F5344CB8AC3E}">
        <p14:creationId xmlns:p14="http://schemas.microsoft.com/office/powerpoint/2010/main" val="864221082"/>
      </p:ext>
    </p:extLst>
  </p:cSld>
  <p:clrMapOvr>
    <a:masterClrMapping/>
  </p:clrMapOvr>
  <mc:AlternateContent xmlns:mc="http://schemas.openxmlformats.org/markup-compatibility/2006" xmlns:p14="http://schemas.microsoft.com/office/powerpoint/2010/main">
    <mc:Choice Requires="p14">
      <p:transition spd="slow" p14:dur="2000" advTm="108628"/>
    </mc:Choice>
    <mc:Fallback xmlns="">
      <p:transition spd="slow" advTm="10862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Recap: Programmable queues on data plane</a:t>
            </a:r>
            <a:endParaRPr lang="en-GB" dirty="0"/>
          </a:p>
        </p:txBody>
      </p:sp>
      <p:sp>
        <p:nvSpPr>
          <p:cNvPr id="53" name="Text Placeholder 2"/>
          <p:cNvSpPr>
            <a:spLocks noGrp="1"/>
          </p:cNvSpPr>
          <p:nvPr>
            <p:ph type="body" sz="quarter" idx="4294967295"/>
          </p:nvPr>
        </p:nvSpPr>
        <p:spPr>
          <a:xfrm>
            <a:off x="389436" y="819150"/>
            <a:ext cx="8363938" cy="3970318"/>
          </a:xfrm>
          <a:prstGeom prst="rect">
            <a:avLst/>
          </a:prstGeom>
        </p:spPr>
        <p:txBody>
          <a:bodyPr>
            <a:normAutofit/>
          </a:bodyPr>
          <a:lstStyle/>
          <a:p>
            <a:pPr lvl="1">
              <a:buFont typeface="Wingdings" panose="05000000000000000000" pitchFamily="2" charset="2"/>
              <a:buChar char="§"/>
              <a:defRPr/>
            </a:pPr>
            <a:r>
              <a:rPr lang="en-GB" dirty="0" smtClean="0">
                <a:solidFill>
                  <a:srgbClr val="000000"/>
                </a:solidFill>
              </a:rPr>
              <a:t>Classification [IO Header -&gt; </a:t>
            </a:r>
            <a:r>
              <a:rPr lang="en-GB" i="1" dirty="0" smtClean="0">
                <a:solidFill>
                  <a:srgbClr val="000000"/>
                </a:solidFill>
              </a:rPr>
              <a:t>Queue</a:t>
            </a:r>
            <a:r>
              <a:rPr lang="en-GB" dirty="0" smtClean="0">
                <a:solidFill>
                  <a:srgbClr val="000000"/>
                </a:solidFill>
              </a:rPr>
              <a:t>]</a:t>
            </a:r>
          </a:p>
          <a:p>
            <a:pPr lvl="2">
              <a:buFont typeface="Wingdings" panose="05000000000000000000" pitchFamily="2" charset="2"/>
              <a:buChar char="§"/>
              <a:defRPr/>
            </a:pPr>
            <a:r>
              <a:rPr lang="en-GB" dirty="0" smtClean="0">
                <a:solidFill>
                  <a:schemeClr val="tx1"/>
                </a:solidFill>
              </a:rPr>
              <a:t>Per-layer metadata exposed to controller</a:t>
            </a:r>
          </a:p>
          <a:p>
            <a:pPr lvl="2">
              <a:buFont typeface="Wingdings" panose="05000000000000000000" pitchFamily="2" charset="2"/>
              <a:buChar char="§"/>
              <a:defRPr/>
            </a:pPr>
            <a:r>
              <a:rPr lang="en-GB" dirty="0" smtClean="0">
                <a:solidFill>
                  <a:schemeClr val="tx1"/>
                </a:solidFill>
              </a:rPr>
              <a:t>Controller out of critical path</a:t>
            </a:r>
          </a:p>
          <a:p>
            <a:pPr lvl="1">
              <a:buFont typeface="Wingdings" panose="05000000000000000000" pitchFamily="2" charset="2"/>
              <a:buChar char="§"/>
              <a:defRPr/>
            </a:pPr>
            <a:r>
              <a:rPr lang="en-GB" dirty="0" smtClean="0">
                <a:solidFill>
                  <a:srgbClr val="000000"/>
                </a:solidFill>
              </a:rPr>
              <a:t>Queue servicing [Queue -&gt; </a:t>
            </a:r>
            <a:r>
              <a:rPr lang="en-GB" i="1" dirty="0" smtClean="0">
                <a:solidFill>
                  <a:srgbClr val="000000"/>
                </a:solidFill>
              </a:rPr>
              <a:t>&lt;token rate, priority, queue size&gt;</a:t>
            </a:r>
            <a:r>
              <a:rPr lang="en-GB" dirty="0" smtClean="0">
                <a:solidFill>
                  <a:srgbClr val="000000"/>
                </a:solidFill>
              </a:rPr>
              <a:t>]</a:t>
            </a:r>
          </a:p>
          <a:p>
            <a:pPr lvl="2">
              <a:buFont typeface="Wingdings" panose="05000000000000000000" pitchFamily="2" charset="2"/>
              <a:buChar char="§"/>
              <a:defRPr/>
            </a:pPr>
            <a:r>
              <a:rPr lang="en-GB" dirty="0" smtClean="0">
                <a:solidFill>
                  <a:schemeClr val="tx1"/>
                </a:solidFill>
              </a:rPr>
              <a:t>Congestion control based on operation cost</a:t>
            </a:r>
          </a:p>
          <a:p>
            <a:pPr lvl="1">
              <a:buFont typeface="Wingdings" panose="05000000000000000000" pitchFamily="2" charset="2"/>
              <a:buChar char="§"/>
              <a:defRPr/>
            </a:pPr>
            <a:r>
              <a:rPr lang="en-GB" dirty="0" smtClean="0">
                <a:solidFill>
                  <a:srgbClr val="000000"/>
                </a:solidFill>
              </a:rPr>
              <a:t>Routing [Queue -&gt; </a:t>
            </a:r>
            <a:r>
              <a:rPr lang="en-GB" i="1" dirty="0" smtClean="0">
                <a:solidFill>
                  <a:srgbClr val="000000"/>
                </a:solidFill>
              </a:rPr>
              <a:t>Next-hop</a:t>
            </a:r>
            <a:r>
              <a:rPr lang="en-GB" dirty="0" smtClean="0">
                <a:solidFill>
                  <a:srgbClr val="000000"/>
                </a:solidFill>
              </a:rPr>
              <a:t>]</a:t>
            </a:r>
          </a:p>
          <a:p>
            <a:pPr marL="119062" lvl="1" indent="0">
              <a:buNone/>
              <a:defRPr/>
            </a:pPr>
            <a:endParaRPr lang="en-GB" dirty="0" smtClean="0">
              <a:solidFill>
                <a:srgbClr val="000000"/>
              </a:solidFill>
            </a:endParaRPr>
          </a:p>
          <a:p>
            <a:pPr marL="119062" lvl="1" indent="0">
              <a:buNone/>
              <a:defRPr/>
            </a:pPr>
            <a:endParaRPr lang="en-GB" sz="800" dirty="0" smtClean="0"/>
          </a:p>
        </p:txBody>
      </p:sp>
      <p:sp>
        <p:nvSpPr>
          <p:cNvPr id="72" name="final-punch"/>
          <p:cNvSpPr/>
          <p:nvPr/>
        </p:nvSpPr>
        <p:spPr>
          <a:xfrm>
            <a:off x="1600200" y="4009173"/>
            <a:ext cx="5334000" cy="681038"/>
          </a:xfrm>
          <a:prstGeom prst="round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91440" rIns="91440" bIns="91440" rtlCol="0" anchor="ctr">
            <a:spAutoFit/>
          </a:bodyPr>
          <a:lstStyle/>
          <a:p>
            <a:pPr lvl="0" algn="ctr"/>
            <a:r>
              <a:rPr lang="en-GB" sz="2800" dirty="0" smtClean="0">
                <a:solidFill>
                  <a:srgbClr val="000000"/>
                </a:solidFill>
              </a:rPr>
              <a:t>How does controller enforce SLA?</a:t>
            </a:r>
            <a:endParaRPr lang="en-GB" sz="2800" dirty="0">
              <a:solidFill>
                <a:srgbClr val="000000"/>
              </a:solidFill>
            </a:endParaRPr>
          </a:p>
        </p:txBody>
      </p:sp>
      <p:sp>
        <p:nvSpPr>
          <p:cNvPr id="3" name="Slide Number Placeholder 2"/>
          <p:cNvSpPr>
            <a:spLocks noGrp="1"/>
          </p:cNvSpPr>
          <p:nvPr>
            <p:ph type="sldNum" sz="quarter" idx="11"/>
          </p:nvPr>
        </p:nvSpPr>
        <p:spPr/>
        <p:txBody>
          <a:bodyPr/>
          <a:lstStyle/>
          <a:p>
            <a:fld id="{23D3326C-63B1-4E2D-BD63-D804046D978B}" type="slidenum">
              <a:rPr lang="en-US" smtClean="0"/>
              <a:pPr/>
              <a:t>17</a:t>
            </a:fld>
            <a:endParaRPr lang="en-US" dirty="0"/>
          </a:p>
        </p:txBody>
      </p:sp>
    </p:spTree>
    <p:custDataLst>
      <p:tags r:id="rId1"/>
    </p:custDataLst>
    <p:extLst>
      <p:ext uri="{BB962C8B-B14F-4D97-AF65-F5344CB8AC3E}">
        <p14:creationId xmlns:p14="http://schemas.microsoft.com/office/powerpoint/2010/main" val="1798714348"/>
      </p:ext>
    </p:extLst>
  </p:cSld>
  <p:clrMapOvr>
    <a:masterClrMapping/>
  </p:clrMapOvr>
  <p:transition advTm="6782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Distributed, </a:t>
            </a:r>
            <a:r>
              <a:rPr lang="en-GB" dirty="0"/>
              <a:t>d</a:t>
            </a:r>
            <a:r>
              <a:rPr lang="en-GB" dirty="0" smtClean="0"/>
              <a:t>ynamic enforcement</a:t>
            </a:r>
            <a:endParaRPr lang="en-GB" dirty="0"/>
          </a:p>
        </p:txBody>
      </p:sp>
      <p:sp>
        <p:nvSpPr>
          <p:cNvPr id="24" name="text-blue-vn"/>
          <p:cNvSpPr txBox="1"/>
          <p:nvPr/>
        </p:nvSpPr>
        <p:spPr>
          <a:xfrm>
            <a:off x="3525444" y="1613380"/>
            <a:ext cx="5498236"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chemeClr val="bg2">
                    <a:lumMod val="10000"/>
                  </a:schemeClr>
                </a:solidFill>
              </a:rPr>
              <a:t>SLA </a:t>
            </a:r>
            <a:r>
              <a:rPr lang="en-GB" sz="2400" dirty="0">
                <a:solidFill>
                  <a:schemeClr val="bg2">
                    <a:lumMod val="10000"/>
                  </a:schemeClr>
                </a:solidFill>
              </a:rPr>
              <a:t>needs per-VM enforcement</a:t>
            </a:r>
          </a:p>
          <a:p>
            <a:pPr marL="342900" indent="-342900">
              <a:buFont typeface="Arial" panose="020B0604020202020204" pitchFamily="34" charset="0"/>
              <a:buChar char="•"/>
            </a:pPr>
            <a:r>
              <a:rPr lang="en-GB" sz="2400" dirty="0">
                <a:solidFill>
                  <a:schemeClr val="bg2">
                    <a:lumMod val="10000"/>
                  </a:schemeClr>
                </a:solidFill>
              </a:rPr>
              <a:t>Need to control the aggregate rate of VMs 1-4 that reside on different physical </a:t>
            </a:r>
            <a:r>
              <a:rPr lang="en-GB" sz="2400" dirty="0" smtClean="0">
                <a:solidFill>
                  <a:schemeClr val="bg2">
                    <a:lumMod val="10000"/>
                  </a:schemeClr>
                </a:solidFill>
              </a:rPr>
              <a:t>machines</a:t>
            </a:r>
          </a:p>
          <a:p>
            <a:pPr marL="342900" indent="-342900">
              <a:buFont typeface="Arial" panose="020B0604020202020204" pitchFamily="34" charset="0"/>
              <a:buChar char="•"/>
            </a:pPr>
            <a:endParaRPr lang="en-GB" sz="2400" dirty="0" smtClean="0">
              <a:solidFill>
                <a:schemeClr val="bg2">
                  <a:lumMod val="10000"/>
                </a:schemeClr>
              </a:solidFill>
            </a:endParaRPr>
          </a:p>
          <a:p>
            <a:pPr marL="342900" indent="-342900">
              <a:buFont typeface="Arial" panose="020B0604020202020204" pitchFamily="34" charset="0"/>
              <a:buChar char="•"/>
            </a:pPr>
            <a:r>
              <a:rPr lang="en-GB" sz="2400" dirty="0" smtClean="0">
                <a:solidFill>
                  <a:schemeClr val="bg2">
                    <a:lumMod val="10000"/>
                  </a:schemeClr>
                </a:solidFill>
              </a:rPr>
              <a:t>Static partitioning of bandwidth is    sub-optimal</a:t>
            </a:r>
            <a:endParaRPr lang="en-GB" sz="2400" dirty="0">
              <a:solidFill>
                <a:schemeClr val="bg2">
                  <a:lumMod val="10000"/>
                </a:schemeClr>
              </a:solidFill>
            </a:endParaRPr>
          </a:p>
        </p:txBody>
      </p:sp>
      <p:sp>
        <p:nvSpPr>
          <p:cNvPr id="32" name="Content Placeholder 2"/>
          <p:cNvSpPr>
            <a:spLocks noGrp="1"/>
          </p:cNvSpPr>
          <p:nvPr>
            <p:ph idx="1"/>
          </p:nvPr>
        </p:nvSpPr>
        <p:spPr>
          <a:xfrm>
            <a:off x="457200" y="742950"/>
            <a:ext cx="8153400" cy="580264"/>
          </a:xfrm>
        </p:spPr>
        <p:txBody>
          <a:bodyPr>
            <a:normAutofit/>
          </a:bodyPr>
          <a:lstStyle/>
          <a:p>
            <a:pPr algn="ctr"/>
            <a:r>
              <a:rPr lang="en-GB" sz="2400" dirty="0" smtClean="0"/>
              <a:t>&lt;{Red VMs 1-4}, *, * //share/dataset&gt; --&gt; Bandwidth 40 Gbps</a:t>
            </a:r>
            <a:endParaRPr lang="en-GB" sz="2400" dirty="0"/>
          </a:p>
        </p:txBody>
      </p:sp>
      <p:sp>
        <p:nvSpPr>
          <p:cNvPr id="3" name="Slide Number Placeholder 2"/>
          <p:cNvSpPr>
            <a:spLocks noGrp="1"/>
          </p:cNvSpPr>
          <p:nvPr>
            <p:ph type="sldNum" sz="quarter" idx="11"/>
          </p:nvPr>
        </p:nvSpPr>
        <p:spPr/>
        <p:txBody>
          <a:bodyPr/>
          <a:lstStyle/>
          <a:p>
            <a:fld id="{23D3326C-63B1-4E2D-BD63-D804046D978B}" type="slidenum">
              <a:rPr lang="en-US" smtClean="0"/>
              <a:pPr/>
              <a:t>18</a:t>
            </a:fld>
            <a:endParaRPr lang="en-US" dirty="0"/>
          </a:p>
        </p:txBody>
      </p:sp>
      <p:grpSp>
        <p:nvGrpSpPr>
          <p:cNvPr id="62" name="Group 61"/>
          <p:cNvGrpSpPr/>
          <p:nvPr/>
        </p:nvGrpSpPr>
        <p:grpSpPr>
          <a:xfrm>
            <a:off x="379403" y="1636979"/>
            <a:ext cx="2740318" cy="2816527"/>
            <a:chOff x="681446" y="1297348"/>
            <a:chExt cx="2740318" cy="2816527"/>
          </a:xfrm>
        </p:grpSpPr>
        <p:sp>
          <p:nvSpPr>
            <p:cNvPr id="63" name="Rectangle 62"/>
            <p:cNvSpPr/>
            <p:nvPr/>
          </p:nvSpPr>
          <p:spPr>
            <a:xfrm>
              <a:off x="2874748" y="129734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chemeClr val="bg1"/>
                  </a:solidFill>
                  <a:effectLst/>
                  <a:uLnTx/>
                  <a:uFillTx/>
                  <a:latin typeface="Segoe UI"/>
                </a:rPr>
                <a:t>VM</a:t>
              </a:r>
            </a:p>
          </p:txBody>
        </p:sp>
        <p:sp>
          <p:nvSpPr>
            <p:cNvPr id="64" name="Rectangle 63"/>
            <p:cNvSpPr/>
            <p:nvPr/>
          </p:nvSpPr>
          <p:spPr>
            <a:xfrm>
              <a:off x="1427572" y="1299711"/>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chemeClr val="bg1"/>
                  </a:solidFill>
                  <a:effectLst/>
                  <a:uLnTx/>
                  <a:uFillTx/>
                  <a:latin typeface="Segoe UI"/>
                </a:rPr>
                <a:t>VM</a:t>
              </a:r>
            </a:p>
          </p:txBody>
        </p:sp>
        <p:sp>
          <p:nvSpPr>
            <p:cNvPr id="65" name="Rectangle 64"/>
            <p:cNvSpPr/>
            <p:nvPr/>
          </p:nvSpPr>
          <p:spPr bwMode="auto">
            <a:xfrm>
              <a:off x="681446" y="1793548"/>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Hypervisor</a:t>
              </a:r>
            </a:p>
          </p:txBody>
        </p:sp>
        <p:sp>
          <p:nvSpPr>
            <p:cNvPr id="66" name="Rectangle 65"/>
            <p:cNvSpPr/>
            <p:nvPr/>
          </p:nvSpPr>
          <p:spPr bwMode="auto">
            <a:xfrm>
              <a:off x="1512172" y="3445921"/>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Storage server</a:t>
              </a:r>
            </a:p>
          </p:txBody>
        </p:sp>
        <p:sp>
          <p:nvSpPr>
            <p:cNvPr id="67" name="Rectangle 66"/>
            <p:cNvSpPr/>
            <p:nvPr/>
          </p:nvSpPr>
          <p:spPr>
            <a:xfrm>
              <a:off x="1313978" y="135849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chemeClr val="bg1"/>
                  </a:solidFill>
                  <a:effectLst/>
                  <a:uLnTx/>
                  <a:uFillTx/>
                  <a:latin typeface="Segoe UI"/>
                </a:rPr>
                <a:t>VM</a:t>
              </a:r>
            </a:p>
          </p:txBody>
        </p:sp>
        <p:sp>
          <p:nvSpPr>
            <p:cNvPr id="68" name="Rectangle 67"/>
            <p:cNvSpPr/>
            <p:nvPr/>
          </p:nvSpPr>
          <p:spPr>
            <a:xfrm>
              <a:off x="830964" y="1443725"/>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sp>
          <p:nvSpPr>
            <p:cNvPr id="70" name="Rectangle 69"/>
            <p:cNvSpPr/>
            <p:nvPr/>
          </p:nvSpPr>
          <p:spPr bwMode="auto">
            <a:xfrm>
              <a:off x="2126364" y="1787020"/>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Hypervisor</a:t>
              </a:r>
            </a:p>
          </p:txBody>
        </p:sp>
        <p:sp>
          <p:nvSpPr>
            <p:cNvPr id="71" name="Rectangle 70"/>
            <p:cNvSpPr/>
            <p:nvPr/>
          </p:nvSpPr>
          <p:spPr>
            <a:xfrm>
              <a:off x="2758896" y="1351970"/>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chemeClr val="bg1"/>
                  </a:solidFill>
                  <a:effectLst/>
                  <a:uLnTx/>
                  <a:uFillTx/>
                  <a:latin typeface="Segoe UI"/>
                </a:rPr>
                <a:t>VM</a:t>
              </a:r>
            </a:p>
          </p:txBody>
        </p:sp>
        <p:sp>
          <p:nvSpPr>
            <p:cNvPr id="72" name="Rectangle 71"/>
            <p:cNvSpPr/>
            <p:nvPr/>
          </p:nvSpPr>
          <p:spPr>
            <a:xfrm>
              <a:off x="2275882" y="1437197"/>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sp>
          <p:nvSpPr>
            <p:cNvPr id="73" name="Freeform 72"/>
            <p:cNvSpPr/>
            <p:nvPr/>
          </p:nvSpPr>
          <p:spPr>
            <a:xfrm>
              <a:off x="1960612" y="2083664"/>
              <a:ext cx="555323" cy="1339702"/>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74"/>
            <p:cNvSpPr/>
            <p:nvPr/>
          </p:nvSpPr>
          <p:spPr>
            <a:xfrm>
              <a:off x="1190847" y="2102145"/>
              <a:ext cx="769765" cy="1329070"/>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756131" y="1540382"/>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sp>
          <p:nvSpPr>
            <p:cNvPr id="78" name="Rectangle 77"/>
            <p:cNvSpPr/>
            <p:nvPr/>
          </p:nvSpPr>
          <p:spPr>
            <a:xfrm>
              <a:off x="2189370" y="1532239"/>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grpSp>
      <p:sp>
        <p:nvSpPr>
          <p:cNvPr id="25" name="Freeform 24"/>
          <p:cNvSpPr/>
          <p:nvPr/>
        </p:nvSpPr>
        <p:spPr>
          <a:xfrm>
            <a:off x="1059960" y="2291582"/>
            <a:ext cx="598610" cy="1479263"/>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1667656" y="2268975"/>
            <a:ext cx="943651" cy="1508487"/>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1158093" y="3266070"/>
            <a:ext cx="991865" cy="228600"/>
          </a:xfrm>
          <a:prstGeom prst="ellipse">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2149958" y="3188066"/>
            <a:ext cx="896849" cy="369332"/>
          </a:xfrm>
          <a:prstGeom prst="rect">
            <a:avLst/>
          </a:prstGeom>
          <a:noFill/>
        </p:spPr>
        <p:txBody>
          <a:bodyPr wrap="none" rtlCol="0">
            <a:spAutoFit/>
          </a:bodyPr>
          <a:lstStyle/>
          <a:p>
            <a:r>
              <a:rPr lang="en-GB" dirty="0" smtClean="0">
                <a:solidFill>
                  <a:srgbClr val="FF0066"/>
                </a:solidFill>
              </a:rPr>
              <a:t>40Gbps</a:t>
            </a:r>
            <a:endParaRPr lang="en-GB" dirty="0">
              <a:solidFill>
                <a:srgbClr val="FF0066"/>
              </a:solidFill>
            </a:endParaRPr>
          </a:p>
        </p:txBody>
      </p:sp>
    </p:spTree>
    <p:custDataLst>
      <p:tags r:id="rId1"/>
    </p:custDataLst>
    <p:extLst>
      <p:ext uri="{BB962C8B-B14F-4D97-AF65-F5344CB8AC3E}">
        <p14:creationId xmlns:p14="http://schemas.microsoft.com/office/powerpoint/2010/main" val="728513057"/>
      </p:ext>
    </p:extLst>
  </p:cSld>
  <p:clrMapOvr>
    <a:masterClrMapping/>
  </p:clrMapOvr>
  <mc:AlternateContent xmlns:mc="http://schemas.openxmlformats.org/markup-compatibility/2006" xmlns:p14="http://schemas.microsoft.com/office/powerpoint/2010/main">
    <mc:Choice Requires="p14">
      <p:transition spd="slow" p14:dur="2000" advTm="3227"/>
    </mc:Choice>
    <mc:Fallback xmlns="">
      <p:transition spd="slow" advTm="32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Work-conserving </a:t>
            </a:r>
            <a:r>
              <a:rPr lang="en-GB" dirty="0"/>
              <a:t>solution</a:t>
            </a:r>
            <a:endParaRPr lang="en-US" dirty="0"/>
          </a:p>
        </p:txBody>
      </p:sp>
      <p:sp>
        <p:nvSpPr>
          <p:cNvPr id="3" name="Content Placeholder 2"/>
          <p:cNvSpPr>
            <a:spLocks noGrp="1"/>
          </p:cNvSpPr>
          <p:nvPr>
            <p:ph idx="1"/>
          </p:nvPr>
        </p:nvSpPr>
        <p:spPr>
          <a:xfrm>
            <a:off x="3525443" y="829814"/>
            <a:ext cx="5161357" cy="4057650"/>
          </a:xfrm>
        </p:spPr>
        <p:txBody>
          <a:bodyPr>
            <a:normAutofit/>
          </a:bodyPr>
          <a:lstStyle/>
          <a:p>
            <a:pPr marL="457200" lvl="0" indent="-457200">
              <a:buFont typeface="Arial" panose="020B0604020202020204" pitchFamily="34" charset="0"/>
              <a:buChar char="•"/>
            </a:pPr>
            <a:endParaRPr lang="en-GB" sz="2800" dirty="0" smtClean="0">
              <a:solidFill>
                <a:schemeClr val="bg2">
                  <a:lumMod val="10000"/>
                </a:schemeClr>
              </a:solidFill>
            </a:endParaRPr>
          </a:p>
          <a:p>
            <a:pPr marL="457200" lvl="0" indent="-457200">
              <a:buFont typeface="Arial" panose="020B0604020202020204" pitchFamily="34" charset="0"/>
              <a:buChar char="•"/>
            </a:pPr>
            <a:r>
              <a:rPr lang="en-GB" sz="2800" dirty="0" smtClean="0">
                <a:solidFill>
                  <a:schemeClr val="bg2">
                    <a:lumMod val="10000"/>
                  </a:schemeClr>
                </a:solidFill>
              </a:rPr>
              <a:t>VMs with traffic demand should be able to send it as long as the aggregate rate does not exceed 40 Gbps</a:t>
            </a:r>
          </a:p>
          <a:p>
            <a:pPr marL="457200" lvl="0" indent="-457200">
              <a:buFont typeface="Arial" panose="020B0604020202020204" pitchFamily="34" charset="0"/>
              <a:buChar char="•"/>
            </a:pPr>
            <a:endParaRPr lang="en-GB" sz="2800" dirty="0" smtClean="0">
              <a:solidFill>
                <a:schemeClr val="bg2">
                  <a:lumMod val="10000"/>
                </a:schemeClr>
              </a:solidFill>
            </a:endParaRPr>
          </a:p>
          <a:p>
            <a:pPr marL="457200" lvl="0" indent="-457200">
              <a:buFont typeface="Arial" panose="020B0604020202020204" pitchFamily="34" charset="0"/>
              <a:buChar char="•"/>
            </a:pPr>
            <a:r>
              <a:rPr lang="en-GB" sz="2800" b="1" dirty="0" smtClean="0">
                <a:solidFill>
                  <a:schemeClr val="bg2">
                    <a:lumMod val="10000"/>
                  </a:schemeClr>
                </a:solidFill>
              </a:rPr>
              <a:t>Solution:</a:t>
            </a:r>
            <a:r>
              <a:rPr lang="en-GB" sz="2800" i="1" dirty="0" smtClean="0">
                <a:solidFill>
                  <a:schemeClr val="bg2">
                    <a:lumMod val="10000"/>
                  </a:schemeClr>
                </a:solidFill>
              </a:rPr>
              <a:t> Max-min fair sharing</a:t>
            </a:r>
            <a:endParaRPr lang="en-GB" sz="2800" dirty="0" smtClean="0">
              <a:solidFill>
                <a:schemeClr val="bg2">
                  <a:lumMod val="10000"/>
                </a:schemeClr>
              </a:solidFill>
            </a:endParaRPr>
          </a:p>
        </p:txBody>
      </p:sp>
      <p:sp>
        <p:nvSpPr>
          <p:cNvPr id="20" name="Slide Number Placeholder 19"/>
          <p:cNvSpPr>
            <a:spLocks noGrp="1"/>
          </p:cNvSpPr>
          <p:nvPr>
            <p:ph type="sldNum" sz="quarter" idx="11"/>
          </p:nvPr>
        </p:nvSpPr>
        <p:spPr/>
        <p:txBody>
          <a:bodyPr/>
          <a:lstStyle/>
          <a:p>
            <a:fld id="{23D3326C-63B1-4E2D-BD63-D804046D978B}" type="slidenum">
              <a:rPr lang="en-US" smtClean="0"/>
              <a:pPr/>
              <a:t>19</a:t>
            </a:fld>
            <a:endParaRPr lang="en-US" dirty="0"/>
          </a:p>
        </p:txBody>
      </p:sp>
      <p:grpSp>
        <p:nvGrpSpPr>
          <p:cNvPr id="5" name="Group 4"/>
          <p:cNvGrpSpPr/>
          <p:nvPr/>
        </p:nvGrpSpPr>
        <p:grpSpPr>
          <a:xfrm>
            <a:off x="379403" y="1636979"/>
            <a:ext cx="2740318" cy="2816527"/>
            <a:chOff x="681446" y="1297348"/>
            <a:chExt cx="2740318" cy="2816527"/>
          </a:xfrm>
        </p:grpSpPr>
        <p:sp>
          <p:nvSpPr>
            <p:cNvPr id="6" name="Rectangle 5"/>
            <p:cNvSpPr/>
            <p:nvPr/>
          </p:nvSpPr>
          <p:spPr>
            <a:xfrm>
              <a:off x="2874748" y="129734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chemeClr val="bg1"/>
                  </a:solidFill>
                  <a:effectLst/>
                  <a:uLnTx/>
                  <a:uFillTx/>
                  <a:latin typeface="Segoe UI"/>
                </a:rPr>
                <a:t>VM</a:t>
              </a:r>
            </a:p>
          </p:txBody>
        </p:sp>
        <p:sp>
          <p:nvSpPr>
            <p:cNvPr id="7" name="Rectangle 6"/>
            <p:cNvSpPr/>
            <p:nvPr/>
          </p:nvSpPr>
          <p:spPr>
            <a:xfrm>
              <a:off x="1427572" y="1299711"/>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chemeClr val="bg1"/>
                  </a:solidFill>
                  <a:effectLst/>
                  <a:uLnTx/>
                  <a:uFillTx/>
                  <a:latin typeface="Segoe UI"/>
                </a:rPr>
                <a:t>VM</a:t>
              </a:r>
            </a:p>
          </p:txBody>
        </p:sp>
        <p:sp>
          <p:nvSpPr>
            <p:cNvPr id="8" name="Rectangle 7"/>
            <p:cNvSpPr/>
            <p:nvPr/>
          </p:nvSpPr>
          <p:spPr bwMode="auto">
            <a:xfrm>
              <a:off x="681446" y="1793548"/>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Hypervisor</a:t>
              </a:r>
            </a:p>
          </p:txBody>
        </p:sp>
        <p:sp>
          <p:nvSpPr>
            <p:cNvPr id="9" name="Rectangle 8"/>
            <p:cNvSpPr/>
            <p:nvPr/>
          </p:nvSpPr>
          <p:spPr bwMode="auto">
            <a:xfrm>
              <a:off x="1512172" y="3445921"/>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Storage server</a:t>
              </a:r>
            </a:p>
          </p:txBody>
        </p:sp>
        <p:sp>
          <p:nvSpPr>
            <p:cNvPr id="10" name="Rectangle 9"/>
            <p:cNvSpPr/>
            <p:nvPr/>
          </p:nvSpPr>
          <p:spPr>
            <a:xfrm>
              <a:off x="1313978" y="135849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chemeClr val="bg1"/>
                  </a:solidFill>
                  <a:effectLst/>
                  <a:uLnTx/>
                  <a:uFillTx/>
                  <a:latin typeface="Segoe UI"/>
                </a:rPr>
                <a:t>VM</a:t>
              </a:r>
            </a:p>
          </p:txBody>
        </p:sp>
        <p:sp>
          <p:nvSpPr>
            <p:cNvPr id="11" name="Rectangle 10"/>
            <p:cNvSpPr/>
            <p:nvPr/>
          </p:nvSpPr>
          <p:spPr>
            <a:xfrm>
              <a:off x="830964" y="1443725"/>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sp>
          <p:nvSpPr>
            <p:cNvPr id="12" name="Rectangle 11"/>
            <p:cNvSpPr/>
            <p:nvPr/>
          </p:nvSpPr>
          <p:spPr bwMode="auto">
            <a:xfrm>
              <a:off x="2126364" y="1787020"/>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Hypervisor</a:t>
              </a:r>
            </a:p>
          </p:txBody>
        </p:sp>
        <p:sp>
          <p:nvSpPr>
            <p:cNvPr id="13" name="Rectangle 12"/>
            <p:cNvSpPr/>
            <p:nvPr/>
          </p:nvSpPr>
          <p:spPr>
            <a:xfrm>
              <a:off x="2758896" y="1351970"/>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chemeClr val="bg1"/>
                  </a:solidFill>
                  <a:effectLst/>
                  <a:uLnTx/>
                  <a:uFillTx/>
                  <a:latin typeface="Segoe UI"/>
                </a:rPr>
                <a:t>VM</a:t>
              </a:r>
            </a:p>
          </p:txBody>
        </p:sp>
        <p:sp>
          <p:nvSpPr>
            <p:cNvPr id="14" name="Rectangle 13"/>
            <p:cNvSpPr/>
            <p:nvPr/>
          </p:nvSpPr>
          <p:spPr>
            <a:xfrm>
              <a:off x="2275882" y="1437197"/>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sp>
          <p:nvSpPr>
            <p:cNvPr id="15" name="Freeform 14"/>
            <p:cNvSpPr/>
            <p:nvPr/>
          </p:nvSpPr>
          <p:spPr>
            <a:xfrm>
              <a:off x="1960612" y="2083664"/>
              <a:ext cx="555323" cy="1339702"/>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1190847" y="2102145"/>
              <a:ext cx="769765" cy="1329070"/>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56131" y="1540382"/>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sp>
          <p:nvSpPr>
            <p:cNvPr id="18" name="Rectangle 17"/>
            <p:cNvSpPr/>
            <p:nvPr/>
          </p:nvSpPr>
          <p:spPr>
            <a:xfrm>
              <a:off x="2189370" y="1532239"/>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grpSp>
      <p:sp>
        <p:nvSpPr>
          <p:cNvPr id="19" name="Freeform 18"/>
          <p:cNvSpPr/>
          <p:nvPr/>
        </p:nvSpPr>
        <p:spPr>
          <a:xfrm>
            <a:off x="1059960" y="2291582"/>
            <a:ext cx="598610" cy="1479263"/>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1667656" y="2268975"/>
            <a:ext cx="943651" cy="1508487"/>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700157586"/>
      </p:ext>
    </p:extLst>
  </p:cSld>
  <p:clrMapOvr>
    <a:masterClrMapping/>
  </p:clrMapOvr>
  <mc:AlternateContent xmlns:mc="http://schemas.openxmlformats.org/markup-compatibility/2006" xmlns:p14="http://schemas.microsoft.com/office/powerpoint/2010/main">
    <mc:Choice Requires="p14">
      <p:transition spd="slow" p14:dur="2000" advTm="38224"/>
    </mc:Choice>
    <mc:Fallback xmlns="">
      <p:transition spd="slow" advTm="3822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r>
              <a:rPr lang="en-US" sz="2941" dirty="0" smtClean="0">
                <a:solidFill>
                  <a:srgbClr val="1010A0"/>
                </a:solidFill>
              </a:rPr>
              <a:t>Background: Enterprise data centers</a:t>
            </a:r>
            <a:endParaRPr lang="en-US" sz="2941" dirty="0">
              <a:solidFill>
                <a:srgbClr val="1010A0"/>
              </a:solidFill>
            </a:endParaRPr>
          </a:p>
        </p:txBody>
      </p:sp>
      <p:sp>
        <p:nvSpPr>
          <p:cNvPr id="20" name="TextBox 19"/>
          <p:cNvSpPr txBox="1"/>
          <p:nvPr/>
        </p:nvSpPr>
        <p:spPr>
          <a:xfrm>
            <a:off x="3652026" y="968897"/>
            <a:ext cx="5189369" cy="5130635"/>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GB" sz="2400" dirty="0" smtClean="0">
                <a:solidFill>
                  <a:schemeClr val="bg1"/>
                </a:solidFill>
              </a:rPr>
              <a:t>General purpose applications</a:t>
            </a:r>
          </a:p>
          <a:p>
            <a:pPr marL="342900" indent="-342900">
              <a:lnSpc>
                <a:spcPct val="90000"/>
              </a:lnSpc>
              <a:spcAft>
                <a:spcPts val="600"/>
              </a:spcAft>
              <a:buFont typeface="Arial" panose="020B0604020202020204" pitchFamily="34" charset="0"/>
              <a:buChar char="•"/>
            </a:pPr>
            <a:r>
              <a:rPr lang="en-GB" sz="2400" dirty="0">
                <a:solidFill>
                  <a:schemeClr val="bg1"/>
                </a:solidFill>
              </a:rPr>
              <a:t>A</a:t>
            </a:r>
            <a:r>
              <a:rPr lang="en-GB" sz="2400" dirty="0" smtClean="0">
                <a:solidFill>
                  <a:schemeClr val="bg1"/>
                </a:solidFill>
              </a:rPr>
              <a:t>pplication runs on several VMs</a:t>
            </a:r>
          </a:p>
          <a:p>
            <a:pPr>
              <a:lnSpc>
                <a:spcPct val="90000"/>
              </a:lnSpc>
              <a:spcAft>
                <a:spcPts val="600"/>
              </a:spcAft>
            </a:pPr>
            <a:endParaRPr lang="en-GB" sz="2400" dirty="0" smtClean="0">
              <a:solidFill>
                <a:schemeClr val="bg1"/>
              </a:solidFill>
            </a:endParaRPr>
          </a:p>
          <a:p>
            <a:pPr marL="342900" indent="-342900">
              <a:lnSpc>
                <a:spcPct val="90000"/>
              </a:lnSpc>
              <a:spcAft>
                <a:spcPts val="600"/>
              </a:spcAft>
              <a:buFont typeface="Arial" panose="020B0604020202020204" pitchFamily="34" charset="0"/>
              <a:buChar char="•"/>
            </a:pPr>
            <a:r>
              <a:rPr lang="en-GB" sz="2400" dirty="0" smtClean="0">
                <a:solidFill>
                  <a:schemeClr val="bg1"/>
                </a:solidFill>
              </a:rPr>
              <a:t>Separate </a:t>
            </a:r>
            <a:r>
              <a:rPr lang="en-GB" sz="2400" dirty="0">
                <a:solidFill>
                  <a:schemeClr val="bg1"/>
                </a:solidFill>
              </a:rPr>
              <a:t>network for VM-to-VM </a:t>
            </a:r>
          </a:p>
          <a:p>
            <a:pPr>
              <a:lnSpc>
                <a:spcPct val="90000"/>
              </a:lnSpc>
              <a:spcAft>
                <a:spcPts val="600"/>
              </a:spcAft>
            </a:pPr>
            <a:r>
              <a:rPr lang="en-GB" sz="2400" dirty="0">
                <a:solidFill>
                  <a:schemeClr val="bg1"/>
                </a:solidFill>
              </a:rPr>
              <a:t>    traffic and </a:t>
            </a:r>
            <a:r>
              <a:rPr lang="en-GB" sz="2400" u="sng" dirty="0">
                <a:solidFill>
                  <a:schemeClr val="bg1"/>
                </a:solidFill>
              </a:rPr>
              <a:t>VM-to-Storage</a:t>
            </a:r>
            <a:r>
              <a:rPr lang="en-GB" sz="2400" dirty="0">
                <a:solidFill>
                  <a:schemeClr val="bg1"/>
                </a:solidFill>
              </a:rPr>
              <a:t> </a:t>
            </a:r>
            <a:r>
              <a:rPr lang="en-GB" sz="2400" dirty="0" smtClean="0">
                <a:solidFill>
                  <a:schemeClr val="bg1"/>
                </a:solidFill>
              </a:rPr>
              <a:t>traffic</a:t>
            </a:r>
          </a:p>
          <a:p>
            <a:pPr marL="342900" indent="-342900">
              <a:lnSpc>
                <a:spcPct val="90000"/>
              </a:lnSpc>
              <a:spcAft>
                <a:spcPts val="600"/>
              </a:spcAft>
              <a:buFont typeface="Arial" panose="020B0604020202020204" pitchFamily="34" charset="0"/>
              <a:buChar char="•"/>
            </a:pPr>
            <a:endParaRPr lang="en-GB" sz="2400" dirty="0">
              <a:solidFill>
                <a:schemeClr val="bg1"/>
              </a:solidFill>
            </a:endParaRPr>
          </a:p>
          <a:p>
            <a:pPr marL="342900" indent="-342900">
              <a:lnSpc>
                <a:spcPct val="90000"/>
              </a:lnSpc>
              <a:spcAft>
                <a:spcPts val="600"/>
              </a:spcAft>
              <a:buFont typeface="Arial" panose="020B0604020202020204" pitchFamily="34" charset="0"/>
              <a:buChar char="•"/>
            </a:pPr>
            <a:r>
              <a:rPr lang="en-GB" sz="2400" dirty="0" smtClean="0">
                <a:solidFill>
                  <a:schemeClr val="bg1"/>
                </a:solidFill>
              </a:rPr>
              <a:t>Storage </a:t>
            </a:r>
            <a:r>
              <a:rPr lang="en-GB" sz="2400" dirty="0">
                <a:solidFill>
                  <a:schemeClr val="bg1"/>
                </a:solidFill>
              </a:rPr>
              <a:t>is </a:t>
            </a:r>
            <a:r>
              <a:rPr lang="en-GB" sz="2400" dirty="0" smtClean="0">
                <a:solidFill>
                  <a:schemeClr val="bg1"/>
                </a:solidFill>
              </a:rPr>
              <a:t>virtualized</a:t>
            </a:r>
          </a:p>
          <a:p>
            <a:pPr marL="342900" indent="-342900">
              <a:lnSpc>
                <a:spcPct val="90000"/>
              </a:lnSpc>
              <a:spcAft>
                <a:spcPts val="600"/>
              </a:spcAft>
              <a:buFont typeface="Arial" panose="020B0604020202020204" pitchFamily="34" charset="0"/>
              <a:buChar char="•"/>
            </a:pPr>
            <a:endParaRPr lang="en-GB" sz="2400" dirty="0">
              <a:solidFill>
                <a:schemeClr val="bg1"/>
              </a:solidFill>
            </a:endParaRPr>
          </a:p>
          <a:p>
            <a:pPr marL="342900" indent="-342900">
              <a:lnSpc>
                <a:spcPct val="90000"/>
              </a:lnSpc>
              <a:spcAft>
                <a:spcPts val="600"/>
              </a:spcAft>
              <a:buFont typeface="Arial" panose="020B0604020202020204" pitchFamily="34" charset="0"/>
              <a:buChar char="•"/>
            </a:pPr>
            <a:r>
              <a:rPr lang="en-GB" sz="2400" dirty="0" smtClean="0">
                <a:solidFill>
                  <a:schemeClr val="bg1"/>
                </a:solidFill>
              </a:rPr>
              <a:t>Resources are </a:t>
            </a:r>
            <a:r>
              <a:rPr lang="en-GB" sz="2400" u="sng" dirty="0" smtClean="0">
                <a:solidFill>
                  <a:schemeClr val="bg1"/>
                </a:solidFill>
              </a:rPr>
              <a:t>shared</a:t>
            </a:r>
            <a:endParaRPr lang="en-GB" sz="2400" u="sng" dirty="0">
              <a:solidFill>
                <a:schemeClr val="bg1"/>
              </a:solidFill>
            </a:endParaRPr>
          </a:p>
          <a:p>
            <a:pPr>
              <a:lnSpc>
                <a:spcPct val="90000"/>
              </a:lnSpc>
              <a:spcAft>
                <a:spcPts val="600"/>
              </a:spcAft>
            </a:pPr>
            <a:endParaRPr lang="en-GB" sz="2400" dirty="0" smtClean="0">
              <a:solidFill>
                <a:schemeClr val="bg1"/>
              </a:solidFill>
            </a:endParaRPr>
          </a:p>
          <a:p>
            <a:pPr>
              <a:lnSpc>
                <a:spcPct val="90000"/>
              </a:lnSpc>
              <a:spcAft>
                <a:spcPts val="600"/>
              </a:spcAft>
            </a:pPr>
            <a:endParaRPr lang="en-GB" sz="2400" dirty="0" smtClean="0">
              <a:solidFill>
                <a:schemeClr val="bg1"/>
              </a:solidFill>
            </a:endParaRPr>
          </a:p>
          <a:p>
            <a:pPr>
              <a:lnSpc>
                <a:spcPct val="90000"/>
              </a:lnSpc>
              <a:spcAft>
                <a:spcPts val="600"/>
              </a:spcAft>
            </a:pPr>
            <a:endParaRPr lang="en-GB" sz="2400" dirty="0" smtClean="0">
              <a:solidFill>
                <a:schemeClr val="bg1"/>
              </a:solidFill>
            </a:endParaRPr>
          </a:p>
        </p:txBody>
      </p:sp>
      <p:grpSp>
        <p:nvGrpSpPr>
          <p:cNvPr id="28" name="Group 27"/>
          <p:cNvGrpSpPr/>
          <p:nvPr/>
        </p:nvGrpSpPr>
        <p:grpSpPr>
          <a:xfrm>
            <a:off x="533400" y="1123950"/>
            <a:ext cx="3048000" cy="3810000"/>
            <a:chOff x="533400" y="1123950"/>
            <a:chExt cx="3048000" cy="3810000"/>
          </a:xfrm>
        </p:grpSpPr>
        <p:sp>
          <p:nvSpPr>
            <p:cNvPr id="2" name="Rounded Rectangle 1"/>
            <p:cNvSpPr/>
            <p:nvPr/>
          </p:nvSpPr>
          <p:spPr bwMode="auto">
            <a:xfrm>
              <a:off x="533400" y="1123950"/>
              <a:ext cx="3048000" cy="3810000"/>
            </a:xfrm>
            <a:prstGeom prst="roundRect">
              <a:avLst/>
            </a:prstGeom>
            <a:solidFill>
              <a:schemeClr val="tx1"/>
            </a:solidFill>
            <a:ln>
              <a:solidFill>
                <a:schemeClr val="tx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681446" y="1793548"/>
              <a:ext cx="1295400" cy="479644"/>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1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GB" sz="12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158" name="Rectangle 157"/>
            <p:cNvSpPr/>
            <p:nvPr/>
          </p:nvSpPr>
          <p:spPr bwMode="auto">
            <a:xfrm>
              <a:off x="2133600" y="1793548"/>
              <a:ext cx="1291046" cy="323869"/>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Rectangle 158"/>
            <p:cNvSpPr/>
            <p:nvPr/>
          </p:nvSpPr>
          <p:spPr bwMode="auto">
            <a:xfrm>
              <a:off x="681446" y="2094656"/>
              <a:ext cx="1295400" cy="291475"/>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2133600" y="2094656"/>
              <a:ext cx="1291046" cy="291475"/>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a:xfrm>
              <a:off x="762001" y="2625849"/>
              <a:ext cx="762000" cy="433402"/>
            </a:xfrm>
            <a:prstGeom prst="rect">
              <a:avLst/>
            </a:prstGeom>
            <a:solidFill>
              <a:schemeClr val="bg2">
                <a:lumMod val="10000"/>
                <a:lumOff val="90000"/>
              </a:schemeClr>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50" dirty="0" smtClean="0">
                  <a:solidFill>
                    <a:srgbClr val="000000"/>
                  </a:solidFill>
                </a:rPr>
                <a:t>Switch</a:t>
              </a:r>
              <a:endParaRPr lang="en-US" sz="1050" dirty="0">
                <a:solidFill>
                  <a:srgbClr val="000000"/>
                </a:solidFill>
              </a:endParaRPr>
            </a:p>
          </p:txBody>
        </p:sp>
        <p:sp>
          <p:nvSpPr>
            <p:cNvPr id="163" name="Rectangle 162"/>
            <p:cNvSpPr/>
            <p:nvPr/>
          </p:nvSpPr>
          <p:spPr>
            <a:xfrm>
              <a:off x="1627105" y="2625848"/>
              <a:ext cx="762000" cy="433402"/>
            </a:xfrm>
            <a:prstGeom prst="rect">
              <a:avLst/>
            </a:prstGeom>
            <a:solidFill>
              <a:schemeClr val="bg2">
                <a:lumMod val="10000"/>
                <a:lumOff val="90000"/>
              </a:schemeClr>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50" dirty="0" smtClean="0">
                  <a:solidFill>
                    <a:srgbClr val="000000"/>
                  </a:solidFill>
                </a:rPr>
                <a:t>Switch</a:t>
              </a:r>
              <a:endParaRPr lang="en-US" sz="1050" dirty="0">
                <a:solidFill>
                  <a:srgbClr val="000000"/>
                </a:solidFill>
              </a:endParaRPr>
            </a:p>
          </p:txBody>
        </p:sp>
        <p:sp>
          <p:nvSpPr>
            <p:cNvPr id="168" name="Rectangle 167"/>
            <p:cNvSpPr/>
            <p:nvPr/>
          </p:nvSpPr>
          <p:spPr>
            <a:xfrm>
              <a:off x="2503536" y="2622426"/>
              <a:ext cx="762000" cy="433402"/>
            </a:xfrm>
            <a:prstGeom prst="rect">
              <a:avLst/>
            </a:prstGeom>
            <a:solidFill>
              <a:schemeClr val="bg2">
                <a:lumMod val="10000"/>
                <a:lumOff val="90000"/>
              </a:schemeClr>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100" dirty="0" smtClean="0">
                  <a:solidFill>
                    <a:srgbClr val="000000"/>
                  </a:solidFill>
                </a:rPr>
                <a:t>Switch</a:t>
              </a:r>
              <a:endParaRPr lang="en-US" sz="1100" dirty="0">
                <a:solidFill>
                  <a:srgbClr val="000000"/>
                </a:solidFill>
              </a:endParaRPr>
            </a:p>
          </p:txBody>
        </p:sp>
        <p:sp>
          <p:nvSpPr>
            <p:cNvPr id="4" name="Rectangle 3"/>
            <p:cNvSpPr/>
            <p:nvPr/>
          </p:nvSpPr>
          <p:spPr bwMode="auto">
            <a:xfrm>
              <a:off x="931641" y="3337387"/>
              <a:ext cx="991865" cy="66795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400" dirty="0" smtClean="0">
                  <a:gradFill>
                    <a:gsLst>
                      <a:gs pos="0">
                        <a:srgbClr val="FFFFFF"/>
                      </a:gs>
                      <a:gs pos="100000">
                        <a:srgbClr val="FFFFFF"/>
                      </a:gs>
                    </a:gsLst>
                    <a:lin ang="5400000" scaled="0"/>
                  </a:gradFill>
                  <a:ea typeface="Segoe UI" pitchFamily="34" charset="0"/>
                  <a:cs typeface="Segoe UI" pitchFamily="34" charset="0"/>
                </a:rPr>
                <a:t>Storage server</a:t>
              </a:r>
            </a:p>
          </p:txBody>
        </p:sp>
        <p:sp>
          <p:nvSpPr>
            <p:cNvPr id="171" name="Rectangle 170"/>
            <p:cNvSpPr/>
            <p:nvPr/>
          </p:nvSpPr>
          <p:spPr bwMode="auto">
            <a:xfrm>
              <a:off x="2231463" y="3337387"/>
              <a:ext cx="1022685" cy="66795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400">
                  <a:gradFill>
                    <a:gsLst>
                      <a:gs pos="0">
                        <a:srgbClr val="FFFFFF"/>
                      </a:gs>
                      <a:gs pos="100000">
                        <a:srgbClr val="FFFFFF"/>
                      </a:gs>
                    </a:gsLst>
                    <a:lin ang="5400000" scaled="0"/>
                  </a:gradFill>
                  <a:ea typeface="Segoe UI" pitchFamily="34" charset="0"/>
                  <a:cs typeface="Segoe UI" pitchFamily="34" charset="0"/>
                </a:rPr>
                <a:t>Storage server</a:t>
              </a:r>
              <a:endParaRPr lang="en-GB" sz="1400" dirty="0">
                <a:gradFill>
                  <a:gsLst>
                    <a:gs pos="0">
                      <a:srgbClr val="FFFFFF"/>
                    </a:gs>
                    <a:gs pos="100000">
                      <a:srgbClr val="FFFFFF"/>
                    </a:gs>
                  </a:gsLst>
                  <a:lin ang="5400000" scaled="0"/>
                </a:gradFill>
                <a:ea typeface="Segoe UI" pitchFamily="34" charset="0"/>
                <a:cs typeface="Segoe UI" pitchFamily="34" charset="0"/>
              </a:endParaRPr>
            </a:p>
          </p:txBody>
        </p:sp>
        <p:sp>
          <p:nvSpPr>
            <p:cNvPr id="271" name="Can 270"/>
            <p:cNvSpPr/>
            <p:nvPr/>
          </p:nvSpPr>
          <p:spPr>
            <a:xfrm>
              <a:off x="1351892" y="42081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endParaRPr>
            </a:p>
          </p:txBody>
        </p:sp>
        <p:sp>
          <p:nvSpPr>
            <p:cNvPr id="272" name="Can 271"/>
            <p:cNvSpPr/>
            <p:nvPr/>
          </p:nvSpPr>
          <p:spPr>
            <a:xfrm>
              <a:off x="1504292" y="43605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endParaRPr>
            </a:p>
          </p:txBody>
        </p:sp>
        <p:sp>
          <p:nvSpPr>
            <p:cNvPr id="273" name="Can 272"/>
            <p:cNvSpPr/>
            <p:nvPr/>
          </p:nvSpPr>
          <p:spPr>
            <a:xfrm>
              <a:off x="1656692" y="45129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endParaRPr>
            </a:p>
          </p:txBody>
        </p:sp>
        <p:sp>
          <p:nvSpPr>
            <p:cNvPr id="274" name="Can 273"/>
            <p:cNvSpPr/>
            <p:nvPr/>
          </p:nvSpPr>
          <p:spPr>
            <a:xfrm>
              <a:off x="1797705" y="419928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endParaRPr>
            </a:p>
          </p:txBody>
        </p:sp>
        <p:sp>
          <p:nvSpPr>
            <p:cNvPr id="275" name="Can 274"/>
            <p:cNvSpPr/>
            <p:nvPr/>
          </p:nvSpPr>
          <p:spPr>
            <a:xfrm>
              <a:off x="1950105" y="435168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endParaRPr>
            </a:p>
          </p:txBody>
        </p:sp>
        <p:sp>
          <p:nvSpPr>
            <p:cNvPr id="276" name="Can 275"/>
            <p:cNvSpPr/>
            <p:nvPr/>
          </p:nvSpPr>
          <p:spPr>
            <a:xfrm>
              <a:off x="2102505" y="450408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endParaRPr>
            </a:p>
          </p:txBody>
        </p:sp>
        <p:sp>
          <p:nvSpPr>
            <p:cNvPr id="277" name="Can 276"/>
            <p:cNvSpPr/>
            <p:nvPr/>
          </p:nvSpPr>
          <p:spPr>
            <a:xfrm>
              <a:off x="2221509" y="4178220"/>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endParaRPr>
            </a:p>
          </p:txBody>
        </p:sp>
        <p:sp>
          <p:nvSpPr>
            <p:cNvPr id="278" name="Can 277"/>
            <p:cNvSpPr/>
            <p:nvPr/>
          </p:nvSpPr>
          <p:spPr>
            <a:xfrm>
              <a:off x="2373909" y="4330620"/>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endParaRPr>
            </a:p>
          </p:txBody>
        </p:sp>
        <p:sp>
          <p:nvSpPr>
            <p:cNvPr id="279" name="Can 278"/>
            <p:cNvSpPr/>
            <p:nvPr/>
          </p:nvSpPr>
          <p:spPr>
            <a:xfrm>
              <a:off x="2526309" y="4483020"/>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endParaRPr>
            </a:p>
          </p:txBody>
        </p:sp>
        <p:sp>
          <p:nvSpPr>
            <p:cNvPr id="280" name="Can 279"/>
            <p:cNvSpPr/>
            <p:nvPr/>
          </p:nvSpPr>
          <p:spPr>
            <a:xfrm>
              <a:off x="2667322" y="417687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endParaRPr>
            </a:p>
          </p:txBody>
        </p:sp>
        <p:sp>
          <p:nvSpPr>
            <p:cNvPr id="281" name="Can 280"/>
            <p:cNvSpPr/>
            <p:nvPr/>
          </p:nvSpPr>
          <p:spPr>
            <a:xfrm>
              <a:off x="2819722" y="432927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endParaRPr>
            </a:p>
          </p:txBody>
        </p:sp>
        <p:sp>
          <p:nvSpPr>
            <p:cNvPr id="282" name="Can 281"/>
            <p:cNvSpPr/>
            <p:nvPr/>
          </p:nvSpPr>
          <p:spPr>
            <a:xfrm>
              <a:off x="2972122" y="448167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endParaRPr>
            </a:p>
          </p:txBody>
        </p:sp>
        <p:sp>
          <p:nvSpPr>
            <p:cNvPr id="283" name="Can 282"/>
            <p:cNvSpPr/>
            <p:nvPr/>
          </p:nvSpPr>
          <p:spPr>
            <a:xfrm>
              <a:off x="931641" y="42081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endParaRPr>
            </a:p>
          </p:txBody>
        </p:sp>
        <p:sp>
          <p:nvSpPr>
            <p:cNvPr id="284" name="Can 283"/>
            <p:cNvSpPr/>
            <p:nvPr/>
          </p:nvSpPr>
          <p:spPr>
            <a:xfrm>
              <a:off x="1084041" y="43605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endParaRPr>
            </a:p>
          </p:txBody>
        </p:sp>
        <p:sp>
          <p:nvSpPr>
            <p:cNvPr id="285" name="Can 284"/>
            <p:cNvSpPr/>
            <p:nvPr/>
          </p:nvSpPr>
          <p:spPr>
            <a:xfrm>
              <a:off x="1236441" y="45129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endParaRPr>
            </a:p>
          </p:txBody>
        </p:sp>
        <p:cxnSp>
          <p:nvCxnSpPr>
            <p:cNvPr id="6" name="Straight Connector 5"/>
            <p:cNvCxnSpPr/>
            <p:nvPr/>
          </p:nvCxnSpPr>
          <p:spPr>
            <a:xfrm>
              <a:off x="1518468" y="4005341"/>
              <a:ext cx="138224" cy="150652"/>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71" idx="2"/>
            </p:cNvCxnSpPr>
            <p:nvPr/>
          </p:nvCxnSpPr>
          <p:spPr>
            <a:xfrm flipH="1">
              <a:off x="2492210" y="4005341"/>
              <a:ext cx="250596" cy="135853"/>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6" name="Rectangle 285"/>
            <p:cNvSpPr/>
            <p:nvPr/>
          </p:nvSpPr>
          <p:spPr>
            <a:xfrm>
              <a:off x="1237251" y="3261233"/>
              <a:ext cx="368328" cy="152308"/>
            </a:xfrm>
            <a:prstGeom prst="rect">
              <a:avLst/>
            </a:prstGeom>
            <a:solidFill>
              <a:schemeClr val="accent5"/>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chemeClr val="tx1"/>
                  </a:solidFill>
                </a:rPr>
                <a:t>S-NIC</a:t>
              </a:r>
              <a:endParaRPr lang="en-US" sz="1000" dirty="0">
                <a:solidFill>
                  <a:schemeClr val="tx1"/>
                </a:solidFill>
              </a:endParaRPr>
            </a:p>
          </p:txBody>
        </p:sp>
        <p:sp>
          <p:nvSpPr>
            <p:cNvPr id="288" name="Rectangle 287"/>
            <p:cNvSpPr/>
            <p:nvPr/>
          </p:nvSpPr>
          <p:spPr>
            <a:xfrm>
              <a:off x="2543088" y="3256910"/>
              <a:ext cx="368328" cy="152308"/>
            </a:xfrm>
            <a:prstGeom prst="rect">
              <a:avLst/>
            </a:prstGeom>
            <a:solidFill>
              <a:schemeClr val="accent5"/>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chemeClr val="tx1"/>
                  </a:solidFill>
                </a:rPr>
                <a:t>S-NIC</a:t>
              </a:r>
              <a:endParaRPr lang="en-US" sz="1000" dirty="0">
                <a:solidFill>
                  <a:schemeClr val="tx1"/>
                </a:solidFill>
              </a:endParaRPr>
            </a:p>
          </p:txBody>
        </p:sp>
        <p:cxnSp>
          <p:nvCxnSpPr>
            <p:cNvPr id="15" name="Straight Connector 14"/>
            <p:cNvCxnSpPr>
              <a:stCxn id="161" idx="2"/>
              <a:endCxn id="286" idx="0"/>
            </p:cNvCxnSpPr>
            <p:nvPr/>
          </p:nvCxnSpPr>
          <p:spPr>
            <a:xfrm>
              <a:off x="1143001" y="3059251"/>
              <a:ext cx="278414" cy="201982"/>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68" idx="2"/>
              <a:endCxn id="288" idx="0"/>
            </p:cNvCxnSpPr>
            <p:nvPr/>
          </p:nvCxnSpPr>
          <p:spPr>
            <a:xfrm flipH="1">
              <a:off x="2727252" y="3055828"/>
              <a:ext cx="157284" cy="201082"/>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888490" y="2295941"/>
              <a:ext cx="368328" cy="152308"/>
            </a:xfrm>
            <a:prstGeom prst="rect">
              <a:avLst/>
            </a:prstGeom>
            <a:solidFill>
              <a:schemeClr val="accent5"/>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chemeClr val="tx1"/>
                  </a:solidFill>
                </a:rPr>
                <a:t>S-NIC</a:t>
              </a:r>
              <a:endParaRPr lang="en-US" sz="1000" dirty="0">
                <a:solidFill>
                  <a:schemeClr val="tx1"/>
                </a:solidFill>
              </a:endParaRPr>
            </a:p>
          </p:txBody>
        </p:sp>
        <p:sp>
          <p:nvSpPr>
            <p:cNvPr id="290" name="Rectangle 289"/>
            <p:cNvSpPr/>
            <p:nvPr/>
          </p:nvSpPr>
          <p:spPr>
            <a:xfrm>
              <a:off x="1403416" y="2295940"/>
              <a:ext cx="368328" cy="152308"/>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rgbClr val="000000"/>
                  </a:solidFill>
                </a:rPr>
                <a:t>NIC</a:t>
              </a:r>
              <a:endParaRPr lang="en-US" sz="1000" dirty="0">
                <a:solidFill>
                  <a:srgbClr val="000000"/>
                </a:solidFill>
              </a:endParaRPr>
            </a:p>
          </p:txBody>
        </p:sp>
        <p:sp>
          <p:nvSpPr>
            <p:cNvPr id="291" name="Rectangle 290"/>
            <p:cNvSpPr/>
            <p:nvPr/>
          </p:nvSpPr>
          <p:spPr>
            <a:xfrm>
              <a:off x="2359070" y="2301294"/>
              <a:ext cx="368328" cy="152308"/>
            </a:xfrm>
            <a:prstGeom prst="rect">
              <a:avLst/>
            </a:prstGeom>
            <a:solidFill>
              <a:schemeClr val="accent5"/>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chemeClr val="tx1"/>
                  </a:solidFill>
                </a:rPr>
                <a:t>S-NIC</a:t>
              </a:r>
              <a:endParaRPr lang="en-US" sz="1000" dirty="0">
                <a:solidFill>
                  <a:schemeClr val="tx1"/>
                </a:solidFill>
              </a:endParaRPr>
            </a:p>
          </p:txBody>
        </p:sp>
        <p:sp>
          <p:nvSpPr>
            <p:cNvPr id="292" name="Rectangle 291"/>
            <p:cNvSpPr/>
            <p:nvPr/>
          </p:nvSpPr>
          <p:spPr>
            <a:xfrm>
              <a:off x="2873996" y="2301293"/>
              <a:ext cx="368328" cy="152308"/>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rgbClr val="000000"/>
                  </a:solidFill>
                </a:rPr>
                <a:t>NIC</a:t>
              </a:r>
              <a:endParaRPr lang="en-US" sz="1000" dirty="0">
                <a:solidFill>
                  <a:srgbClr val="000000"/>
                </a:solidFill>
              </a:endParaRPr>
            </a:p>
          </p:txBody>
        </p:sp>
        <p:cxnSp>
          <p:nvCxnSpPr>
            <p:cNvPr id="293" name="Straight Connector 292"/>
            <p:cNvCxnSpPr>
              <a:endCxn id="161" idx="0"/>
            </p:cNvCxnSpPr>
            <p:nvPr/>
          </p:nvCxnSpPr>
          <p:spPr>
            <a:xfrm>
              <a:off x="1090042" y="2452401"/>
              <a:ext cx="52959" cy="173448"/>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endCxn id="168" idx="0"/>
            </p:cNvCxnSpPr>
            <p:nvPr/>
          </p:nvCxnSpPr>
          <p:spPr>
            <a:xfrm>
              <a:off x="2576515" y="2464506"/>
              <a:ext cx="308021" cy="15792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8" name="Rectangle 307"/>
            <p:cNvSpPr/>
            <p:nvPr/>
          </p:nvSpPr>
          <p:spPr>
            <a:xfrm>
              <a:off x="1134603" y="1265021"/>
              <a:ext cx="277592" cy="578273"/>
            </a:xfrm>
            <a:prstGeom prst="rect">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rPr>
                <a:t>VM</a:t>
              </a:r>
            </a:p>
          </p:txBody>
        </p:sp>
        <p:sp>
          <p:nvSpPr>
            <p:cNvPr id="309" name="Rectangle 308"/>
            <p:cNvSpPr/>
            <p:nvPr/>
          </p:nvSpPr>
          <p:spPr>
            <a:xfrm>
              <a:off x="1087580" y="1330019"/>
              <a:ext cx="395258" cy="574277"/>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rPr>
                <a:t>VM</a:t>
              </a:r>
            </a:p>
          </p:txBody>
        </p:sp>
        <p:sp>
          <p:nvSpPr>
            <p:cNvPr id="310" name="Rectangle 309"/>
            <p:cNvSpPr/>
            <p:nvPr/>
          </p:nvSpPr>
          <p:spPr>
            <a:xfrm>
              <a:off x="1024735" y="1383229"/>
              <a:ext cx="533040" cy="574277"/>
            </a:xfrm>
            <a:prstGeom prst="rect">
              <a:avLst/>
            </a:prstGeom>
            <a:solidFill>
              <a:srgbClr val="00B0F0"/>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rPr>
                <a:t>VM</a:t>
              </a:r>
            </a:p>
          </p:txBody>
        </p:sp>
        <p:sp>
          <p:nvSpPr>
            <p:cNvPr id="311" name="Rectangle 310"/>
            <p:cNvSpPr/>
            <p:nvPr/>
          </p:nvSpPr>
          <p:spPr>
            <a:xfrm>
              <a:off x="978122" y="1449496"/>
              <a:ext cx="629334" cy="556608"/>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20571" rIns="0" bIns="0" rtlCol="0" anchor="t"/>
            <a:lstStyle/>
            <a:p>
              <a:pPr algn="ctr" defTabSz="685845"/>
              <a:r>
                <a:rPr lang="en-US" sz="1100" dirty="0">
                  <a:solidFill>
                    <a:schemeClr val="tx1"/>
                  </a:solidFill>
                </a:rPr>
                <a:t>Virtual</a:t>
              </a:r>
              <a:br>
                <a:rPr lang="en-US" sz="1100" dirty="0">
                  <a:solidFill>
                    <a:schemeClr val="tx1"/>
                  </a:solidFill>
                </a:rPr>
              </a:br>
              <a:r>
                <a:rPr lang="en-US" sz="1100" dirty="0">
                  <a:solidFill>
                    <a:schemeClr val="tx1"/>
                  </a:solidFill>
                </a:rPr>
                <a:t>Machine</a:t>
              </a:r>
            </a:p>
          </p:txBody>
        </p:sp>
        <p:sp>
          <p:nvSpPr>
            <p:cNvPr id="312" name="Can 311"/>
            <p:cNvSpPr/>
            <p:nvPr/>
          </p:nvSpPr>
          <p:spPr>
            <a:xfrm>
              <a:off x="1334026" y="1793548"/>
              <a:ext cx="282028" cy="261504"/>
            </a:xfrm>
            <a:prstGeom prst="can">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685845"/>
              <a:r>
                <a:rPr lang="en-US" sz="900" dirty="0">
                  <a:solidFill>
                    <a:srgbClr val="363535"/>
                  </a:solidFill>
                </a:rPr>
                <a:t>vDisk</a:t>
              </a:r>
            </a:p>
          </p:txBody>
        </p:sp>
        <p:sp>
          <p:nvSpPr>
            <p:cNvPr id="313" name="Rectangle 312"/>
            <p:cNvSpPr/>
            <p:nvPr/>
          </p:nvSpPr>
          <p:spPr>
            <a:xfrm>
              <a:off x="2628896" y="1265021"/>
              <a:ext cx="277592" cy="578273"/>
            </a:xfrm>
            <a:prstGeom prst="rect">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rPr>
                <a:t>VM</a:t>
              </a:r>
            </a:p>
          </p:txBody>
        </p:sp>
        <p:sp>
          <p:nvSpPr>
            <p:cNvPr id="314" name="Rectangle 313"/>
            <p:cNvSpPr/>
            <p:nvPr/>
          </p:nvSpPr>
          <p:spPr>
            <a:xfrm>
              <a:off x="2581873" y="1330019"/>
              <a:ext cx="395258" cy="574277"/>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rPr>
                <a:t>VM</a:t>
              </a:r>
            </a:p>
          </p:txBody>
        </p:sp>
        <p:sp>
          <p:nvSpPr>
            <p:cNvPr id="316" name="Rectangle 315"/>
            <p:cNvSpPr/>
            <p:nvPr/>
          </p:nvSpPr>
          <p:spPr>
            <a:xfrm>
              <a:off x="2519028" y="1383229"/>
              <a:ext cx="533040" cy="574277"/>
            </a:xfrm>
            <a:prstGeom prst="rect">
              <a:avLst/>
            </a:prstGeom>
            <a:solidFill>
              <a:srgbClr val="00B0F0"/>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rPr>
                <a:t>VM</a:t>
              </a:r>
            </a:p>
          </p:txBody>
        </p:sp>
        <p:sp>
          <p:nvSpPr>
            <p:cNvPr id="317" name="Rectangle 316"/>
            <p:cNvSpPr/>
            <p:nvPr/>
          </p:nvSpPr>
          <p:spPr>
            <a:xfrm>
              <a:off x="2472415" y="1449496"/>
              <a:ext cx="629334" cy="556608"/>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20571" rIns="0" bIns="0" rtlCol="0" anchor="t"/>
            <a:lstStyle/>
            <a:p>
              <a:pPr algn="ctr" defTabSz="685845"/>
              <a:r>
                <a:rPr lang="en-US" sz="1100" dirty="0">
                  <a:solidFill>
                    <a:schemeClr val="tx1"/>
                  </a:solidFill>
                </a:rPr>
                <a:t>Virtual</a:t>
              </a:r>
              <a:br>
                <a:rPr lang="en-US" sz="1100" dirty="0">
                  <a:solidFill>
                    <a:schemeClr val="tx1"/>
                  </a:solidFill>
                </a:rPr>
              </a:br>
              <a:r>
                <a:rPr lang="en-US" sz="1100" dirty="0">
                  <a:solidFill>
                    <a:schemeClr val="tx1"/>
                  </a:solidFill>
                </a:rPr>
                <a:t>Machine</a:t>
              </a:r>
            </a:p>
          </p:txBody>
        </p:sp>
        <p:sp>
          <p:nvSpPr>
            <p:cNvPr id="319" name="Can 318"/>
            <p:cNvSpPr/>
            <p:nvPr/>
          </p:nvSpPr>
          <p:spPr>
            <a:xfrm>
              <a:off x="2855034" y="1788706"/>
              <a:ext cx="282028" cy="261504"/>
            </a:xfrm>
            <a:prstGeom prst="can">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685845"/>
              <a:r>
                <a:rPr lang="en-US" sz="900" dirty="0">
                  <a:solidFill>
                    <a:srgbClr val="363535"/>
                  </a:solidFill>
                </a:rPr>
                <a:t>vDisk</a:t>
              </a:r>
            </a:p>
          </p:txBody>
        </p:sp>
        <p:cxnSp>
          <p:nvCxnSpPr>
            <p:cNvPr id="328" name="Straight Connector 327"/>
            <p:cNvCxnSpPr>
              <a:stCxn id="290" idx="2"/>
              <a:endCxn id="163" idx="0"/>
            </p:cNvCxnSpPr>
            <p:nvPr/>
          </p:nvCxnSpPr>
          <p:spPr>
            <a:xfrm>
              <a:off x="1587580" y="2448248"/>
              <a:ext cx="420525" cy="17760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a:endCxn id="163" idx="0"/>
            </p:cNvCxnSpPr>
            <p:nvPr/>
          </p:nvCxnSpPr>
          <p:spPr>
            <a:xfrm flipH="1">
              <a:off x="2008105" y="2460584"/>
              <a:ext cx="1043963" cy="165264"/>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endCxn id="161" idx="0"/>
            </p:cNvCxnSpPr>
            <p:nvPr/>
          </p:nvCxnSpPr>
          <p:spPr>
            <a:xfrm flipH="1">
              <a:off x="1143001" y="2470997"/>
              <a:ext cx="1383309" cy="154852"/>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289" idx="2"/>
            </p:cNvCxnSpPr>
            <p:nvPr/>
          </p:nvCxnSpPr>
          <p:spPr>
            <a:xfrm>
              <a:off x="1072654" y="2448249"/>
              <a:ext cx="1818494" cy="163223"/>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7" name="Slide Number Placeholder 2"/>
          <p:cNvSpPr txBox="1">
            <a:spLocks/>
          </p:cNvSpPr>
          <p:nvPr/>
        </p:nvSpPr>
        <p:spPr>
          <a:xfrm>
            <a:off x="6553200" y="481250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tx1">
                    <a:lumMod val="65000"/>
                  </a:schemeClr>
                </a:solidFill>
              </a:rPr>
              <a:t>2</a:t>
            </a:r>
          </a:p>
        </p:txBody>
      </p:sp>
    </p:spTree>
    <p:extLst>
      <p:ext uri="{BB962C8B-B14F-4D97-AF65-F5344CB8AC3E}">
        <p14:creationId xmlns:p14="http://schemas.microsoft.com/office/powerpoint/2010/main" val="129731836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Max-min fair sharing</a:t>
            </a:r>
            <a:endParaRPr lang="en-GB" dirty="0"/>
          </a:p>
        </p:txBody>
      </p:sp>
      <p:sp>
        <p:nvSpPr>
          <p:cNvPr id="3" name="Content Placeholder 2"/>
          <p:cNvSpPr>
            <a:spLocks noGrp="1"/>
          </p:cNvSpPr>
          <p:nvPr>
            <p:ph idx="1"/>
          </p:nvPr>
        </p:nvSpPr>
        <p:spPr/>
        <p:txBody>
          <a:bodyPr>
            <a:normAutofit/>
          </a:bodyPr>
          <a:lstStyle/>
          <a:p>
            <a:r>
              <a:rPr lang="en-GB" sz="2600" dirty="0" smtClean="0">
                <a:solidFill>
                  <a:schemeClr val="bg2">
                    <a:lumMod val="10000"/>
                  </a:schemeClr>
                </a:solidFill>
              </a:rPr>
              <a:t>Well studied problem in networks</a:t>
            </a:r>
            <a:endParaRPr lang="en-GB" sz="2600" i="1" dirty="0" smtClean="0">
              <a:solidFill>
                <a:schemeClr val="bg2">
                  <a:lumMod val="10000"/>
                </a:schemeClr>
              </a:solidFill>
            </a:endParaRPr>
          </a:p>
          <a:p>
            <a:pPr lvl="1">
              <a:buFont typeface="Wingdings" panose="05000000000000000000" pitchFamily="2" charset="2"/>
              <a:buChar char="§"/>
            </a:pPr>
            <a:r>
              <a:rPr lang="en-GB" dirty="0" smtClean="0"/>
              <a:t>Existing solutions are distributed</a:t>
            </a:r>
          </a:p>
          <a:p>
            <a:pPr lvl="2">
              <a:buFont typeface="Wingdings" panose="05000000000000000000" pitchFamily="2" charset="2"/>
              <a:buChar char="§"/>
            </a:pPr>
            <a:r>
              <a:rPr lang="en-GB" dirty="0" smtClean="0"/>
              <a:t>Each VM varies its rate based on congestion</a:t>
            </a:r>
          </a:p>
          <a:p>
            <a:pPr lvl="2">
              <a:buFont typeface="Wingdings" panose="05000000000000000000" pitchFamily="2" charset="2"/>
              <a:buChar char="§"/>
            </a:pPr>
            <a:r>
              <a:rPr lang="en-GB" dirty="0" smtClean="0"/>
              <a:t>Converge </a:t>
            </a:r>
            <a:r>
              <a:rPr lang="en-GB" dirty="0"/>
              <a:t>to max-min </a:t>
            </a:r>
            <a:r>
              <a:rPr lang="en-GB" dirty="0" smtClean="0"/>
              <a:t>sharing</a:t>
            </a:r>
          </a:p>
          <a:p>
            <a:pPr lvl="1">
              <a:buFont typeface="Wingdings" panose="05000000000000000000" pitchFamily="2" charset="2"/>
              <a:buChar char="§"/>
            </a:pPr>
            <a:r>
              <a:rPr lang="en-GB" sz="2400" i="1" dirty="0" smtClean="0"/>
              <a:t>Drawbacks</a:t>
            </a:r>
            <a:r>
              <a:rPr lang="en-GB" sz="2400" dirty="0" smtClean="0"/>
              <a:t>: </a:t>
            </a:r>
            <a:r>
              <a:rPr lang="en-GB" sz="2400" dirty="0"/>
              <a:t>complex and </a:t>
            </a:r>
            <a:r>
              <a:rPr lang="en-GB" sz="2400" dirty="0" smtClean="0"/>
              <a:t>requires </a:t>
            </a:r>
            <a:r>
              <a:rPr lang="en-GB" dirty="0" smtClean="0"/>
              <a:t>congestion signal</a:t>
            </a:r>
            <a:endParaRPr lang="en-GB" sz="2400" dirty="0" smtClean="0"/>
          </a:p>
          <a:p>
            <a:pPr lvl="1"/>
            <a:endParaRPr lang="en-GB" sz="800" dirty="0"/>
          </a:p>
          <a:p>
            <a:r>
              <a:rPr lang="en-GB" sz="2600" u="sng" dirty="0" smtClean="0">
                <a:solidFill>
                  <a:schemeClr val="bg2">
                    <a:lumMod val="10000"/>
                  </a:schemeClr>
                </a:solidFill>
              </a:rPr>
              <a:t>But we have a centralized controller</a:t>
            </a:r>
            <a:endParaRPr lang="en-GB" sz="2600" i="1" u="sng" dirty="0">
              <a:solidFill>
                <a:schemeClr val="bg2">
                  <a:lumMod val="10000"/>
                </a:schemeClr>
              </a:solidFill>
            </a:endParaRPr>
          </a:p>
          <a:p>
            <a:pPr lvl="1">
              <a:buFont typeface="Wingdings" panose="05000000000000000000" pitchFamily="2" charset="2"/>
              <a:buChar char="§"/>
            </a:pPr>
            <a:r>
              <a:rPr lang="en-GB" dirty="0" smtClean="0"/>
              <a:t>Converts to simple algorithm </a:t>
            </a:r>
            <a:r>
              <a:rPr lang="en-GB" dirty="0"/>
              <a:t>at controller</a:t>
            </a:r>
          </a:p>
          <a:p>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pPr/>
              <a:t>20</a:t>
            </a:fld>
            <a:endParaRPr lang="en-US" dirty="0"/>
          </a:p>
        </p:txBody>
      </p:sp>
    </p:spTree>
    <p:extLst>
      <p:ext uri="{BB962C8B-B14F-4D97-AF65-F5344CB8AC3E}">
        <p14:creationId xmlns:p14="http://schemas.microsoft.com/office/powerpoint/2010/main" val="1520453613"/>
      </p:ext>
    </p:extLst>
  </p:cSld>
  <p:clrMapOvr>
    <a:masterClrMapping/>
  </p:clrMapOvr>
  <mc:AlternateContent xmlns:mc="http://schemas.openxmlformats.org/markup-compatibility/2006" xmlns:p14="http://schemas.microsoft.com/office/powerpoint/2010/main">
    <mc:Choice Requires="p14">
      <p:transition spd="slow" p14:dur="2000" advTm="24177"/>
    </mc:Choice>
    <mc:Fallback xmlns="">
      <p:transition spd="slow" advTm="2417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Controller-based max-min fair sharing</a:t>
            </a:r>
            <a:endParaRPr lang="en-GB" dirty="0"/>
          </a:p>
        </p:txBody>
      </p:sp>
      <p:sp>
        <p:nvSpPr>
          <p:cNvPr id="4" name="text-controller"/>
          <p:cNvSpPr txBox="1"/>
          <p:nvPr/>
        </p:nvSpPr>
        <p:spPr>
          <a:xfrm>
            <a:off x="309441" y="1237437"/>
            <a:ext cx="5417617" cy="2677656"/>
          </a:xfrm>
          <a:prstGeom prst="rect">
            <a:avLst/>
          </a:prstGeom>
          <a:noFill/>
        </p:spPr>
        <p:txBody>
          <a:bodyPr wrap="square" rtlCol="0">
            <a:spAutoFit/>
          </a:bodyPr>
          <a:lstStyle/>
          <a:p>
            <a:r>
              <a:rPr lang="en-GB" sz="2800" dirty="0" smtClean="0">
                <a:solidFill>
                  <a:schemeClr val="bg2">
                    <a:lumMod val="10000"/>
                  </a:schemeClr>
                </a:solidFill>
              </a:rPr>
              <a:t>What does controller do?</a:t>
            </a:r>
          </a:p>
          <a:p>
            <a:pPr marL="457200" indent="-457200">
              <a:buFont typeface="Arial" panose="020B0604020202020204" pitchFamily="34" charset="0"/>
              <a:buChar char="•"/>
            </a:pPr>
            <a:r>
              <a:rPr lang="en-GB" sz="2800" dirty="0" smtClean="0">
                <a:solidFill>
                  <a:schemeClr val="bg2">
                    <a:lumMod val="10000"/>
                  </a:schemeClr>
                </a:solidFill>
              </a:rPr>
              <a:t>Infers VM demands</a:t>
            </a:r>
          </a:p>
          <a:p>
            <a:pPr marL="457200" indent="-457200">
              <a:buFont typeface="Arial" panose="020B0604020202020204" pitchFamily="34" charset="0"/>
              <a:buChar char="•"/>
            </a:pPr>
            <a:r>
              <a:rPr lang="en-GB" sz="2800" dirty="0">
                <a:solidFill>
                  <a:schemeClr val="bg2">
                    <a:lumMod val="10000"/>
                  </a:schemeClr>
                </a:solidFill>
              </a:rPr>
              <a:t>Uses centralized </a:t>
            </a:r>
            <a:r>
              <a:rPr lang="en-GB" sz="2800" dirty="0" smtClean="0">
                <a:solidFill>
                  <a:schemeClr val="bg2">
                    <a:lumMod val="10000"/>
                  </a:schemeClr>
                </a:solidFill>
              </a:rPr>
              <a:t>max-min </a:t>
            </a:r>
            <a:r>
              <a:rPr lang="en-GB" sz="2800" u="sng" dirty="0" smtClean="0">
                <a:solidFill>
                  <a:schemeClr val="bg2">
                    <a:lumMod val="10000"/>
                  </a:schemeClr>
                </a:solidFill>
              </a:rPr>
              <a:t>within</a:t>
            </a:r>
            <a:r>
              <a:rPr lang="en-GB" sz="2800" dirty="0" smtClean="0">
                <a:solidFill>
                  <a:schemeClr val="bg2">
                    <a:lumMod val="10000"/>
                  </a:schemeClr>
                </a:solidFill>
              </a:rPr>
              <a:t> a tenant and </a:t>
            </a:r>
            <a:r>
              <a:rPr lang="en-GB" sz="2800" u="sng" dirty="0" smtClean="0">
                <a:solidFill>
                  <a:schemeClr val="bg2">
                    <a:lumMod val="10000"/>
                  </a:schemeClr>
                </a:solidFill>
              </a:rPr>
              <a:t>across</a:t>
            </a:r>
            <a:r>
              <a:rPr lang="en-GB" sz="2800" dirty="0" smtClean="0">
                <a:solidFill>
                  <a:schemeClr val="bg2">
                    <a:lumMod val="10000"/>
                  </a:schemeClr>
                </a:solidFill>
              </a:rPr>
              <a:t> tenants</a:t>
            </a:r>
          </a:p>
          <a:p>
            <a:pPr marL="457200" indent="-457200">
              <a:buFont typeface="Arial" panose="020B0604020202020204" pitchFamily="34" charset="0"/>
              <a:buChar char="•"/>
            </a:pPr>
            <a:r>
              <a:rPr lang="en-GB" sz="2800" dirty="0" smtClean="0">
                <a:solidFill>
                  <a:schemeClr val="bg2">
                    <a:lumMod val="10000"/>
                  </a:schemeClr>
                </a:solidFill>
              </a:rPr>
              <a:t>Sets VM token rates</a:t>
            </a:r>
          </a:p>
          <a:p>
            <a:pPr marL="457200" indent="-457200">
              <a:buFont typeface="Arial" panose="020B0604020202020204" pitchFamily="34" charset="0"/>
              <a:buChar char="•"/>
            </a:pPr>
            <a:r>
              <a:rPr lang="en-GB" sz="2800" dirty="0" smtClean="0">
                <a:solidFill>
                  <a:schemeClr val="bg2">
                    <a:lumMod val="10000"/>
                  </a:schemeClr>
                </a:solidFill>
              </a:rPr>
              <a:t>Chooses best place to enforce</a:t>
            </a:r>
          </a:p>
        </p:txBody>
      </p:sp>
      <p:sp>
        <p:nvSpPr>
          <p:cNvPr id="61" name="Oval 60"/>
          <p:cNvSpPr/>
          <p:nvPr/>
        </p:nvSpPr>
        <p:spPr>
          <a:xfrm>
            <a:off x="7097380" y="1659277"/>
            <a:ext cx="1143000" cy="104718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rgbClr val="000000"/>
                </a:solidFill>
              </a:rPr>
              <a:t>Controller</a:t>
            </a:r>
            <a:endParaRPr lang="en-US" sz="1400" b="1" dirty="0">
              <a:solidFill>
                <a:srgbClr val="000000"/>
              </a:solidFill>
            </a:endParaRPr>
          </a:p>
        </p:txBody>
      </p:sp>
      <p:sp>
        <p:nvSpPr>
          <p:cNvPr id="3" name="Slide Number Placeholder 2"/>
          <p:cNvSpPr>
            <a:spLocks noGrp="1"/>
          </p:cNvSpPr>
          <p:nvPr>
            <p:ph type="sldNum" sz="quarter" idx="11"/>
          </p:nvPr>
        </p:nvSpPr>
        <p:spPr/>
        <p:txBody>
          <a:bodyPr/>
          <a:lstStyle/>
          <a:p>
            <a:fld id="{23D3326C-63B1-4E2D-BD63-D804046D978B}" type="slidenum">
              <a:rPr lang="en-US" smtClean="0"/>
              <a:pPr/>
              <a:t>21</a:t>
            </a:fld>
            <a:endParaRPr lang="en-US" dirty="0"/>
          </a:p>
        </p:txBody>
      </p:sp>
      <p:cxnSp>
        <p:nvCxnSpPr>
          <p:cNvPr id="47" name="Straight Arrow Connector 46"/>
          <p:cNvCxnSpPr/>
          <p:nvPr/>
        </p:nvCxnSpPr>
        <p:spPr>
          <a:xfrm>
            <a:off x="5801236" y="2295589"/>
            <a:ext cx="1296144" cy="0"/>
          </a:xfrm>
          <a:prstGeom prst="straightConnector1">
            <a:avLst/>
          </a:prstGeom>
          <a:ln w="571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402557" y="1446929"/>
            <a:ext cx="1819729" cy="646331"/>
          </a:xfrm>
          <a:prstGeom prst="rect">
            <a:avLst/>
          </a:prstGeom>
          <a:noFill/>
        </p:spPr>
        <p:txBody>
          <a:bodyPr wrap="none" rtlCol="0">
            <a:spAutoFit/>
          </a:bodyPr>
          <a:lstStyle/>
          <a:p>
            <a:r>
              <a:rPr lang="en-GB" dirty="0" smtClean="0">
                <a:solidFill>
                  <a:schemeClr val="bg2">
                    <a:lumMod val="10000"/>
                  </a:schemeClr>
                </a:solidFill>
              </a:rPr>
              <a:t>INPUT: </a:t>
            </a:r>
          </a:p>
          <a:p>
            <a:r>
              <a:rPr lang="en-GB" dirty="0" smtClean="0">
                <a:solidFill>
                  <a:schemeClr val="bg2">
                    <a:lumMod val="10000"/>
                  </a:schemeClr>
                </a:solidFill>
              </a:rPr>
              <a:t>per-VM demands</a:t>
            </a:r>
          </a:p>
        </p:txBody>
      </p:sp>
      <p:cxnSp>
        <p:nvCxnSpPr>
          <p:cNvPr id="66" name="Straight Arrow Connector 65"/>
          <p:cNvCxnSpPr/>
          <p:nvPr/>
        </p:nvCxnSpPr>
        <p:spPr>
          <a:xfrm>
            <a:off x="7703279" y="2692656"/>
            <a:ext cx="0" cy="605424"/>
          </a:xfrm>
          <a:prstGeom prst="straightConnector1">
            <a:avLst/>
          </a:prstGeom>
          <a:ln w="571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25536" y="3375598"/>
            <a:ext cx="2818464" cy="646331"/>
          </a:xfrm>
          <a:prstGeom prst="rect">
            <a:avLst/>
          </a:prstGeom>
          <a:noFill/>
        </p:spPr>
        <p:txBody>
          <a:bodyPr wrap="none" rtlCol="0">
            <a:spAutoFit/>
          </a:bodyPr>
          <a:lstStyle/>
          <a:p>
            <a:r>
              <a:rPr lang="en-GB" dirty="0" smtClean="0">
                <a:solidFill>
                  <a:schemeClr val="bg2">
                    <a:lumMod val="10000"/>
                  </a:schemeClr>
                </a:solidFill>
              </a:rPr>
              <a:t>OUTPUT: </a:t>
            </a:r>
          </a:p>
          <a:p>
            <a:r>
              <a:rPr lang="en-GB" dirty="0" smtClean="0">
                <a:solidFill>
                  <a:schemeClr val="bg2">
                    <a:lumMod val="10000"/>
                  </a:schemeClr>
                </a:solidFill>
              </a:rPr>
              <a:t>per-VM allocated token rate</a:t>
            </a:r>
          </a:p>
        </p:txBody>
      </p:sp>
      <p:sp>
        <p:nvSpPr>
          <p:cNvPr id="68" name="Arc 67"/>
          <p:cNvSpPr/>
          <p:nvPr/>
        </p:nvSpPr>
        <p:spPr>
          <a:xfrm rot="11387870">
            <a:off x="6824102" y="2133366"/>
            <a:ext cx="936104" cy="1008112"/>
          </a:xfrm>
          <a:prstGeom prst="arc">
            <a:avLst/>
          </a:prstGeom>
          <a:ln>
            <a:solidFill>
              <a:schemeClr val="bg2">
                <a:lumMod val="1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TextBox 68"/>
          <p:cNvSpPr txBox="1"/>
          <p:nvPr/>
        </p:nvSpPr>
        <p:spPr>
          <a:xfrm>
            <a:off x="7747715" y="2796414"/>
            <a:ext cx="261610" cy="369332"/>
          </a:xfrm>
          <a:prstGeom prst="rect">
            <a:avLst/>
          </a:prstGeom>
          <a:noFill/>
        </p:spPr>
        <p:txBody>
          <a:bodyPr wrap="none" rtlCol="0">
            <a:spAutoFit/>
          </a:bodyPr>
          <a:lstStyle/>
          <a:p>
            <a:r>
              <a:rPr lang="en-GB" i="1" dirty="0" smtClean="0"/>
              <a:t>t</a:t>
            </a:r>
            <a:endParaRPr lang="en-GB" i="1" dirty="0"/>
          </a:p>
        </p:txBody>
      </p:sp>
      <p:sp>
        <p:nvSpPr>
          <p:cNvPr id="70" name="TextBox 69"/>
          <p:cNvSpPr txBox="1"/>
          <p:nvPr/>
        </p:nvSpPr>
        <p:spPr>
          <a:xfrm>
            <a:off x="6899341" y="2607043"/>
            <a:ext cx="274434" cy="369332"/>
          </a:xfrm>
          <a:prstGeom prst="rect">
            <a:avLst/>
          </a:prstGeom>
          <a:noFill/>
        </p:spPr>
        <p:txBody>
          <a:bodyPr wrap="square" rtlCol="0">
            <a:spAutoFit/>
          </a:bodyPr>
          <a:lstStyle/>
          <a:p>
            <a:r>
              <a:rPr lang="en-GB" i="1" dirty="0" smtClean="0"/>
              <a:t>s</a:t>
            </a:r>
            <a:endParaRPr lang="en-GB" i="1" dirty="0"/>
          </a:p>
        </p:txBody>
      </p:sp>
      <p:sp>
        <p:nvSpPr>
          <p:cNvPr id="71" name="TextBox 70"/>
          <p:cNvSpPr txBox="1"/>
          <p:nvPr/>
        </p:nvSpPr>
        <p:spPr>
          <a:xfrm>
            <a:off x="6534311" y="841315"/>
            <a:ext cx="2609689" cy="646331"/>
          </a:xfrm>
          <a:prstGeom prst="rect">
            <a:avLst/>
          </a:prstGeom>
          <a:noFill/>
        </p:spPr>
        <p:txBody>
          <a:bodyPr wrap="none" rtlCol="0">
            <a:spAutoFit/>
          </a:bodyPr>
          <a:lstStyle/>
          <a:p>
            <a:r>
              <a:rPr lang="en-GB" i="1" dirty="0">
                <a:solidFill>
                  <a:schemeClr val="bg2">
                    <a:lumMod val="10000"/>
                  </a:schemeClr>
                </a:solidFill>
              </a:rPr>
              <a:t>t</a:t>
            </a:r>
            <a:r>
              <a:rPr lang="en-GB" i="1" dirty="0" smtClean="0">
                <a:solidFill>
                  <a:schemeClr val="bg2">
                    <a:lumMod val="10000"/>
                  </a:schemeClr>
                </a:solidFill>
              </a:rPr>
              <a:t> = control interval</a:t>
            </a:r>
          </a:p>
          <a:p>
            <a:r>
              <a:rPr lang="en-GB" i="1" dirty="0" smtClean="0">
                <a:solidFill>
                  <a:schemeClr val="bg2">
                    <a:lumMod val="10000"/>
                  </a:schemeClr>
                </a:solidFill>
              </a:rPr>
              <a:t>s = stats sampling interval</a:t>
            </a:r>
            <a:endParaRPr lang="en-GB" i="1" dirty="0">
              <a:solidFill>
                <a:schemeClr val="bg2">
                  <a:lumMod val="10000"/>
                </a:schemeClr>
              </a:solidFill>
            </a:endParaRPr>
          </a:p>
        </p:txBody>
      </p:sp>
    </p:spTree>
    <p:custDataLst>
      <p:tags r:id="rId1"/>
    </p:custDataLst>
    <p:extLst>
      <p:ext uri="{BB962C8B-B14F-4D97-AF65-F5344CB8AC3E}">
        <p14:creationId xmlns:p14="http://schemas.microsoft.com/office/powerpoint/2010/main" val="4041421538"/>
      </p:ext>
    </p:extLst>
  </p:cSld>
  <p:clrMapOvr>
    <a:masterClrMapping/>
  </p:clrMapOvr>
  <mc:AlternateContent xmlns:mc="http://schemas.openxmlformats.org/markup-compatibility/2006" xmlns:p14="http://schemas.microsoft.com/office/powerpoint/2010/main">
    <mc:Choice Requires="p14">
      <p:transition spd="slow" p14:dur="2000" advTm="22924"/>
    </mc:Choice>
    <mc:Fallback xmlns="">
      <p:transition spd="slow" advTm="2292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Controller decides </a:t>
            </a:r>
            <a:r>
              <a:rPr lang="en-GB" i="1" dirty="0" smtClean="0"/>
              <a:t>where</a:t>
            </a:r>
            <a:r>
              <a:rPr lang="en-GB" dirty="0" smtClean="0"/>
              <a:t> to enforce</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pPr/>
              <a:t>22</a:t>
            </a:fld>
            <a:endParaRPr lang="en-US" dirty="0"/>
          </a:p>
        </p:txBody>
      </p:sp>
      <p:sp>
        <p:nvSpPr>
          <p:cNvPr id="22" name="Content Placeholder 2"/>
          <p:cNvSpPr txBox="1">
            <a:spLocks/>
          </p:cNvSpPr>
          <p:nvPr/>
        </p:nvSpPr>
        <p:spPr>
          <a:xfrm>
            <a:off x="3327646" y="1566287"/>
            <a:ext cx="5816354" cy="2424027"/>
          </a:xfrm>
          <a:prstGeom prst="rect">
            <a:avLst/>
          </a:prstGeom>
        </p:spPr>
        <p:txBody>
          <a:bodyPr vert="horz" lIns="91440" tIns="0" rIns="91440" bIns="0" rtlCol="0">
            <a:noAutofit/>
          </a:bodyPr>
          <a:lstStyle>
            <a:lvl1pPr marL="342900" indent="-342900" algn="l" defTabSz="914400" rtl="0" eaLnBrk="1" latinLnBrk="0" hangingPunct="1">
              <a:spcBef>
                <a:spcPts val="900"/>
              </a:spcBef>
              <a:buFont typeface="Arial" pitchFamily="34" charset="0"/>
              <a:buNone/>
              <a:defRPr sz="2800" kern="1200">
                <a:solidFill>
                  <a:schemeClr val="tx1"/>
                </a:solidFill>
                <a:latin typeface="+mn-lt"/>
                <a:ea typeface="+mn-ea"/>
                <a:cs typeface="+mn-cs"/>
              </a:defRPr>
            </a:lvl1pPr>
            <a:lvl2pPr marL="403225" indent="-284163" algn="l" defTabSz="914400" rtl="0" eaLnBrk="1" latinLnBrk="0" hangingPunct="1">
              <a:spcBef>
                <a:spcPct val="20000"/>
              </a:spcBef>
              <a:buClr>
                <a:srgbClr val="1010A0"/>
              </a:buClr>
              <a:buSzPct val="60000"/>
              <a:buFont typeface="Arial" pitchFamily="34" charset="0"/>
              <a:buChar char="►"/>
              <a:defRPr sz="2400" kern="1200">
                <a:solidFill>
                  <a:schemeClr val="bg2">
                    <a:lumMod val="10000"/>
                  </a:schemeClr>
                </a:solidFill>
                <a:latin typeface="+mn-lt"/>
                <a:ea typeface="+mn-ea"/>
                <a:cs typeface="+mn-cs"/>
              </a:defRPr>
            </a:lvl2pPr>
            <a:lvl3pPr marL="631825" indent="-228600" algn="l" defTabSz="914400" rtl="0" eaLnBrk="1" latinLnBrk="0" hangingPunct="1">
              <a:spcBef>
                <a:spcPts val="350"/>
              </a:spcBef>
              <a:buClr>
                <a:schemeClr val="tx1"/>
              </a:buClr>
              <a:buSzPct val="55000"/>
              <a:buFont typeface="Arial" pitchFamily="34" charset="0"/>
              <a:buChar char="►"/>
              <a:defRPr sz="2200" kern="1200">
                <a:solidFill>
                  <a:schemeClr val="bg2">
                    <a:lumMod val="10000"/>
                  </a:schemeClr>
                </a:solidFill>
                <a:latin typeface="+mn-lt"/>
                <a:ea typeface="+mn-ea"/>
                <a:cs typeface="+mn-cs"/>
              </a:defRPr>
            </a:lvl3pPr>
            <a:lvl4pPr marL="860425" indent="-228600" algn="l" defTabSz="914400" rtl="0" eaLnBrk="1" latinLnBrk="0" hangingPunct="1">
              <a:spcBef>
                <a:spcPct val="20000"/>
              </a:spcBef>
              <a:buFont typeface="Arial" pitchFamily="34" charset="0"/>
              <a:buNone/>
              <a:defRPr sz="22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u="sng" dirty="0">
                <a:solidFill>
                  <a:schemeClr val="bg2">
                    <a:lumMod val="10000"/>
                  </a:schemeClr>
                </a:solidFill>
              </a:rPr>
              <a:t>SLA constraints</a:t>
            </a:r>
          </a:p>
          <a:p>
            <a:pPr lvl="1">
              <a:buFont typeface="Wingdings" panose="05000000000000000000" pitchFamily="2" charset="2"/>
              <a:buChar char="§"/>
              <a:defRPr/>
            </a:pPr>
            <a:r>
              <a:rPr lang="en-GB" sz="2800" dirty="0" smtClean="0"/>
              <a:t>Queues where resources shared</a:t>
            </a:r>
          </a:p>
          <a:p>
            <a:pPr lvl="1">
              <a:buFont typeface="Wingdings" panose="05000000000000000000" pitchFamily="2" charset="2"/>
              <a:buChar char="§"/>
              <a:defRPr/>
            </a:pPr>
            <a:r>
              <a:rPr lang="en-GB" sz="2800" dirty="0"/>
              <a:t>Bandwidth enforced close to source</a:t>
            </a:r>
          </a:p>
          <a:p>
            <a:pPr lvl="1">
              <a:buFont typeface="Wingdings" panose="05000000000000000000" pitchFamily="2" charset="2"/>
              <a:buChar char="§"/>
              <a:defRPr/>
            </a:pPr>
            <a:r>
              <a:rPr lang="en-GB" sz="2800" dirty="0" smtClean="0"/>
              <a:t>Priority enforced end-to-end</a:t>
            </a:r>
            <a:endParaRPr lang="en-GB" sz="2800" dirty="0"/>
          </a:p>
          <a:p>
            <a:r>
              <a:rPr lang="en-GB" u="sng" dirty="0" smtClean="0">
                <a:solidFill>
                  <a:schemeClr val="bg2">
                    <a:lumMod val="10000"/>
                  </a:schemeClr>
                </a:solidFill>
              </a:rPr>
              <a:t>Efficiency considerations</a:t>
            </a:r>
          </a:p>
          <a:p>
            <a:pPr lvl="1">
              <a:buFont typeface="Wingdings" panose="05000000000000000000" pitchFamily="2" charset="2"/>
              <a:buChar char="§"/>
              <a:defRPr/>
            </a:pPr>
            <a:r>
              <a:rPr lang="en-GB" sz="2800" dirty="0" smtClean="0"/>
              <a:t>Overhead </a:t>
            </a:r>
            <a:r>
              <a:rPr lang="en-GB" sz="2800" dirty="0"/>
              <a:t>in data plane </a:t>
            </a:r>
            <a:r>
              <a:rPr lang="en-GB" sz="2800" dirty="0" smtClean="0"/>
              <a:t>~ # queues</a:t>
            </a:r>
          </a:p>
          <a:p>
            <a:pPr lvl="1">
              <a:buFont typeface="Wingdings" panose="05000000000000000000" pitchFamily="2" charset="2"/>
              <a:buChar char="§"/>
              <a:defRPr/>
            </a:pPr>
            <a:r>
              <a:rPr lang="en-GB" sz="2800" dirty="0" smtClean="0"/>
              <a:t>Important at 40+ Gbps</a:t>
            </a:r>
          </a:p>
        </p:txBody>
      </p:sp>
      <p:sp>
        <p:nvSpPr>
          <p:cNvPr id="23" name="Rectangle 22"/>
          <p:cNvSpPr/>
          <p:nvPr/>
        </p:nvSpPr>
        <p:spPr>
          <a:xfrm>
            <a:off x="3047" y="721990"/>
            <a:ext cx="8952239" cy="461665"/>
          </a:xfrm>
          <a:prstGeom prst="rect">
            <a:avLst/>
          </a:prstGeom>
        </p:spPr>
        <p:txBody>
          <a:bodyPr wrap="square">
            <a:spAutoFit/>
          </a:bodyPr>
          <a:lstStyle/>
          <a:p>
            <a:pPr algn="ctr"/>
            <a:r>
              <a:rPr lang="en-GB" sz="2400" dirty="0"/>
              <a:t>M</a:t>
            </a:r>
            <a:r>
              <a:rPr lang="en-GB" sz="2400" dirty="0" smtClean="0"/>
              <a:t>inimize </a:t>
            </a:r>
            <a:r>
              <a:rPr lang="en-GB" sz="2400" dirty="0"/>
              <a:t># times IO is </a:t>
            </a:r>
            <a:r>
              <a:rPr lang="en-GB" sz="2400" dirty="0" smtClean="0"/>
              <a:t>queued and distribute </a:t>
            </a:r>
            <a:r>
              <a:rPr lang="en-GB" sz="2400" dirty="0"/>
              <a:t>rate limiting load </a:t>
            </a:r>
          </a:p>
        </p:txBody>
      </p:sp>
      <p:grpSp>
        <p:nvGrpSpPr>
          <p:cNvPr id="84" name="Group 83"/>
          <p:cNvGrpSpPr/>
          <p:nvPr/>
        </p:nvGrpSpPr>
        <p:grpSpPr>
          <a:xfrm>
            <a:off x="379403" y="1636979"/>
            <a:ext cx="2740318" cy="2816527"/>
            <a:chOff x="681446" y="1297348"/>
            <a:chExt cx="2740318" cy="2816527"/>
          </a:xfrm>
        </p:grpSpPr>
        <p:sp>
          <p:nvSpPr>
            <p:cNvPr id="85" name="Rectangle 84"/>
            <p:cNvSpPr/>
            <p:nvPr/>
          </p:nvSpPr>
          <p:spPr>
            <a:xfrm>
              <a:off x="2874748" y="129734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chemeClr val="bg1"/>
                  </a:solidFill>
                  <a:effectLst/>
                  <a:uLnTx/>
                  <a:uFillTx/>
                  <a:latin typeface="Segoe UI"/>
                </a:rPr>
                <a:t>VM</a:t>
              </a:r>
            </a:p>
          </p:txBody>
        </p:sp>
        <p:sp>
          <p:nvSpPr>
            <p:cNvPr id="86" name="Rectangle 85"/>
            <p:cNvSpPr/>
            <p:nvPr/>
          </p:nvSpPr>
          <p:spPr>
            <a:xfrm>
              <a:off x="1427572" y="1299711"/>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chemeClr val="bg1"/>
                  </a:solidFill>
                  <a:effectLst/>
                  <a:uLnTx/>
                  <a:uFillTx/>
                  <a:latin typeface="Segoe UI"/>
                </a:rPr>
                <a:t>VM</a:t>
              </a:r>
            </a:p>
          </p:txBody>
        </p:sp>
        <p:sp>
          <p:nvSpPr>
            <p:cNvPr id="87" name="Rectangle 86"/>
            <p:cNvSpPr/>
            <p:nvPr/>
          </p:nvSpPr>
          <p:spPr bwMode="auto">
            <a:xfrm>
              <a:off x="681446" y="1793548"/>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Hypervisor</a:t>
              </a:r>
            </a:p>
          </p:txBody>
        </p:sp>
        <p:sp>
          <p:nvSpPr>
            <p:cNvPr id="88" name="Rectangle 87"/>
            <p:cNvSpPr/>
            <p:nvPr/>
          </p:nvSpPr>
          <p:spPr bwMode="auto">
            <a:xfrm>
              <a:off x="1512172" y="3445921"/>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Storage server</a:t>
              </a:r>
            </a:p>
          </p:txBody>
        </p:sp>
        <p:sp>
          <p:nvSpPr>
            <p:cNvPr id="89" name="Rectangle 88"/>
            <p:cNvSpPr/>
            <p:nvPr/>
          </p:nvSpPr>
          <p:spPr>
            <a:xfrm>
              <a:off x="1313978" y="135849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chemeClr val="bg1"/>
                  </a:solidFill>
                  <a:effectLst/>
                  <a:uLnTx/>
                  <a:uFillTx/>
                  <a:latin typeface="Segoe UI"/>
                </a:rPr>
                <a:t>VM</a:t>
              </a:r>
            </a:p>
          </p:txBody>
        </p:sp>
        <p:sp>
          <p:nvSpPr>
            <p:cNvPr id="90" name="Rectangle 89"/>
            <p:cNvSpPr/>
            <p:nvPr/>
          </p:nvSpPr>
          <p:spPr>
            <a:xfrm>
              <a:off x="830964" y="1443725"/>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sp>
          <p:nvSpPr>
            <p:cNvPr id="91" name="Rectangle 90"/>
            <p:cNvSpPr/>
            <p:nvPr/>
          </p:nvSpPr>
          <p:spPr bwMode="auto">
            <a:xfrm>
              <a:off x="2126364" y="1787020"/>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Hypervisor</a:t>
              </a:r>
            </a:p>
          </p:txBody>
        </p:sp>
        <p:sp>
          <p:nvSpPr>
            <p:cNvPr id="92" name="Rectangle 91"/>
            <p:cNvSpPr/>
            <p:nvPr/>
          </p:nvSpPr>
          <p:spPr>
            <a:xfrm>
              <a:off x="2758896" y="1351970"/>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chemeClr val="bg1"/>
                  </a:solidFill>
                  <a:effectLst/>
                  <a:uLnTx/>
                  <a:uFillTx/>
                  <a:latin typeface="Segoe UI"/>
                </a:rPr>
                <a:t>VM</a:t>
              </a:r>
            </a:p>
          </p:txBody>
        </p:sp>
        <p:sp>
          <p:nvSpPr>
            <p:cNvPr id="93" name="Rectangle 92"/>
            <p:cNvSpPr/>
            <p:nvPr/>
          </p:nvSpPr>
          <p:spPr>
            <a:xfrm>
              <a:off x="2275882" y="1437197"/>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sp>
          <p:nvSpPr>
            <p:cNvPr id="94" name="Freeform 93"/>
            <p:cNvSpPr/>
            <p:nvPr/>
          </p:nvSpPr>
          <p:spPr>
            <a:xfrm>
              <a:off x="1960612" y="2083664"/>
              <a:ext cx="555323" cy="1339702"/>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94"/>
            <p:cNvSpPr/>
            <p:nvPr/>
          </p:nvSpPr>
          <p:spPr>
            <a:xfrm>
              <a:off x="1190847" y="2102145"/>
              <a:ext cx="769765" cy="1329070"/>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756131" y="1540382"/>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sp>
          <p:nvSpPr>
            <p:cNvPr id="97" name="Rectangle 96"/>
            <p:cNvSpPr/>
            <p:nvPr/>
          </p:nvSpPr>
          <p:spPr>
            <a:xfrm>
              <a:off x="2189370" y="1532239"/>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grpSp>
      <p:sp>
        <p:nvSpPr>
          <p:cNvPr id="98" name="Freeform 97"/>
          <p:cNvSpPr/>
          <p:nvPr/>
        </p:nvSpPr>
        <p:spPr>
          <a:xfrm>
            <a:off x="1059960" y="2291582"/>
            <a:ext cx="598610" cy="1479263"/>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98"/>
          <p:cNvSpPr/>
          <p:nvPr/>
        </p:nvSpPr>
        <p:spPr>
          <a:xfrm>
            <a:off x="1667656" y="2268975"/>
            <a:ext cx="943651" cy="1508487"/>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Wave 29"/>
          <p:cNvSpPr/>
          <p:nvPr/>
        </p:nvSpPr>
        <p:spPr>
          <a:xfrm>
            <a:off x="1011935" y="2495201"/>
            <a:ext cx="418467" cy="249950"/>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0" name="Wave 99"/>
          <p:cNvSpPr/>
          <p:nvPr/>
        </p:nvSpPr>
        <p:spPr>
          <a:xfrm>
            <a:off x="1944361" y="2528351"/>
            <a:ext cx="418467" cy="249950"/>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2" name="Oval 101"/>
          <p:cNvSpPr/>
          <p:nvPr/>
        </p:nvSpPr>
        <p:spPr>
          <a:xfrm>
            <a:off x="2664773" y="3208874"/>
            <a:ext cx="530915" cy="42850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rgbClr val="000000"/>
              </a:solidFill>
            </a:endParaRPr>
          </a:p>
        </p:txBody>
      </p:sp>
      <p:cxnSp>
        <p:nvCxnSpPr>
          <p:cNvPr id="24" name="Straight Connector 23"/>
          <p:cNvCxnSpPr>
            <a:stCxn id="102" idx="2"/>
            <a:endCxn id="100" idx="2"/>
          </p:cNvCxnSpPr>
          <p:nvPr/>
        </p:nvCxnSpPr>
        <p:spPr>
          <a:xfrm flipH="1" flipV="1">
            <a:off x="2153595" y="2747057"/>
            <a:ext cx="511178" cy="67607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2" idx="2"/>
            <a:endCxn id="30" idx="2"/>
          </p:cNvCxnSpPr>
          <p:nvPr/>
        </p:nvCxnSpPr>
        <p:spPr>
          <a:xfrm flipH="1" flipV="1">
            <a:off x="1221169" y="2713907"/>
            <a:ext cx="1443604" cy="70922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21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00" grpId="0" animBg="1"/>
      <p:bldP spid="10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Centralized vs. decentralized control</a:t>
            </a:r>
            <a:endParaRPr lang="en-GB" dirty="0"/>
          </a:p>
        </p:txBody>
      </p:sp>
      <p:sp>
        <p:nvSpPr>
          <p:cNvPr id="3" name="Content Placeholder 2"/>
          <p:cNvSpPr>
            <a:spLocks noGrp="1"/>
          </p:cNvSpPr>
          <p:nvPr>
            <p:ph idx="1"/>
          </p:nvPr>
        </p:nvSpPr>
        <p:spPr/>
        <p:txBody>
          <a:bodyPr/>
          <a:lstStyle/>
          <a:p>
            <a:endParaRPr lang="en-GB" sz="2400" dirty="0"/>
          </a:p>
        </p:txBody>
      </p:sp>
      <p:sp>
        <p:nvSpPr>
          <p:cNvPr id="4" name="final-punch"/>
          <p:cNvSpPr/>
          <p:nvPr/>
        </p:nvSpPr>
        <p:spPr>
          <a:xfrm>
            <a:off x="990600" y="1376839"/>
            <a:ext cx="7391400" cy="2485787"/>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91440" rIns="91440" bIns="91440" rtlCol="0" anchor="ctr">
            <a:spAutoFit/>
          </a:bodyPr>
          <a:lstStyle/>
          <a:p>
            <a:pPr algn="ctr"/>
            <a:r>
              <a:rPr lang="en-GB" sz="2600" dirty="0" smtClean="0">
                <a:solidFill>
                  <a:srgbClr val="1010A0"/>
                </a:solidFill>
              </a:rPr>
              <a:t>Centralized controller in SDS allows for simple algorithms that focus on SLA enforcement and </a:t>
            </a:r>
            <a:r>
              <a:rPr lang="en-GB" sz="2600" b="1" i="1" dirty="0" smtClean="0">
                <a:solidFill>
                  <a:srgbClr val="1010A0"/>
                </a:solidFill>
              </a:rPr>
              <a:t>not</a:t>
            </a:r>
            <a:r>
              <a:rPr lang="en-GB" sz="2600" dirty="0" smtClean="0">
                <a:solidFill>
                  <a:srgbClr val="1010A0"/>
                </a:solidFill>
              </a:rPr>
              <a:t> on distributed system challenges</a:t>
            </a:r>
          </a:p>
          <a:p>
            <a:pPr algn="ctr"/>
            <a:endParaRPr lang="en-GB" sz="800" dirty="0">
              <a:solidFill>
                <a:srgbClr val="1010A0"/>
              </a:solidFill>
            </a:endParaRPr>
          </a:p>
          <a:p>
            <a:pPr algn="ctr"/>
            <a:r>
              <a:rPr lang="en-GB" sz="2400" dirty="0" smtClean="0">
                <a:solidFill>
                  <a:srgbClr val="000000"/>
                </a:solidFill>
              </a:rPr>
              <a:t>Analogous to benefits of centralized control in software-defined networking (SDN)</a:t>
            </a:r>
          </a:p>
        </p:txBody>
      </p:sp>
      <p:sp>
        <p:nvSpPr>
          <p:cNvPr id="5" name="Slide Number Placeholder 4"/>
          <p:cNvSpPr>
            <a:spLocks noGrp="1"/>
          </p:cNvSpPr>
          <p:nvPr>
            <p:ph type="sldNum" sz="quarter" idx="11"/>
          </p:nvPr>
        </p:nvSpPr>
        <p:spPr/>
        <p:txBody>
          <a:bodyPr/>
          <a:lstStyle/>
          <a:p>
            <a:fld id="{23D3326C-63B1-4E2D-BD63-D804046D978B}" type="slidenum">
              <a:rPr lang="en-US" smtClean="0"/>
              <a:pPr/>
              <a:t>23</a:t>
            </a:fld>
            <a:endParaRPr lang="en-US" dirty="0"/>
          </a:p>
        </p:txBody>
      </p:sp>
    </p:spTree>
    <p:extLst>
      <p:ext uri="{BB962C8B-B14F-4D97-AF65-F5344CB8AC3E}">
        <p14:creationId xmlns:p14="http://schemas.microsoft.com/office/powerpoint/2010/main" val="2091338554"/>
      </p:ext>
    </p:extLst>
  </p:cSld>
  <p:clrMapOvr>
    <a:masterClrMapping/>
  </p:clrMapOvr>
  <mc:AlternateContent xmlns:mc="http://schemas.openxmlformats.org/markup-compatibility/2006" xmlns:p14="http://schemas.microsoft.com/office/powerpoint/2010/main">
    <mc:Choice Requires="p14">
      <p:transition spd="slow" p14:dur="2000" advTm="21156"/>
    </mc:Choice>
    <mc:Fallback xmlns="">
      <p:transition spd="slow" advTm="2115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IOFlow implementation</a:t>
            </a:r>
            <a:endParaRPr lang="en-US" dirty="0"/>
          </a:p>
        </p:txBody>
      </p:sp>
      <p:graphicFrame>
        <p:nvGraphicFramePr>
          <p:cNvPr id="24" name="Content Placeholder 23"/>
          <p:cNvGraphicFramePr>
            <a:graphicFrameLocks noGrp="1" noChangeAspect="1"/>
          </p:cNvGraphicFramePr>
          <p:nvPr>
            <p:ph idx="1"/>
            <p:extLst>
              <p:ext uri="{D42A27DB-BD31-4B8C-83A1-F6EECF244321}">
                <p14:modId xmlns:p14="http://schemas.microsoft.com/office/powerpoint/2010/main" val="2523039188"/>
              </p:ext>
            </p:extLst>
          </p:nvPr>
        </p:nvGraphicFramePr>
        <p:xfrm>
          <a:off x="0" y="527050"/>
          <a:ext cx="5062538" cy="3605213"/>
        </p:xfrm>
        <a:graphic>
          <a:graphicData uri="http://schemas.openxmlformats.org/presentationml/2006/ole">
            <mc:AlternateContent xmlns:mc="http://schemas.openxmlformats.org/markup-compatibility/2006">
              <mc:Choice xmlns:v="urn:schemas-microsoft-com:vml" Requires="v">
                <p:oleObj spid="_x0000_s90625" name="Visio" r:id="rId6" imgW="6648369" imgH="4733778" progId="Visio.Drawing.11">
                  <p:embed/>
                </p:oleObj>
              </mc:Choice>
              <mc:Fallback>
                <p:oleObj name="Visio" r:id="rId6" imgW="6648369" imgH="4733778" progId="Visio.Drawing.11">
                  <p:embed/>
                  <p:pic>
                    <p:nvPicPr>
                      <p:cNvPr id="0" name=""/>
                      <p:cNvPicPr>
                        <a:picLocks noChangeAspect="1" noChangeArrowheads="1"/>
                      </p:cNvPicPr>
                      <p:nvPr/>
                    </p:nvPicPr>
                    <p:blipFill>
                      <a:blip r:embed="rId7"/>
                      <a:srcRect/>
                      <a:stretch>
                        <a:fillRect/>
                      </a:stretch>
                    </p:blipFill>
                    <p:spPr bwMode="auto">
                      <a:xfrm>
                        <a:off x="0" y="527050"/>
                        <a:ext cx="5062538" cy="3605213"/>
                      </a:xfrm>
                      <a:prstGeom prst="rect">
                        <a:avLst/>
                      </a:prstGeom>
                      <a:noFill/>
                      <a:extLst/>
                    </p:spPr>
                  </p:pic>
                </p:oleObj>
              </mc:Fallback>
            </mc:AlternateContent>
          </a:graphicData>
        </a:graphic>
      </p:graphicFrame>
      <p:grpSp>
        <p:nvGrpSpPr>
          <p:cNvPr id="4" name="Controller"/>
          <p:cNvGrpSpPr/>
          <p:nvPr/>
        </p:nvGrpSpPr>
        <p:grpSpPr>
          <a:xfrm>
            <a:off x="1231083" y="1139663"/>
            <a:ext cx="2731315" cy="2410948"/>
            <a:chOff x="2831283" y="1370311"/>
            <a:chExt cx="2731315" cy="2410948"/>
          </a:xfrm>
        </p:grpSpPr>
        <p:sp>
          <p:nvSpPr>
            <p:cNvPr id="29" name="Oval 28"/>
            <p:cNvSpPr/>
            <p:nvPr/>
          </p:nvSpPr>
          <p:spPr>
            <a:xfrm>
              <a:off x="3772814" y="1370311"/>
              <a:ext cx="1091883" cy="940464"/>
            </a:xfrm>
            <a:prstGeom prst="ellipse">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rgbClr val="000000"/>
                  </a:solidFill>
                </a:rPr>
                <a:t>Controller</a:t>
              </a:r>
              <a:endParaRPr lang="en-US" sz="1400" b="1" dirty="0">
                <a:solidFill>
                  <a:srgbClr val="000000"/>
                </a:solidFill>
              </a:endParaRPr>
            </a:p>
          </p:txBody>
        </p:sp>
        <p:cxnSp>
          <p:nvCxnSpPr>
            <p:cNvPr id="31" name="Straight Connector 30"/>
            <p:cNvCxnSpPr>
              <a:endCxn id="29" idx="3"/>
            </p:cNvCxnSpPr>
            <p:nvPr/>
          </p:nvCxnSpPr>
          <p:spPr>
            <a:xfrm flipV="1">
              <a:off x="3010814" y="2173047"/>
              <a:ext cx="921903" cy="853218"/>
            </a:xfrm>
            <a:prstGeom prst="line">
              <a:avLst/>
            </a:prstGeom>
            <a:ln w="3175" cmpd="sng">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9" idx="5"/>
            </p:cNvCxnSpPr>
            <p:nvPr/>
          </p:nvCxnSpPr>
          <p:spPr>
            <a:xfrm flipH="1" flipV="1">
              <a:off x="4704794" y="2173047"/>
              <a:ext cx="857804" cy="629351"/>
            </a:xfrm>
            <a:prstGeom prst="line">
              <a:avLst/>
            </a:prstGeom>
            <a:ln w="3175" cmpd="sng">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7" name="Freeform 46"/>
            <p:cNvSpPr/>
            <p:nvPr/>
          </p:nvSpPr>
          <p:spPr>
            <a:xfrm>
              <a:off x="2831283" y="2271270"/>
              <a:ext cx="1407521" cy="1509989"/>
            </a:xfrm>
            <a:custGeom>
              <a:avLst/>
              <a:gdLst>
                <a:gd name="connsiteX0" fmla="*/ 1484416 w 1484416"/>
                <a:gd name="connsiteY0" fmla="*/ 0 h 2072244"/>
                <a:gd name="connsiteX1" fmla="*/ 950026 w 1484416"/>
                <a:gd name="connsiteY1" fmla="*/ 1769423 h 2072244"/>
                <a:gd name="connsiteX2" fmla="*/ 0 w 1484416"/>
                <a:gd name="connsiteY2" fmla="*/ 1816924 h 2072244"/>
                <a:gd name="connsiteX3" fmla="*/ 0 w 1484416"/>
                <a:gd name="connsiteY3" fmla="*/ 1816924 h 2072244"/>
              </a:gdLst>
              <a:ahLst/>
              <a:cxnLst>
                <a:cxn ang="0">
                  <a:pos x="connsiteX0" y="connsiteY0"/>
                </a:cxn>
                <a:cxn ang="0">
                  <a:pos x="connsiteX1" y="connsiteY1"/>
                </a:cxn>
                <a:cxn ang="0">
                  <a:pos x="connsiteX2" y="connsiteY2"/>
                </a:cxn>
                <a:cxn ang="0">
                  <a:pos x="connsiteX3" y="connsiteY3"/>
                </a:cxn>
              </a:cxnLst>
              <a:rect l="l" t="t" r="r" b="b"/>
              <a:pathLst>
                <a:path w="1484416" h="2072244">
                  <a:moveTo>
                    <a:pt x="1484416" y="0"/>
                  </a:moveTo>
                  <a:cubicBezTo>
                    <a:pt x="1340922" y="733301"/>
                    <a:pt x="1197429" y="1466602"/>
                    <a:pt x="950026" y="1769423"/>
                  </a:cubicBezTo>
                  <a:cubicBezTo>
                    <a:pt x="702623" y="2072244"/>
                    <a:pt x="0" y="1816924"/>
                    <a:pt x="0" y="1816924"/>
                  </a:cubicBezTo>
                  <a:lnTo>
                    <a:pt x="0" y="1816924"/>
                  </a:lnTo>
                </a:path>
              </a:pathLst>
            </a:custGeom>
            <a:ln w="3175">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010A0"/>
                </a:solidFill>
              </a:endParaRPr>
            </a:p>
          </p:txBody>
        </p:sp>
        <p:sp>
          <p:nvSpPr>
            <p:cNvPr id="48" name="Freeform 47"/>
            <p:cNvSpPr/>
            <p:nvPr/>
          </p:nvSpPr>
          <p:spPr>
            <a:xfrm flipH="1">
              <a:off x="4502890" y="2271270"/>
              <a:ext cx="679044" cy="1509132"/>
            </a:xfrm>
            <a:custGeom>
              <a:avLst/>
              <a:gdLst>
                <a:gd name="connsiteX0" fmla="*/ 1484416 w 1484416"/>
                <a:gd name="connsiteY0" fmla="*/ 0 h 2072244"/>
                <a:gd name="connsiteX1" fmla="*/ 950026 w 1484416"/>
                <a:gd name="connsiteY1" fmla="*/ 1769423 h 2072244"/>
                <a:gd name="connsiteX2" fmla="*/ 0 w 1484416"/>
                <a:gd name="connsiteY2" fmla="*/ 1816924 h 2072244"/>
                <a:gd name="connsiteX3" fmla="*/ 0 w 1484416"/>
                <a:gd name="connsiteY3" fmla="*/ 1816924 h 2072244"/>
              </a:gdLst>
              <a:ahLst/>
              <a:cxnLst>
                <a:cxn ang="0">
                  <a:pos x="connsiteX0" y="connsiteY0"/>
                </a:cxn>
                <a:cxn ang="0">
                  <a:pos x="connsiteX1" y="connsiteY1"/>
                </a:cxn>
                <a:cxn ang="0">
                  <a:pos x="connsiteX2" y="connsiteY2"/>
                </a:cxn>
                <a:cxn ang="0">
                  <a:pos x="connsiteX3" y="connsiteY3"/>
                </a:cxn>
              </a:cxnLst>
              <a:rect l="l" t="t" r="r" b="b"/>
              <a:pathLst>
                <a:path w="1484416" h="2072244">
                  <a:moveTo>
                    <a:pt x="1484416" y="0"/>
                  </a:moveTo>
                  <a:cubicBezTo>
                    <a:pt x="1340922" y="733301"/>
                    <a:pt x="1197429" y="1466602"/>
                    <a:pt x="950026" y="1769423"/>
                  </a:cubicBezTo>
                  <a:cubicBezTo>
                    <a:pt x="702623" y="2072244"/>
                    <a:pt x="0" y="1816924"/>
                    <a:pt x="0" y="1816924"/>
                  </a:cubicBezTo>
                  <a:lnTo>
                    <a:pt x="0" y="1816924"/>
                  </a:lnTo>
                </a:path>
              </a:pathLst>
            </a:custGeom>
            <a:ln w="3175">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010A0"/>
                </a:solidFill>
              </a:endParaRPr>
            </a:p>
          </p:txBody>
        </p:sp>
      </p:grpSp>
      <p:sp>
        <p:nvSpPr>
          <p:cNvPr id="3" name="Slide Number Placeholder 2"/>
          <p:cNvSpPr>
            <a:spLocks noGrp="1"/>
          </p:cNvSpPr>
          <p:nvPr>
            <p:ph type="sldNum" sz="quarter" idx="11"/>
          </p:nvPr>
        </p:nvSpPr>
        <p:spPr/>
        <p:txBody>
          <a:bodyPr/>
          <a:lstStyle/>
          <a:p>
            <a:fld id="{23D3326C-63B1-4E2D-BD63-D804046D978B}" type="slidenum">
              <a:rPr lang="en-US" smtClean="0"/>
              <a:pPr/>
              <a:t>24</a:t>
            </a:fld>
            <a:endParaRPr lang="en-US" dirty="0"/>
          </a:p>
        </p:txBody>
      </p:sp>
      <p:cxnSp>
        <p:nvCxnSpPr>
          <p:cNvPr id="18" name="Straight Connector 17"/>
          <p:cNvCxnSpPr>
            <a:endCxn id="29" idx="2"/>
          </p:cNvCxnSpPr>
          <p:nvPr/>
        </p:nvCxnSpPr>
        <p:spPr>
          <a:xfrm flipV="1">
            <a:off x="1600200" y="1609895"/>
            <a:ext cx="572414" cy="28904"/>
          </a:xfrm>
          <a:prstGeom prst="line">
            <a:avLst/>
          </a:prstGeom>
          <a:ln w="3175" cmpd="sng">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29" idx="6"/>
          </p:cNvCxnSpPr>
          <p:nvPr/>
        </p:nvCxnSpPr>
        <p:spPr>
          <a:xfrm flipH="1" flipV="1">
            <a:off x="3264497" y="1609895"/>
            <a:ext cx="668219" cy="657055"/>
          </a:xfrm>
          <a:prstGeom prst="line">
            <a:avLst/>
          </a:prstGeom>
          <a:ln w="3175" cmpd="sng">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22509" y="837623"/>
            <a:ext cx="641933" cy="3594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437110" y="747120"/>
            <a:ext cx="3070628" cy="1200329"/>
          </a:xfrm>
          <a:prstGeom prst="rect">
            <a:avLst/>
          </a:prstGeom>
          <a:noFill/>
          <a:ln>
            <a:solidFill>
              <a:schemeClr val="bg1">
                <a:lumMod val="65000"/>
              </a:schemeClr>
            </a:solidFill>
          </a:ln>
        </p:spPr>
        <p:txBody>
          <a:bodyPr wrap="square" rtlCol="0">
            <a:spAutoFit/>
          </a:bodyPr>
          <a:lstStyle/>
          <a:p>
            <a:r>
              <a:rPr lang="en-GB" sz="2400" dirty="0" smtClean="0">
                <a:solidFill>
                  <a:schemeClr val="bg2">
                    <a:lumMod val="10000"/>
                  </a:schemeClr>
                </a:solidFill>
              </a:rPr>
              <a:t>2 key layers for</a:t>
            </a:r>
          </a:p>
          <a:p>
            <a:r>
              <a:rPr lang="en-GB" sz="2400" dirty="0" smtClean="0">
                <a:solidFill>
                  <a:schemeClr val="bg2">
                    <a:lumMod val="10000"/>
                  </a:schemeClr>
                </a:solidFill>
              </a:rPr>
              <a:t>VM-to-Storage </a:t>
            </a:r>
          </a:p>
          <a:p>
            <a:r>
              <a:rPr lang="en-GB" sz="2400" dirty="0" smtClean="0">
                <a:solidFill>
                  <a:schemeClr val="bg2">
                    <a:lumMod val="10000"/>
                  </a:schemeClr>
                </a:solidFill>
              </a:rPr>
              <a:t>performance SLAs</a:t>
            </a:r>
            <a:endParaRPr lang="en-GB" sz="2400" dirty="0">
              <a:solidFill>
                <a:schemeClr val="bg2">
                  <a:lumMod val="10000"/>
                </a:schemeClr>
              </a:solidFill>
            </a:endParaRPr>
          </a:p>
        </p:txBody>
      </p:sp>
      <p:sp>
        <p:nvSpPr>
          <p:cNvPr id="27" name="Rectangle 26"/>
          <p:cNvSpPr/>
          <p:nvPr/>
        </p:nvSpPr>
        <p:spPr>
          <a:xfrm>
            <a:off x="8186771" y="2338068"/>
            <a:ext cx="641933" cy="3594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4876382" y="2245939"/>
            <a:ext cx="3763161" cy="2308324"/>
          </a:xfrm>
          <a:prstGeom prst="rect">
            <a:avLst/>
          </a:prstGeom>
          <a:noFill/>
          <a:ln>
            <a:solidFill>
              <a:schemeClr val="bg1">
                <a:lumMod val="65000"/>
              </a:schemeClr>
            </a:solidFill>
          </a:ln>
        </p:spPr>
        <p:txBody>
          <a:bodyPr wrap="square" rtlCol="0">
            <a:spAutoFit/>
          </a:bodyPr>
          <a:lstStyle/>
          <a:p>
            <a:r>
              <a:rPr lang="en-GB" sz="2400" dirty="0">
                <a:solidFill>
                  <a:schemeClr val="bg2">
                    <a:lumMod val="10000"/>
                  </a:schemeClr>
                </a:solidFill>
              </a:rPr>
              <a:t>4</a:t>
            </a:r>
            <a:r>
              <a:rPr lang="en-GB" sz="2400" dirty="0" smtClean="0">
                <a:solidFill>
                  <a:schemeClr val="bg2">
                    <a:lumMod val="10000"/>
                  </a:schemeClr>
                </a:solidFill>
              </a:rPr>
              <a:t> other layers</a:t>
            </a:r>
          </a:p>
          <a:p>
            <a:r>
              <a:rPr lang="en-GB" sz="2400" dirty="0" smtClean="0">
                <a:solidFill>
                  <a:schemeClr val="bg2">
                    <a:lumMod val="10000"/>
                  </a:schemeClr>
                </a:solidFill>
              </a:rPr>
              <a:t>. Scanner driver (routing)</a:t>
            </a:r>
          </a:p>
          <a:p>
            <a:r>
              <a:rPr lang="en-GB" sz="2400" dirty="0" smtClean="0">
                <a:solidFill>
                  <a:schemeClr val="bg2">
                    <a:lumMod val="10000"/>
                  </a:schemeClr>
                </a:solidFill>
              </a:rPr>
              <a:t>. User-level (routing)</a:t>
            </a:r>
          </a:p>
          <a:p>
            <a:endParaRPr lang="en-GB" sz="2400" dirty="0" smtClean="0">
              <a:solidFill>
                <a:schemeClr val="bg2">
                  <a:lumMod val="10000"/>
                </a:schemeClr>
              </a:solidFill>
            </a:endParaRPr>
          </a:p>
          <a:p>
            <a:r>
              <a:rPr lang="en-GB" sz="2400" dirty="0" smtClean="0">
                <a:solidFill>
                  <a:schemeClr val="bg2">
                    <a:lumMod val="10000"/>
                  </a:schemeClr>
                </a:solidFill>
              </a:rPr>
              <a:t>. Network driver </a:t>
            </a:r>
          </a:p>
          <a:p>
            <a:r>
              <a:rPr lang="en-GB" sz="2400" dirty="0" smtClean="0">
                <a:solidFill>
                  <a:schemeClr val="bg2">
                    <a:lumMod val="10000"/>
                  </a:schemeClr>
                </a:solidFill>
              </a:rPr>
              <a:t>. Guest OS file system</a:t>
            </a:r>
          </a:p>
        </p:txBody>
      </p:sp>
      <p:sp>
        <p:nvSpPr>
          <p:cNvPr id="20" name="TextBox 19"/>
          <p:cNvSpPr txBox="1"/>
          <p:nvPr/>
        </p:nvSpPr>
        <p:spPr>
          <a:xfrm>
            <a:off x="137000" y="4628577"/>
            <a:ext cx="6726778" cy="523220"/>
          </a:xfrm>
          <a:prstGeom prst="rect">
            <a:avLst/>
          </a:prstGeom>
          <a:noFill/>
        </p:spPr>
        <p:txBody>
          <a:bodyPr wrap="none" rtlCol="0">
            <a:spAutoFit/>
          </a:bodyPr>
          <a:lstStyle/>
          <a:p>
            <a:r>
              <a:rPr lang="en-GB" sz="2800" dirty="0" smtClean="0">
                <a:solidFill>
                  <a:schemeClr val="bg2">
                    <a:lumMod val="10000"/>
                  </a:schemeClr>
                </a:solidFill>
              </a:rPr>
              <a:t>Implemented as filter drivers on top of layers</a:t>
            </a:r>
            <a:endParaRPr lang="en-GB" sz="2800" dirty="0">
              <a:solidFill>
                <a:schemeClr val="bg2">
                  <a:lumMod val="10000"/>
                </a:schemeClr>
              </a:solidFill>
            </a:endParaRPr>
          </a:p>
        </p:txBody>
      </p:sp>
    </p:spTree>
    <p:custDataLst>
      <p:tags r:id="rId2"/>
    </p:custDataLst>
    <p:extLst>
      <p:ext uri="{BB962C8B-B14F-4D97-AF65-F5344CB8AC3E}">
        <p14:creationId xmlns:p14="http://schemas.microsoft.com/office/powerpoint/2010/main" val="1465280211"/>
      </p:ext>
    </p:extLst>
  </p:cSld>
  <p:clrMapOvr>
    <a:masterClrMapping/>
  </p:clrMapOvr>
  <mc:AlternateContent xmlns:mc="http://schemas.openxmlformats.org/markup-compatibility/2006" xmlns:p14="http://schemas.microsoft.com/office/powerpoint/2010/main">
    <mc:Choice Requires="p14">
      <p:transition spd="slow" p14:dur="2000" advTm="69417"/>
    </mc:Choice>
    <mc:Fallback xmlns="">
      <p:transition spd="slow" advTm="69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Evaluation map</a:t>
            </a:r>
            <a:endParaRPr lang="en-GB" dirty="0"/>
          </a:p>
        </p:txBody>
      </p:sp>
      <p:sp>
        <p:nvSpPr>
          <p:cNvPr id="3" name="Content Placeholder 2"/>
          <p:cNvSpPr>
            <a:spLocks noGrp="1"/>
          </p:cNvSpPr>
          <p:nvPr>
            <p:ph idx="1"/>
          </p:nvPr>
        </p:nvSpPr>
        <p:spPr/>
        <p:txBody>
          <a:bodyPr/>
          <a:lstStyle/>
          <a:p>
            <a:endParaRPr lang="en-GB" dirty="0" smtClean="0">
              <a:solidFill>
                <a:schemeClr val="bg2">
                  <a:lumMod val="10000"/>
                </a:schemeClr>
              </a:solidFill>
            </a:endParaRPr>
          </a:p>
          <a:p>
            <a:r>
              <a:rPr lang="en-GB" dirty="0" err="1" smtClean="0">
                <a:solidFill>
                  <a:schemeClr val="bg2">
                    <a:lumMod val="10000"/>
                  </a:schemeClr>
                </a:solidFill>
              </a:rPr>
              <a:t>IOFlow’s</a:t>
            </a:r>
            <a:r>
              <a:rPr lang="en-GB" dirty="0" smtClean="0">
                <a:solidFill>
                  <a:schemeClr val="bg2">
                    <a:lumMod val="10000"/>
                  </a:schemeClr>
                </a:solidFill>
              </a:rPr>
              <a:t> ability to </a:t>
            </a:r>
            <a:r>
              <a:rPr lang="en-GB" dirty="0">
                <a:solidFill>
                  <a:schemeClr val="bg2">
                    <a:lumMod val="10000"/>
                  </a:schemeClr>
                </a:solidFill>
              </a:rPr>
              <a:t>enforce </a:t>
            </a:r>
            <a:r>
              <a:rPr lang="en-GB" dirty="0" smtClean="0">
                <a:solidFill>
                  <a:schemeClr val="bg2">
                    <a:lumMod val="10000"/>
                  </a:schemeClr>
                </a:solidFill>
              </a:rPr>
              <a:t>end-to-end SLAs</a:t>
            </a:r>
          </a:p>
          <a:p>
            <a:r>
              <a:rPr lang="en-GB" dirty="0" smtClean="0">
                <a:solidFill>
                  <a:schemeClr val="bg2">
                    <a:lumMod val="10000"/>
                  </a:schemeClr>
                </a:solidFill>
              </a:rPr>
              <a:t>	Aggregate bandwidth SLAs</a:t>
            </a:r>
          </a:p>
          <a:p>
            <a:r>
              <a:rPr lang="en-GB" dirty="0" smtClean="0">
                <a:solidFill>
                  <a:schemeClr val="bg2">
                    <a:lumMod val="10000"/>
                  </a:schemeClr>
                </a:solidFill>
              </a:rPr>
              <a:t>	</a:t>
            </a:r>
            <a:r>
              <a:rPr lang="en-GB" dirty="0" smtClean="0">
                <a:solidFill>
                  <a:schemeClr val="bg1">
                    <a:lumMod val="65000"/>
                  </a:schemeClr>
                </a:solidFill>
              </a:rPr>
              <a:t>Priority SLAs and routing application in paper</a:t>
            </a:r>
          </a:p>
          <a:p>
            <a:r>
              <a:rPr lang="en-GB" dirty="0" smtClean="0">
                <a:solidFill>
                  <a:schemeClr val="bg2">
                    <a:lumMod val="10000"/>
                  </a:schemeClr>
                </a:solidFill>
              </a:rPr>
              <a:t>Performance of data and control planes</a:t>
            </a:r>
            <a:endParaRPr lang="en-GB" dirty="0">
              <a:solidFill>
                <a:schemeClr val="bg2">
                  <a:lumMod val="10000"/>
                </a:schemeClr>
              </a:solidFill>
            </a:endParaRPr>
          </a:p>
        </p:txBody>
      </p:sp>
      <p:sp>
        <p:nvSpPr>
          <p:cNvPr id="4" name="Slide Number Placeholder 3"/>
          <p:cNvSpPr>
            <a:spLocks noGrp="1"/>
          </p:cNvSpPr>
          <p:nvPr>
            <p:ph type="sldNum" sz="quarter" idx="11"/>
          </p:nvPr>
        </p:nvSpPr>
        <p:spPr/>
        <p:txBody>
          <a:bodyPr/>
          <a:lstStyle/>
          <a:p>
            <a:fld id="{23D3326C-63B1-4E2D-BD63-D804046D978B}" type="slidenum">
              <a:rPr lang="en-US" smtClean="0"/>
              <a:pPr/>
              <a:t>25</a:t>
            </a:fld>
            <a:endParaRPr lang="en-US" dirty="0"/>
          </a:p>
        </p:txBody>
      </p:sp>
    </p:spTree>
    <p:extLst>
      <p:ext uri="{BB962C8B-B14F-4D97-AF65-F5344CB8AC3E}">
        <p14:creationId xmlns:p14="http://schemas.microsoft.com/office/powerpoint/2010/main" val="1848753161"/>
      </p:ext>
    </p:extLst>
  </p:cSld>
  <p:clrMapOvr>
    <a:masterClrMapping/>
  </p:clrMapOvr>
  <mc:AlternateContent xmlns:mc="http://schemas.openxmlformats.org/markup-compatibility/2006" xmlns:p14="http://schemas.microsoft.com/office/powerpoint/2010/main">
    <mc:Choice Requires="p14">
      <p:transition spd="slow" p14:dur="2000" advTm="15176"/>
    </mc:Choice>
    <mc:Fallback xmlns="">
      <p:transition spd="slow" advTm="1517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Evaluation setup</a:t>
            </a:r>
            <a:endParaRPr lang="en-GB" dirty="0"/>
          </a:p>
        </p:txBody>
      </p:sp>
      <p:sp>
        <p:nvSpPr>
          <p:cNvPr id="45" name="Slide Number Placeholder 44"/>
          <p:cNvSpPr>
            <a:spLocks noGrp="1"/>
          </p:cNvSpPr>
          <p:nvPr>
            <p:ph type="sldNum" sz="quarter" idx="11"/>
          </p:nvPr>
        </p:nvSpPr>
        <p:spPr/>
        <p:txBody>
          <a:bodyPr/>
          <a:lstStyle/>
          <a:p>
            <a:fld id="{23D3326C-63B1-4E2D-BD63-D804046D978B}" type="slidenum">
              <a:rPr lang="en-US" smtClean="0"/>
              <a:pPr/>
              <a:t>26</a:t>
            </a:fld>
            <a:endParaRPr lang="en-US" dirty="0"/>
          </a:p>
        </p:txBody>
      </p:sp>
      <p:grpSp>
        <p:nvGrpSpPr>
          <p:cNvPr id="55" name="Group 54"/>
          <p:cNvGrpSpPr/>
          <p:nvPr/>
        </p:nvGrpSpPr>
        <p:grpSpPr>
          <a:xfrm>
            <a:off x="304800" y="971550"/>
            <a:ext cx="2740318" cy="2816527"/>
            <a:chOff x="681446" y="1297348"/>
            <a:chExt cx="2740318" cy="2816527"/>
          </a:xfrm>
        </p:grpSpPr>
        <p:sp>
          <p:nvSpPr>
            <p:cNvPr id="56" name="Rectangle 55"/>
            <p:cNvSpPr/>
            <p:nvPr/>
          </p:nvSpPr>
          <p:spPr>
            <a:xfrm>
              <a:off x="2874748" y="129734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chemeClr val="bg1"/>
                  </a:solidFill>
                  <a:effectLst/>
                  <a:uLnTx/>
                  <a:uFillTx/>
                  <a:latin typeface="Segoe UI"/>
                </a:rPr>
                <a:t>VM</a:t>
              </a:r>
            </a:p>
          </p:txBody>
        </p:sp>
        <p:sp>
          <p:nvSpPr>
            <p:cNvPr id="57" name="Rectangle 56"/>
            <p:cNvSpPr/>
            <p:nvPr/>
          </p:nvSpPr>
          <p:spPr>
            <a:xfrm>
              <a:off x="1427572" y="1299711"/>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chemeClr val="bg1"/>
                  </a:solidFill>
                  <a:effectLst/>
                  <a:uLnTx/>
                  <a:uFillTx/>
                  <a:latin typeface="Segoe UI"/>
                </a:rPr>
                <a:t>VM</a:t>
              </a:r>
            </a:p>
          </p:txBody>
        </p:sp>
        <p:sp>
          <p:nvSpPr>
            <p:cNvPr id="58" name="Rectangle 57"/>
            <p:cNvSpPr/>
            <p:nvPr/>
          </p:nvSpPr>
          <p:spPr bwMode="auto">
            <a:xfrm>
              <a:off x="681446" y="1793548"/>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Hypervisor</a:t>
              </a:r>
            </a:p>
          </p:txBody>
        </p:sp>
        <p:sp>
          <p:nvSpPr>
            <p:cNvPr id="60" name="Rectangle 59"/>
            <p:cNvSpPr/>
            <p:nvPr/>
          </p:nvSpPr>
          <p:spPr bwMode="auto">
            <a:xfrm>
              <a:off x="1512172" y="3445921"/>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Storage server</a:t>
              </a:r>
            </a:p>
          </p:txBody>
        </p:sp>
        <p:sp>
          <p:nvSpPr>
            <p:cNvPr id="61" name="Rectangle 60"/>
            <p:cNvSpPr/>
            <p:nvPr/>
          </p:nvSpPr>
          <p:spPr>
            <a:xfrm>
              <a:off x="1313978" y="1358498"/>
              <a:ext cx="533040" cy="574277"/>
            </a:xfrm>
            <a:prstGeom prst="rect">
              <a:avLst/>
            </a:prstGeom>
            <a:solidFill>
              <a:srgbClr val="FFFF0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chemeClr val="bg1"/>
                  </a:solidFill>
                  <a:effectLst/>
                  <a:uLnTx/>
                  <a:uFillTx/>
                  <a:latin typeface="Segoe UI"/>
                </a:rPr>
                <a:t>VM</a:t>
              </a:r>
            </a:p>
          </p:txBody>
        </p:sp>
        <p:sp>
          <p:nvSpPr>
            <p:cNvPr id="62" name="Rectangle 61"/>
            <p:cNvSpPr/>
            <p:nvPr/>
          </p:nvSpPr>
          <p:spPr>
            <a:xfrm>
              <a:off x="966512" y="1426540"/>
              <a:ext cx="629334" cy="556608"/>
            </a:xfrm>
            <a:prstGeom prst="rect">
              <a:avLst/>
            </a:prstGeom>
            <a:solidFill>
              <a:srgbClr val="00B050"/>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sp>
          <p:nvSpPr>
            <p:cNvPr id="63" name="Rectangle 62"/>
            <p:cNvSpPr/>
            <p:nvPr/>
          </p:nvSpPr>
          <p:spPr>
            <a:xfrm>
              <a:off x="1627105" y="2625848"/>
              <a:ext cx="762000" cy="433402"/>
            </a:xfrm>
            <a:prstGeom prst="rect">
              <a:avLst/>
            </a:prstGeom>
            <a:solidFill>
              <a:srgbClr val="002050">
                <a:lumMod val="10000"/>
                <a:lumOff val="90000"/>
              </a:srgbClr>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marL="0" marR="0" lvl="0" indent="0" algn="ctr" defTabSz="685647"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smtClean="0">
                  <a:ln>
                    <a:noFill/>
                  </a:ln>
                  <a:solidFill>
                    <a:srgbClr val="000000"/>
                  </a:solidFill>
                  <a:effectLst/>
                  <a:uLnTx/>
                  <a:uFillTx/>
                  <a:latin typeface="Segoe UI"/>
                </a:rPr>
                <a:t>Switch</a:t>
              </a:r>
            </a:p>
          </p:txBody>
        </p:sp>
        <p:sp>
          <p:nvSpPr>
            <p:cNvPr id="66" name="Rectangle 65"/>
            <p:cNvSpPr/>
            <p:nvPr/>
          </p:nvSpPr>
          <p:spPr bwMode="auto">
            <a:xfrm>
              <a:off x="2126364" y="1787020"/>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Hypervisor</a:t>
              </a:r>
            </a:p>
          </p:txBody>
        </p:sp>
        <p:sp>
          <p:nvSpPr>
            <p:cNvPr id="67" name="Rectangle 66"/>
            <p:cNvSpPr/>
            <p:nvPr/>
          </p:nvSpPr>
          <p:spPr>
            <a:xfrm>
              <a:off x="2758896" y="1351970"/>
              <a:ext cx="533040" cy="574277"/>
            </a:xfrm>
            <a:prstGeom prst="rect">
              <a:avLst/>
            </a:prstGeom>
            <a:solidFill>
              <a:srgbClr val="FFFF0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chemeClr val="bg1"/>
                  </a:solidFill>
                  <a:effectLst/>
                  <a:uLnTx/>
                  <a:uFillTx/>
                  <a:latin typeface="Segoe UI"/>
                </a:rPr>
                <a:t>VM</a:t>
              </a:r>
            </a:p>
          </p:txBody>
        </p:sp>
        <p:sp>
          <p:nvSpPr>
            <p:cNvPr id="68" name="Rectangle 67"/>
            <p:cNvSpPr/>
            <p:nvPr/>
          </p:nvSpPr>
          <p:spPr>
            <a:xfrm>
              <a:off x="2414312" y="1437197"/>
              <a:ext cx="629334" cy="556608"/>
            </a:xfrm>
            <a:prstGeom prst="rect">
              <a:avLst/>
            </a:prstGeom>
            <a:solidFill>
              <a:srgbClr val="00B050"/>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sp>
          <p:nvSpPr>
            <p:cNvPr id="73" name="Rectangle 72"/>
            <p:cNvSpPr/>
            <p:nvPr/>
          </p:nvSpPr>
          <p:spPr>
            <a:xfrm>
              <a:off x="756131" y="1540382"/>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sp>
          <p:nvSpPr>
            <p:cNvPr id="81" name="Rectangle 80"/>
            <p:cNvSpPr/>
            <p:nvPr/>
          </p:nvSpPr>
          <p:spPr>
            <a:xfrm>
              <a:off x="2189370" y="1532239"/>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VM</a:t>
              </a:r>
            </a:p>
          </p:txBody>
        </p:sp>
      </p:grpSp>
      <p:sp>
        <p:nvSpPr>
          <p:cNvPr id="6" name="TextBox 5"/>
          <p:cNvSpPr txBox="1"/>
          <p:nvPr/>
        </p:nvSpPr>
        <p:spPr>
          <a:xfrm>
            <a:off x="1513366" y="1735405"/>
            <a:ext cx="343364" cy="369332"/>
          </a:xfrm>
          <a:prstGeom prst="rect">
            <a:avLst/>
          </a:prstGeom>
          <a:noFill/>
        </p:spPr>
        <p:txBody>
          <a:bodyPr wrap="none" rtlCol="0">
            <a:spAutoFit/>
          </a:bodyPr>
          <a:lstStyle/>
          <a:p>
            <a:r>
              <a:rPr lang="en-GB" dirty="0" smtClean="0"/>
              <a:t>…</a:t>
            </a:r>
            <a:endParaRPr lang="en-GB" dirty="0"/>
          </a:p>
        </p:txBody>
      </p:sp>
      <p:sp>
        <p:nvSpPr>
          <p:cNvPr id="97" name="TextBox 96"/>
          <p:cNvSpPr txBox="1"/>
          <p:nvPr/>
        </p:nvSpPr>
        <p:spPr>
          <a:xfrm>
            <a:off x="3420908" y="733007"/>
            <a:ext cx="5529050" cy="1200329"/>
          </a:xfrm>
          <a:prstGeom prst="rect">
            <a:avLst/>
          </a:prstGeom>
          <a:noFill/>
          <a:ln>
            <a:noFill/>
          </a:ln>
        </p:spPr>
        <p:txBody>
          <a:bodyPr wrap="square" rtlCol="0">
            <a:spAutoFit/>
          </a:bodyPr>
          <a:lstStyle/>
          <a:p>
            <a:r>
              <a:rPr lang="en-GB" sz="2400" b="1" u="sng" dirty="0" smtClean="0">
                <a:solidFill>
                  <a:schemeClr val="bg2">
                    <a:lumMod val="10000"/>
                  </a:schemeClr>
                </a:solidFill>
              </a:rPr>
              <a:t>Clients</a:t>
            </a:r>
            <a:r>
              <a:rPr lang="en-GB" sz="2400" u="sng" dirty="0" smtClean="0">
                <a:solidFill>
                  <a:schemeClr val="bg2">
                    <a:lumMod val="10000"/>
                  </a:schemeClr>
                </a:solidFill>
              </a:rPr>
              <a:t>:</a:t>
            </a:r>
            <a:r>
              <a:rPr lang="en-GB" sz="2400" dirty="0" smtClean="0">
                <a:solidFill>
                  <a:schemeClr val="bg2">
                    <a:lumMod val="10000"/>
                  </a:schemeClr>
                </a:solidFill>
              </a:rPr>
              <a:t>10 hypervisor servers, 12 VMs each</a:t>
            </a:r>
          </a:p>
          <a:p>
            <a:r>
              <a:rPr lang="en-GB" sz="2400" dirty="0" smtClean="0">
                <a:solidFill>
                  <a:schemeClr val="bg2">
                    <a:lumMod val="10000"/>
                  </a:schemeClr>
                </a:solidFill>
              </a:rPr>
              <a:t>4 tenants (</a:t>
            </a:r>
            <a:r>
              <a:rPr lang="en-GB" sz="2400" dirty="0" smtClean="0">
                <a:solidFill>
                  <a:srgbClr val="FF0066"/>
                </a:solidFill>
              </a:rPr>
              <a:t>Red</a:t>
            </a:r>
            <a:r>
              <a:rPr lang="en-GB" sz="2400" dirty="0" smtClean="0">
                <a:solidFill>
                  <a:schemeClr val="bg2">
                    <a:lumMod val="10000"/>
                  </a:schemeClr>
                </a:solidFill>
              </a:rPr>
              <a:t>, </a:t>
            </a:r>
            <a:r>
              <a:rPr lang="en-GB" sz="2400" dirty="0" smtClean="0">
                <a:solidFill>
                  <a:srgbClr val="00B050"/>
                </a:solidFill>
              </a:rPr>
              <a:t>Green</a:t>
            </a:r>
            <a:r>
              <a:rPr lang="en-GB" sz="2400" dirty="0" smtClean="0">
                <a:solidFill>
                  <a:schemeClr val="bg2">
                    <a:lumMod val="10000"/>
                  </a:schemeClr>
                </a:solidFill>
              </a:rPr>
              <a:t>, </a:t>
            </a:r>
            <a:r>
              <a:rPr lang="en-GB" sz="2400" dirty="0" smtClean="0">
                <a:solidFill>
                  <a:srgbClr val="FFFF00"/>
                </a:solidFill>
              </a:rPr>
              <a:t>Yellow</a:t>
            </a:r>
            <a:r>
              <a:rPr lang="en-GB" sz="2400" dirty="0" smtClean="0">
                <a:solidFill>
                  <a:schemeClr val="bg2">
                    <a:lumMod val="10000"/>
                  </a:schemeClr>
                </a:solidFill>
              </a:rPr>
              <a:t>, </a:t>
            </a:r>
            <a:r>
              <a:rPr lang="en-GB" sz="2400" dirty="0" smtClean="0">
                <a:solidFill>
                  <a:srgbClr val="00B0F0"/>
                </a:solidFill>
              </a:rPr>
              <a:t>Blue</a:t>
            </a:r>
            <a:r>
              <a:rPr lang="en-GB" sz="2400" dirty="0" smtClean="0">
                <a:solidFill>
                  <a:schemeClr val="bg2">
                    <a:lumMod val="10000"/>
                  </a:schemeClr>
                </a:solidFill>
              </a:rPr>
              <a:t>)</a:t>
            </a:r>
          </a:p>
          <a:p>
            <a:r>
              <a:rPr lang="en-GB" sz="2400" dirty="0" smtClean="0">
                <a:solidFill>
                  <a:schemeClr val="bg2">
                    <a:lumMod val="10000"/>
                  </a:schemeClr>
                </a:solidFill>
              </a:rPr>
              <a:t>30 VMs/tenant, 3 VMs/tenant/server</a:t>
            </a:r>
          </a:p>
        </p:txBody>
      </p:sp>
      <p:sp>
        <p:nvSpPr>
          <p:cNvPr id="98" name="TextBox 97"/>
          <p:cNvSpPr txBox="1"/>
          <p:nvPr/>
        </p:nvSpPr>
        <p:spPr>
          <a:xfrm>
            <a:off x="3418633" y="1868259"/>
            <a:ext cx="5531325" cy="830997"/>
          </a:xfrm>
          <a:prstGeom prst="rect">
            <a:avLst/>
          </a:prstGeom>
          <a:noFill/>
          <a:ln>
            <a:noFill/>
          </a:ln>
        </p:spPr>
        <p:txBody>
          <a:bodyPr wrap="square" rtlCol="0">
            <a:spAutoFit/>
          </a:bodyPr>
          <a:lstStyle/>
          <a:p>
            <a:r>
              <a:rPr lang="en-GB" sz="2400" b="1" u="sng" dirty="0" smtClean="0">
                <a:solidFill>
                  <a:schemeClr val="bg2">
                    <a:lumMod val="10000"/>
                  </a:schemeClr>
                </a:solidFill>
              </a:rPr>
              <a:t>Storage network</a:t>
            </a:r>
            <a:r>
              <a:rPr lang="en-GB" sz="2400" u="sng" dirty="0" smtClean="0">
                <a:solidFill>
                  <a:schemeClr val="bg2">
                    <a:lumMod val="10000"/>
                  </a:schemeClr>
                </a:solidFill>
              </a:rPr>
              <a:t>:</a:t>
            </a:r>
          </a:p>
          <a:p>
            <a:r>
              <a:rPr lang="en-GB" sz="2400" dirty="0" err="1" smtClean="0">
                <a:solidFill>
                  <a:schemeClr val="bg2">
                    <a:lumMod val="10000"/>
                  </a:schemeClr>
                </a:solidFill>
              </a:rPr>
              <a:t>Mellanox</a:t>
            </a:r>
            <a:r>
              <a:rPr lang="en-GB" sz="2400" dirty="0" smtClean="0">
                <a:solidFill>
                  <a:schemeClr val="bg2">
                    <a:lumMod val="10000"/>
                  </a:schemeClr>
                </a:solidFill>
              </a:rPr>
              <a:t> 40Gbps RDMA </a:t>
            </a:r>
            <a:r>
              <a:rPr lang="en-GB" sz="2400" dirty="0" err="1" smtClean="0">
                <a:solidFill>
                  <a:schemeClr val="bg2">
                    <a:lumMod val="10000"/>
                  </a:schemeClr>
                </a:solidFill>
              </a:rPr>
              <a:t>RoCE</a:t>
            </a:r>
            <a:r>
              <a:rPr lang="en-GB" sz="2400" dirty="0" smtClean="0">
                <a:solidFill>
                  <a:schemeClr val="bg2">
                    <a:lumMod val="10000"/>
                  </a:schemeClr>
                </a:solidFill>
              </a:rPr>
              <a:t> full-duplex</a:t>
            </a:r>
            <a:endParaRPr lang="en-GB" sz="2400" dirty="0">
              <a:solidFill>
                <a:schemeClr val="bg2">
                  <a:lumMod val="10000"/>
                </a:schemeClr>
              </a:solidFill>
            </a:endParaRPr>
          </a:p>
        </p:txBody>
      </p:sp>
      <p:sp>
        <p:nvSpPr>
          <p:cNvPr id="99" name="TextBox 98"/>
          <p:cNvSpPr txBox="1"/>
          <p:nvPr/>
        </p:nvSpPr>
        <p:spPr>
          <a:xfrm>
            <a:off x="3450795" y="2671795"/>
            <a:ext cx="5531326" cy="1569660"/>
          </a:xfrm>
          <a:prstGeom prst="rect">
            <a:avLst/>
          </a:prstGeom>
          <a:noFill/>
          <a:ln>
            <a:noFill/>
          </a:ln>
        </p:spPr>
        <p:txBody>
          <a:bodyPr wrap="square" rtlCol="0">
            <a:spAutoFit/>
          </a:bodyPr>
          <a:lstStyle/>
          <a:p>
            <a:r>
              <a:rPr lang="en-GB" sz="2400" b="1" u="sng" dirty="0" smtClean="0">
                <a:solidFill>
                  <a:schemeClr val="bg2">
                    <a:lumMod val="10000"/>
                  </a:schemeClr>
                </a:solidFill>
              </a:rPr>
              <a:t>1 </a:t>
            </a:r>
            <a:r>
              <a:rPr lang="en-GB" sz="2400" b="1" u="sng" dirty="0">
                <a:solidFill>
                  <a:schemeClr val="bg2">
                    <a:lumMod val="10000"/>
                  </a:schemeClr>
                </a:solidFill>
              </a:rPr>
              <a:t>s</a:t>
            </a:r>
            <a:r>
              <a:rPr lang="en-GB" sz="2400" b="1" u="sng" dirty="0" smtClean="0">
                <a:solidFill>
                  <a:schemeClr val="bg2">
                    <a:lumMod val="10000"/>
                  </a:schemeClr>
                </a:solidFill>
              </a:rPr>
              <a:t>torage server</a:t>
            </a:r>
            <a:r>
              <a:rPr lang="en-GB" sz="2400" u="sng" dirty="0" smtClean="0">
                <a:solidFill>
                  <a:schemeClr val="bg2">
                    <a:lumMod val="10000"/>
                  </a:schemeClr>
                </a:solidFill>
              </a:rPr>
              <a:t>: </a:t>
            </a:r>
          </a:p>
          <a:p>
            <a:r>
              <a:rPr lang="en-GB" sz="2400" dirty="0" smtClean="0">
                <a:solidFill>
                  <a:schemeClr val="bg2">
                    <a:lumMod val="10000"/>
                  </a:schemeClr>
                </a:solidFill>
              </a:rPr>
              <a:t>16 CPUs, 2.4GHz (Dell R720)</a:t>
            </a:r>
          </a:p>
          <a:p>
            <a:r>
              <a:rPr lang="en-GB" sz="2400" dirty="0" smtClean="0">
                <a:solidFill>
                  <a:schemeClr val="bg2">
                    <a:lumMod val="10000"/>
                  </a:schemeClr>
                </a:solidFill>
              </a:rPr>
              <a:t>SMB 3.0 file server protocol</a:t>
            </a:r>
          </a:p>
          <a:p>
            <a:r>
              <a:rPr lang="en-GB" sz="2400" dirty="0" smtClean="0">
                <a:solidFill>
                  <a:schemeClr val="bg2">
                    <a:lumMod val="10000"/>
                  </a:schemeClr>
                </a:solidFill>
              </a:rPr>
              <a:t>3 types of backend: RAM, </a:t>
            </a:r>
            <a:r>
              <a:rPr lang="en-GB" sz="2400" dirty="0" smtClean="0">
                <a:solidFill>
                  <a:schemeClr val="bg1">
                    <a:lumMod val="65000"/>
                  </a:schemeClr>
                </a:solidFill>
              </a:rPr>
              <a:t>SSDs, Disks</a:t>
            </a:r>
            <a:endParaRPr lang="en-GB" sz="2400" dirty="0">
              <a:solidFill>
                <a:schemeClr val="bg1">
                  <a:lumMod val="65000"/>
                </a:schemeClr>
              </a:solidFill>
            </a:endParaRPr>
          </a:p>
        </p:txBody>
      </p:sp>
      <p:sp>
        <p:nvSpPr>
          <p:cNvPr id="109" name="Can 108"/>
          <p:cNvSpPr/>
          <p:nvPr/>
        </p:nvSpPr>
        <p:spPr>
          <a:xfrm>
            <a:off x="1372352" y="4115046"/>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10" name="Can 109"/>
          <p:cNvSpPr/>
          <p:nvPr/>
        </p:nvSpPr>
        <p:spPr>
          <a:xfrm>
            <a:off x="1524752" y="4267446"/>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11" name="Can 110"/>
          <p:cNvSpPr/>
          <p:nvPr/>
        </p:nvSpPr>
        <p:spPr>
          <a:xfrm>
            <a:off x="1677152" y="4419846"/>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12" name="Can 111"/>
          <p:cNvSpPr/>
          <p:nvPr/>
        </p:nvSpPr>
        <p:spPr>
          <a:xfrm>
            <a:off x="1818165" y="4106194"/>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13" name="Can 112"/>
          <p:cNvSpPr/>
          <p:nvPr/>
        </p:nvSpPr>
        <p:spPr>
          <a:xfrm>
            <a:off x="1970565" y="4258594"/>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14" name="Can 113"/>
          <p:cNvSpPr/>
          <p:nvPr/>
        </p:nvSpPr>
        <p:spPr>
          <a:xfrm>
            <a:off x="2122965" y="4410994"/>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15" name="Can 114"/>
          <p:cNvSpPr/>
          <p:nvPr/>
        </p:nvSpPr>
        <p:spPr>
          <a:xfrm>
            <a:off x="952101" y="4115046"/>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16" name="Can 115"/>
          <p:cNvSpPr/>
          <p:nvPr/>
        </p:nvSpPr>
        <p:spPr>
          <a:xfrm>
            <a:off x="1104501" y="4267446"/>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17" name="Can 116"/>
          <p:cNvSpPr/>
          <p:nvPr/>
        </p:nvSpPr>
        <p:spPr>
          <a:xfrm>
            <a:off x="1256901" y="4419846"/>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23" name="TextBox 122"/>
          <p:cNvSpPr txBox="1"/>
          <p:nvPr/>
        </p:nvSpPr>
        <p:spPr>
          <a:xfrm>
            <a:off x="3438285" y="4246346"/>
            <a:ext cx="5497257" cy="830997"/>
          </a:xfrm>
          <a:prstGeom prst="rect">
            <a:avLst/>
          </a:prstGeom>
          <a:noFill/>
          <a:ln>
            <a:noFill/>
          </a:ln>
        </p:spPr>
        <p:txBody>
          <a:bodyPr wrap="square" rtlCol="0">
            <a:spAutoFit/>
          </a:bodyPr>
          <a:lstStyle/>
          <a:p>
            <a:r>
              <a:rPr lang="en-GB" sz="2400" b="1" u="sng" dirty="0" smtClean="0">
                <a:solidFill>
                  <a:schemeClr val="bg2">
                    <a:lumMod val="10000"/>
                  </a:schemeClr>
                </a:solidFill>
              </a:rPr>
              <a:t>Controller</a:t>
            </a:r>
            <a:r>
              <a:rPr lang="en-GB" sz="2400" u="sng" dirty="0" smtClean="0">
                <a:solidFill>
                  <a:schemeClr val="bg2">
                    <a:lumMod val="10000"/>
                  </a:schemeClr>
                </a:solidFill>
              </a:rPr>
              <a:t>:</a:t>
            </a:r>
            <a:r>
              <a:rPr lang="en-GB" sz="2400" dirty="0" smtClean="0">
                <a:solidFill>
                  <a:schemeClr val="bg2">
                    <a:lumMod val="10000"/>
                  </a:schemeClr>
                </a:solidFill>
              </a:rPr>
              <a:t> 1 separate server</a:t>
            </a:r>
          </a:p>
          <a:p>
            <a:r>
              <a:rPr lang="en-GB" sz="2400" dirty="0" smtClean="0">
                <a:solidFill>
                  <a:schemeClr val="bg2">
                    <a:lumMod val="10000"/>
                  </a:schemeClr>
                </a:solidFill>
              </a:rPr>
              <a:t>1 sec control interval (configurable)</a:t>
            </a:r>
            <a:endParaRPr lang="en-GB" sz="2400" dirty="0">
              <a:solidFill>
                <a:schemeClr val="bg2">
                  <a:lumMod val="10000"/>
                </a:schemeClr>
              </a:solidFill>
            </a:endParaRPr>
          </a:p>
        </p:txBody>
      </p:sp>
    </p:spTree>
    <p:custDataLst>
      <p:tags r:id="rId1"/>
    </p:custDataLst>
    <p:extLst>
      <p:ext uri="{BB962C8B-B14F-4D97-AF65-F5344CB8AC3E}">
        <p14:creationId xmlns:p14="http://schemas.microsoft.com/office/powerpoint/2010/main" val="1603808320"/>
      </p:ext>
    </p:extLst>
  </p:cSld>
  <p:clrMapOvr>
    <a:masterClrMapping/>
  </p:clrMapOvr>
  <mc:AlternateContent xmlns:mc="http://schemas.openxmlformats.org/markup-compatibility/2006" xmlns:p14="http://schemas.microsoft.com/office/powerpoint/2010/main">
    <mc:Choice Requires="p14">
      <p:transition spd="slow" p14:dur="2000" advTm="52719"/>
    </mc:Choice>
    <mc:Fallback xmlns="">
      <p:transition spd="slow" advTm="5271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Workloads</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smtClean="0">
                <a:solidFill>
                  <a:schemeClr val="bg1">
                    <a:lumMod val="65000"/>
                  </a:schemeClr>
                </a:solidFill>
              </a:rPr>
              <a:t>4 Hotmail tenants {</a:t>
            </a:r>
            <a:r>
              <a:rPr lang="en-GB" dirty="0" smtClean="0">
                <a:solidFill>
                  <a:srgbClr val="FF0000"/>
                </a:solidFill>
              </a:rPr>
              <a:t>Index</a:t>
            </a:r>
            <a:r>
              <a:rPr lang="en-GB" dirty="0">
                <a:solidFill>
                  <a:schemeClr val="bg1">
                    <a:lumMod val="65000"/>
                  </a:schemeClr>
                </a:solidFill>
              </a:rPr>
              <a:t>, </a:t>
            </a:r>
            <a:r>
              <a:rPr lang="en-GB" dirty="0">
                <a:solidFill>
                  <a:srgbClr val="00B050"/>
                </a:solidFill>
              </a:rPr>
              <a:t>Data</a:t>
            </a:r>
            <a:r>
              <a:rPr lang="en-GB" dirty="0">
                <a:solidFill>
                  <a:schemeClr val="bg1">
                    <a:lumMod val="65000"/>
                  </a:schemeClr>
                </a:solidFill>
              </a:rPr>
              <a:t>, </a:t>
            </a:r>
            <a:r>
              <a:rPr lang="en-GB" dirty="0">
                <a:solidFill>
                  <a:srgbClr val="FFCC00"/>
                </a:solidFill>
              </a:rPr>
              <a:t>Message</a:t>
            </a:r>
            <a:r>
              <a:rPr lang="en-GB" dirty="0">
                <a:solidFill>
                  <a:schemeClr val="bg1">
                    <a:lumMod val="65000"/>
                  </a:schemeClr>
                </a:solidFill>
              </a:rPr>
              <a:t>, </a:t>
            </a:r>
            <a:r>
              <a:rPr lang="en-GB" dirty="0" smtClean="0">
                <a:solidFill>
                  <a:schemeClr val="tx1">
                    <a:lumMod val="60000"/>
                    <a:lumOff val="40000"/>
                  </a:schemeClr>
                </a:solidFill>
              </a:rPr>
              <a:t>Log</a:t>
            </a:r>
            <a:r>
              <a:rPr lang="en-GB" dirty="0" smtClean="0">
                <a:solidFill>
                  <a:schemeClr val="bg1">
                    <a:lumMod val="65000"/>
                  </a:schemeClr>
                </a:solidFill>
              </a:rPr>
              <a:t>}</a:t>
            </a:r>
          </a:p>
          <a:p>
            <a:r>
              <a:rPr lang="en-GB" dirty="0">
                <a:solidFill>
                  <a:schemeClr val="bg1">
                    <a:lumMod val="65000"/>
                  </a:schemeClr>
                </a:solidFill>
              </a:rPr>
              <a:t>	</a:t>
            </a:r>
            <a:r>
              <a:rPr lang="en-GB" dirty="0" smtClean="0">
                <a:solidFill>
                  <a:schemeClr val="bg1">
                    <a:lumMod val="65000"/>
                  </a:schemeClr>
                </a:solidFill>
              </a:rPr>
              <a:t> Used for trace replay on SSDs (see paper)</a:t>
            </a:r>
          </a:p>
          <a:p>
            <a:pPr marL="457200" indent="-457200">
              <a:buFont typeface="Arial" panose="020B0604020202020204" pitchFamily="34" charset="0"/>
              <a:buChar char="•"/>
            </a:pPr>
            <a:r>
              <a:rPr lang="en-GB" dirty="0" err="1" smtClean="0">
                <a:solidFill>
                  <a:schemeClr val="bg2">
                    <a:lumMod val="10000"/>
                  </a:schemeClr>
                </a:solidFill>
              </a:rPr>
              <a:t>IoMeter</a:t>
            </a:r>
            <a:r>
              <a:rPr lang="en-GB" dirty="0" smtClean="0">
                <a:solidFill>
                  <a:schemeClr val="bg2">
                    <a:lumMod val="10000"/>
                  </a:schemeClr>
                </a:solidFill>
              </a:rPr>
              <a:t> is </a:t>
            </a:r>
            <a:r>
              <a:rPr lang="en-GB" dirty="0" err="1" smtClean="0">
                <a:solidFill>
                  <a:schemeClr val="bg2">
                    <a:lumMod val="10000"/>
                  </a:schemeClr>
                </a:solidFill>
              </a:rPr>
              <a:t>parametrized</a:t>
            </a:r>
            <a:r>
              <a:rPr lang="en-GB" dirty="0" smtClean="0">
                <a:solidFill>
                  <a:schemeClr val="bg2">
                    <a:lumMod val="10000"/>
                  </a:schemeClr>
                </a:solidFill>
              </a:rPr>
              <a:t> with Hotmail tenant characteristics (read/write ratio, request size)</a:t>
            </a:r>
            <a:endParaRPr lang="en-GB" dirty="0">
              <a:solidFill>
                <a:schemeClr val="bg2">
                  <a:lumMod val="10000"/>
                </a:schemeClr>
              </a:solidFill>
            </a:endParaRPr>
          </a:p>
        </p:txBody>
      </p:sp>
      <p:sp>
        <p:nvSpPr>
          <p:cNvPr id="4" name="Slide Number Placeholder 3"/>
          <p:cNvSpPr>
            <a:spLocks noGrp="1"/>
          </p:cNvSpPr>
          <p:nvPr>
            <p:ph type="sldNum" sz="quarter" idx="11"/>
          </p:nvPr>
        </p:nvSpPr>
        <p:spPr/>
        <p:txBody>
          <a:bodyPr/>
          <a:lstStyle/>
          <a:p>
            <a:fld id="{23D3326C-63B1-4E2D-BD63-D804046D978B}" type="slidenum">
              <a:rPr lang="en-US" smtClean="0"/>
              <a:pPr/>
              <a:t>27</a:t>
            </a:fld>
            <a:endParaRPr lang="en-US" dirty="0"/>
          </a:p>
        </p:txBody>
      </p:sp>
      <p:pic>
        <p:nvPicPr>
          <p:cNvPr id="5" name="Picture 4"/>
          <p:cNvPicPr>
            <a:picLocks noChangeAspect="1"/>
          </p:cNvPicPr>
          <p:nvPr/>
        </p:nvPicPr>
        <p:blipFill>
          <a:blip r:embed="rId3"/>
          <a:stretch>
            <a:fillRect/>
          </a:stretch>
        </p:blipFill>
        <p:spPr>
          <a:xfrm>
            <a:off x="1143000" y="2936585"/>
            <a:ext cx="6104065" cy="1921165"/>
          </a:xfrm>
          <a:prstGeom prst="rect">
            <a:avLst/>
          </a:prstGeom>
        </p:spPr>
      </p:pic>
    </p:spTree>
    <p:extLst>
      <p:ext uri="{BB962C8B-B14F-4D97-AF65-F5344CB8AC3E}">
        <p14:creationId xmlns:p14="http://schemas.microsoft.com/office/powerpoint/2010/main" val="4124690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Enforcing bandwidth </a:t>
            </a:r>
            <a:r>
              <a:rPr lang="en-GB" dirty="0" smtClean="0"/>
              <a:t>SLAs</a:t>
            </a:r>
            <a:endParaRPr lang="en-GB" dirty="0"/>
          </a:p>
        </p:txBody>
      </p:sp>
      <p:sp>
        <p:nvSpPr>
          <p:cNvPr id="3" name="Content Placeholder 2"/>
          <p:cNvSpPr>
            <a:spLocks noGrp="1"/>
          </p:cNvSpPr>
          <p:nvPr>
            <p:ph idx="1"/>
          </p:nvPr>
        </p:nvSpPr>
        <p:spPr/>
        <p:txBody>
          <a:bodyPr>
            <a:normAutofit lnSpcReduction="10000"/>
          </a:bodyPr>
          <a:lstStyle/>
          <a:p>
            <a:pPr marL="119062" lvl="1" indent="0">
              <a:buNone/>
            </a:pPr>
            <a:r>
              <a:rPr lang="en-GB" sz="2600" dirty="0" smtClean="0"/>
              <a:t>4 tenants with different storage bandwidth SLAs</a:t>
            </a:r>
            <a:endParaRPr lang="en-GB" sz="2600" dirty="0">
              <a:solidFill>
                <a:srgbClr val="000000"/>
              </a:solidFill>
            </a:endParaRPr>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119062" lvl="1" indent="0">
              <a:buNone/>
            </a:pPr>
            <a:r>
              <a:rPr lang="en-GB" dirty="0"/>
              <a:t>Tenants have different workloads</a:t>
            </a:r>
            <a:endParaRPr lang="en-GB" dirty="0">
              <a:solidFill>
                <a:srgbClr val="00B050"/>
              </a:solidFill>
            </a:endParaRPr>
          </a:p>
          <a:p>
            <a:pPr lvl="2">
              <a:buFont typeface="Wingdings" panose="05000000000000000000" pitchFamily="2" charset="2"/>
              <a:buChar char="§"/>
            </a:pPr>
            <a:r>
              <a:rPr lang="en-GB" sz="2400" b="1" dirty="0">
                <a:solidFill>
                  <a:srgbClr val="FF0000"/>
                </a:solidFill>
              </a:rPr>
              <a:t>Red</a:t>
            </a:r>
            <a:r>
              <a:rPr lang="en-GB" sz="2400" dirty="0"/>
              <a:t> tenant is aggressive: generates more </a:t>
            </a:r>
            <a:r>
              <a:rPr lang="en-GB" sz="2400" dirty="0" smtClean="0"/>
              <a:t>requests/second</a:t>
            </a:r>
            <a:endParaRPr lang="en-GB" sz="2400" dirty="0"/>
          </a:p>
        </p:txBody>
      </p:sp>
      <p:graphicFrame>
        <p:nvGraphicFramePr>
          <p:cNvPr id="5" name="Table 4"/>
          <p:cNvGraphicFramePr>
            <a:graphicFrameLocks noGrp="1"/>
          </p:cNvGraphicFramePr>
          <p:nvPr>
            <p:extLst>
              <p:ext uri="{D42A27DB-BD31-4B8C-83A1-F6EECF244321}">
                <p14:modId xmlns:p14="http://schemas.microsoft.com/office/powerpoint/2010/main" val="1038459318"/>
              </p:ext>
            </p:extLst>
          </p:nvPr>
        </p:nvGraphicFramePr>
        <p:xfrm>
          <a:off x="1905000" y="1276350"/>
          <a:ext cx="5715000" cy="2286000"/>
        </p:xfrm>
        <a:graphic>
          <a:graphicData uri="http://schemas.openxmlformats.org/drawingml/2006/table">
            <a:tbl>
              <a:tblPr firstRow="1">
                <a:tableStyleId>{5C22544A-7EE6-4342-B048-85BDC9FD1C3A}</a:tableStyleId>
              </a:tblPr>
              <a:tblGrid>
                <a:gridCol w="1143000"/>
                <a:gridCol w="4572000"/>
              </a:tblGrid>
              <a:tr h="167640">
                <a:tc>
                  <a:txBody>
                    <a:bodyPr/>
                    <a:lstStyle/>
                    <a:p>
                      <a:pPr algn="ctr"/>
                      <a:r>
                        <a:rPr lang="en-GB" sz="2400" dirty="0" smtClean="0"/>
                        <a:t>Tenant</a:t>
                      </a:r>
                      <a:endParaRPr lang="en-GB" sz="2400" dirty="0"/>
                    </a:p>
                  </a:txBody>
                  <a:tcPr/>
                </a:tc>
                <a:tc>
                  <a:txBody>
                    <a:bodyPr/>
                    <a:lstStyle/>
                    <a:p>
                      <a:pPr algn="ctr"/>
                      <a:r>
                        <a:rPr lang="en-GB" sz="2400" dirty="0" smtClean="0"/>
                        <a:t>SLA</a:t>
                      </a:r>
                      <a:endParaRPr lang="en-GB" sz="2400" dirty="0"/>
                    </a:p>
                  </a:txBody>
                  <a:tcPr/>
                </a:tc>
              </a:tr>
              <a:tr h="370840">
                <a:tc>
                  <a:txBody>
                    <a:bodyPr/>
                    <a:lstStyle/>
                    <a:p>
                      <a:r>
                        <a:rPr lang="en-GB" sz="2400" b="1" dirty="0" smtClean="0">
                          <a:solidFill>
                            <a:srgbClr val="FF0000"/>
                          </a:solidFill>
                        </a:rPr>
                        <a:t>Red</a:t>
                      </a:r>
                      <a:endParaRPr lang="en-GB" sz="2400" b="1" dirty="0">
                        <a:solidFill>
                          <a:srgbClr val="FF0000"/>
                        </a:solidFill>
                      </a:endParaRPr>
                    </a:p>
                  </a:txBody>
                  <a:tcPr/>
                </a:tc>
                <a:tc>
                  <a:txBody>
                    <a:bodyPr/>
                    <a:lstStyle/>
                    <a:p>
                      <a:r>
                        <a:rPr lang="en-GB" sz="2400" dirty="0" smtClean="0"/>
                        <a:t>{VM1 – 30</a:t>
                      </a:r>
                      <a:r>
                        <a:rPr lang="en-GB" sz="2400" baseline="0" dirty="0" smtClean="0"/>
                        <a:t>} -&gt; Min 800 MB/s</a:t>
                      </a:r>
                      <a:endParaRPr lang="en-GB" sz="2400" dirty="0"/>
                    </a:p>
                  </a:txBody>
                  <a:tcPr/>
                </a:tc>
              </a:tr>
              <a:tr h="370840">
                <a:tc>
                  <a:txBody>
                    <a:bodyPr/>
                    <a:lstStyle/>
                    <a:p>
                      <a:r>
                        <a:rPr lang="en-GB" sz="2400" b="1" dirty="0" smtClean="0">
                          <a:solidFill>
                            <a:srgbClr val="00B050"/>
                          </a:solidFill>
                        </a:rPr>
                        <a:t>Green</a:t>
                      </a:r>
                      <a:endParaRPr lang="en-GB" sz="24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{VM31 – 60</a:t>
                      </a:r>
                      <a:r>
                        <a:rPr lang="en-GB" sz="2400" baseline="0" dirty="0" smtClean="0"/>
                        <a:t>} -&gt; Min 800 MB/s</a:t>
                      </a:r>
                      <a:endParaRPr lang="en-GB" sz="2400" dirty="0" smtClean="0"/>
                    </a:p>
                  </a:txBody>
                  <a:tcPr/>
                </a:tc>
              </a:tr>
              <a:tr h="370840">
                <a:tc>
                  <a:txBody>
                    <a:bodyPr/>
                    <a:lstStyle/>
                    <a:p>
                      <a:r>
                        <a:rPr lang="en-GB" sz="2400" b="1" dirty="0" smtClean="0">
                          <a:solidFill>
                            <a:srgbClr val="FFC000"/>
                          </a:solidFill>
                        </a:rPr>
                        <a:t>Yellow</a:t>
                      </a:r>
                      <a:endParaRPr lang="en-GB" sz="2400" b="1" dirty="0">
                        <a:solidFill>
                          <a:srgbClr val="FFC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{VM61 – 90</a:t>
                      </a:r>
                      <a:r>
                        <a:rPr lang="en-GB" sz="2400" baseline="0" dirty="0" smtClean="0"/>
                        <a:t>} -&gt; Min 2500 MB/s</a:t>
                      </a:r>
                      <a:endParaRPr lang="en-GB" sz="2400" dirty="0" smtClean="0"/>
                    </a:p>
                  </a:txBody>
                  <a:tcPr/>
                </a:tc>
              </a:tr>
              <a:tr h="370840">
                <a:tc>
                  <a:txBody>
                    <a:bodyPr/>
                    <a:lstStyle/>
                    <a:p>
                      <a:r>
                        <a:rPr lang="en-GB" sz="2400" b="1" dirty="0" smtClean="0">
                          <a:solidFill>
                            <a:schemeClr val="tx1"/>
                          </a:solidFill>
                        </a:rPr>
                        <a:t>Blue</a:t>
                      </a:r>
                      <a:endParaRPr lang="en-GB" sz="24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{VM91 – 120</a:t>
                      </a:r>
                      <a:r>
                        <a:rPr lang="en-GB" sz="2400" baseline="0" dirty="0" smtClean="0"/>
                        <a:t>} -&gt; Min 1500 MB/s</a:t>
                      </a:r>
                      <a:endParaRPr lang="en-GB" sz="2400" dirty="0" smtClean="0"/>
                    </a:p>
                  </a:txBody>
                  <a:tcPr/>
                </a:tc>
              </a:tr>
            </a:tbl>
          </a:graphicData>
        </a:graphic>
      </p:graphicFrame>
      <p:sp>
        <p:nvSpPr>
          <p:cNvPr id="4" name="Slide Number Placeholder 3"/>
          <p:cNvSpPr>
            <a:spLocks noGrp="1"/>
          </p:cNvSpPr>
          <p:nvPr>
            <p:ph type="sldNum" sz="quarter" idx="11"/>
          </p:nvPr>
        </p:nvSpPr>
        <p:spPr/>
        <p:txBody>
          <a:bodyPr/>
          <a:lstStyle/>
          <a:p>
            <a:fld id="{23D3326C-63B1-4E2D-BD63-D804046D978B}" type="slidenum">
              <a:rPr lang="en-US" smtClean="0"/>
              <a:pPr/>
              <a:t>28</a:t>
            </a:fld>
            <a:endParaRPr lang="en-US" dirty="0"/>
          </a:p>
        </p:txBody>
      </p:sp>
    </p:spTree>
    <p:extLst>
      <p:ext uri="{BB962C8B-B14F-4D97-AF65-F5344CB8AC3E}">
        <p14:creationId xmlns:p14="http://schemas.microsoft.com/office/powerpoint/2010/main" val="2544812368"/>
      </p:ext>
    </p:extLst>
  </p:cSld>
  <p:clrMapOvr>
    <a:masterClrMapping/>
  </p:clrMapOvr>
  <mc:AlternateContent xmlns:mc="http://schemas.openxmlformats.org/markup-compatibility/2006" xmlns:p14="http://schemas.microsoft.com/office/powerpoint/2010/main">
    <mc:Choice Requires="p14">
      <p:transition spd="slow" p14:dur="2000" advTm="72109"/>
    </mc:Choice>
    <mc:Fallback xmlns="">
      <p:transition spd="slow" advTm="72109"/>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Things to look for</a:t>
            </a:r>
            <a:endParaRPr lang="en-US" dirty="0"/>
          </a:p>
        </p:txBody>
      </p:sp>
      <p:sp>
        <p:nvSpPr>
          <p:cNvPr id="3" name="Content Placeholder 2"/>
          <p:cNvSpPr>
            <a:spLocks noGrp="1"/>
          </p:cNvSpPr>
          <p:nvPr>
            <p:ph idx="1"/>
          </p:nvPr>
        </p:nvSpPr>
        <p:spPr/>
        <p:txBody>
          <a:bodyPr>
            <a:normAutofit/>
          </a:bodyPr>
          <a:lstStyle/>
          <a:p>
            <a:r>
              <a:rPr lang="en-GB" dirty="0" smtClean="0">
                <a:solidFill>
                  <a:schemeClr val="bg2">
                    <a:lumMod val="10000"/>
                  </a:schemeClr>
                </a:solidFill>
              </a:rPr>
              <a:t>Distributed enforcement across 4 competing tenants </a:t>
            </a:r>
          </a:p>
          <a:p>
            <a:pPr lvl="1">
              <a:buFont typeface="Wingdings" panose="05000000000000000000" pitchFamily="2" charset="2"/>
              <a:buChar char="§"/>
            </a:pPr>
            <a:r>
              <a:rPr lang="en-GB" dirty="0" smtClean="0"/>
              <a:t>Aggressive tenant(s) under control</a:t>
            </a:r>
          </a:p>
          <a:p>
            <a:r>
              <a:rPr lang="en-GB" dirty="0" smtClean="0">
                <a:solidFill>
                  <a:schemeClr val="bg2">
                    <a:lumMod val="10000"/>
                  </a:schemeClr>
                </a:solidFill>
              </a:rPr>
              <a:t>Dynamic inter-tenant work conservation</a:t>
            </a:r>
          </a:p>
          <a:p>
            <a:pPr lvl="1">
              <a:buFont typeface="Wingdings" panose="05000000000000000000" pitchFamily="2" charset="2"/>
              <a:buChar char="§"/>
            </a:pPr>
            <a:r>
              <a:rPr lang="en-GB" dirty="0" smtClean="0"/>
              <a:t>Bandwidth released by idle tenant given to active tenants</a:t>
            </a:r>
          </a:p>
          <a:p>
            <a:r>
              <a:rPr lang="en-GB" dirty="0" smtClean="0">
                <a:solidFill>
                  <a:schemeClr val="bg2">
                    <a:lumMod val="10000"/>
                  </a:schemeClr>
                </a:solidFill>
              </a:rPr>
              <a:t>Dynamic intra-tenant work conservation</a:t>
            </a:r>
          </a:p>
          <a:p>
            <a:pPr lvl="1">
              <a:buFont typeface="Wingdings" panose="05000000000000000000" pitchFamily="2" charset="2"/>
              <a:buChar char="§"/>
            </a:pPr>
            <a:r>
              <a:rPr lang="en-GB" dirty="0" smtClean="0"/>
              <a:t>Bandwidth of tenant’s idle VMs given to its active VMs</a:t>
            </a:r>
          </a:p>
          <a:p>
            <a:endParaRPr lang="en-GB" dirty="0">
              <a:solidFill>
                <a:schemeClr val="bg2">
                  <a:lumMod val="10000"/>
                </a:schemeClr>
              </a:solidFill>
            </a:endParaRPr>
          </a:p>
          <a:p>
            <a:pPr marL="89297" lvl="1" indent="0">
              <a:buNone/>
            </a:pP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pPr/>
              <a:t>29</a:t>
            </a:fld>
            <a:endParaRPr lang="en-US" dirty="0"/>
          </a:p>
        </p:txBody>
      </p:sp>
    </p:spTree>
    <p:extLst>
      <p:ext uri="{BB962C8B-B14F-4D97-AF65-F5344CB8AC3E}">
        <p14:creationId xmlns:p14="http://schemas.microsoft.com/office/powerpoint/2010/main" val="3473031288"/>
      </p:ext>
    </p:extLst>
  </p:cSld>
  <p:clrMapOvr>
    <a:masterClrMapping/>
  </p:clrMapOvr>
  <mc:AlternateContent xmlns:mc="http://schemas.openxmlformats.org/markup-compatibility/2006" xmlns:p14="http://schemas.microsoft.com/office/powerpoint/2010/main">
    <mc:Choice Requires="p14">
      <p:transition spd="slow" p14:dur="2000" advTm="21095"/>
    </mc:Choice>
    <mc:Fallback xmlns="">
      <p:transition spd="slow" advTm="2109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Motivation</a:t>
            </a:r>
            <a:endParaRPr lang="en-GB" dirty="0"/>
          </a:p>
        </p:txBody>
      </p:sp>
      <p:sp>
        <p:nvSpPr>
          <p:cNvPr id="3" name="Content Placeholder 2"/>
          <p:cNvSpPr>
            <a:spLocks noGrp="1"/>
          </p:cNvSpPr>
          <p:nvPr>
            <p:ph idx="1"/>
          </p:nvPr>
        </p:nvSpPr>
        <p:spPr/>
        <p:txBody>
          <a:bodyPr>
            <a:normAutofit lnSpcReduction="10000"/>
          </a:bodyPr>
          <a:lstStyle/>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smtClean="0">
              <a:solidFill>
                <a:srgbClr val="C00000"/>
              </a:solidFill>
            </a:endParaRPr>
          </a:p>
          <a:p>
            <a:pPr algn="ctr"/>
            <a:endParaRPr lang="en-GB" dirty="0" smtClean="0">
              <a:solidFill>
                <a:srgbClr val="C00000"/>
              </a:solidFill>
            </a:endParaRPr>
          </a:p>
          <a:p>
            <a:pPr algn="ctr"/>
            <a:r>
              <a:rPr lang="en-GB" sz="3200" dirty="0" smtClean="0">
                <a:solidFill>
                  <a:srgbClr val="C00000"/>
                </a:solidFill>
              </a:rPr>
              <a:t>It is hard to provide such SLAs today</a:t>
            </a:r>
            <a:endParaRPr lang="en-GB" sz="3200" dirty="0">
              <a:solidFill>
                <a:srgbClr val="C00000"/>
              </a:solidFill>
            </a:endParaRPr>
          </a:p>
        </p:txBody>
      </p:sp>
      <p:sp>
        <p:nvSpPr>
          <p:cNvPr id="51" name="TextBox 50"/>
          <p:cNvSpPr txBox="1"/>
          <p:nvPr/>
        </p:nvSpPr>
        <p:spPr>
          <a:xfrm>
            <a:off x="419100" y="616742"/>
            <a:ext cx="8686800" cy="3046988"/>
          </a:xfrm>
          <a:prstGeom prst="rect">
            <a:avLst/>
          </a:prstGeom>
          <a:noFill/>
        </p:spPr>
        <p:txBody>
          <a:bodyPr wrap="square" rtlCol="0">
            <a:spAutoFit/>
          </a:bodyPr>
          <a:lstStyle/>
          <a:p>
            <a:endParaRPr lang="en-GB" sz="2400" dirty="0" smtClean="0">
              <a:solidFill>
                <a:schemeClr val="bg2">
                  <a:lumMod val="10000"/>
                </a:schemeClr>
              </a:solidFill>
            </a:endParaRPr>
          </a:p>
          <a:p>
            <a:r>
              <a:rPr lang="en-GB" sz="2800" dirty="0" smtClean="0">
                <a:solidFill>
                  <a:schemeClr val="bg2">
                    <a:lumMod val="10000"/>
                  </a:schemeClr>
                </a:solidFill>
              </a:rPr>
              <a:t>Want: predictable application behaviour and performance</a:t>
            </a:r>
          </a:p>
          <a:p>
            <a:endParaRPr lang="en-GB" sz="2800" dirty="0" smtClean="0">
              <a:solidFill>
                <a:schemeClr val="bg2">
                  <a:lumMod val="10000"/>
                </a:schemeClr>
              </a:solidFill>
            </a:endParaRPr>
          </a:p>
          <a:p>
            <a:r>
              <a:rPr lang="en-GB" sz="2800" dirty="0" smtClean="0">
                <a:solidFill>
                  <a:schemeClr val="bg2">
                    <a:lumMod val="10000"/>
                  </a:schemeClr>
                </a:solidFill>
              </a:rPr>
              <a:t>Need system to provide end-to-end SLAs, e.g., </a:t>
            </a:r>
          </a:p>
          <a:p>
            <a:pPr marL="457200" indent="-457200">
              <a:buFont typeface="Arial" panose="020B0604020202020204" pitchFamily="34" charset="0"/>
              <a:buChar char="•"/>
            </a:pPr>
            <a:r>
              <a:rPr lang="en-GB" sz="2800" dirty="0" smtClean="0">
                <a:solidFill>
                  <a:schemeClr val="bg2">
                    <a:lumMod val="10000"/>
                  </a:schemeClr>
                </a:solidFill>
              </a:rPr>
              <a:t>Guaranteed storage bandwidth B</a:t>
            </a:r>
          </a:p>
          <a:p>
            <a:pPr marL="457200" indent="-457200">
              <a:buFont typeface="Arial" panose="020B0604020202020204" pitchFamily="34" charset="0"/>
              <a:buChar char="•"/>
            </a:pPr>
            <a:r>
              <a:rPr lang="en-GB" sz="2800" dirty="0" smtClean="0">
                <a:solidFill>
                  <a:schemeClr val="bg2">
                    <a:lumMod val="10000"/>
                  </a:schemeClr>
                </a:solidFill>
              </a:rPr>
              <a:t>Guaranteed high IOPS and priority</a:t>
            </a:r>
          </a:p>
          <a:p>
            <a:pPr marL="457200" indent="-457200">
              <a:buFont typeface="Arial" panose="020B0604020202020204" pitchFamily="34" charset="0"/>
              <a:buChar char="•"/>
            </a:pPr>
            <a:r>
              <a:rPr lang="en-GB" sz="2800" dirty="0" smtClean="0">
                <a:solidFill>
                  <a:schemeClr val="bg2">
                    <a:lumMod val="10000"/>
                  </a:schemeClr>
                </a:solidFill>
              </a:rPr>
              <a:t>Per-application control over decisions along IOs’ path</a:t>
            </a:r>
          </a:p>
        </p:txBody>
      </p:sp>
      <p:sp>
        <p:nvSpPr>
          <p:cNvPr id="6" name="Slide Number Placeholder 5"/>
          <p:cNvSpPr>
            <a:spLocks noGrp="1"/>
          </p:cNvSpPr>
          <p:nvPr>
            <p:ph type="sldNum" sz="quarter" idx="11"/>
          </p:nvPr>
        </p:nvSpPr>
        <p:spPr/>
        <p:txBody>
          <a:bodyPr/>
          <a:lstStyle/>
          <a:p>
            <a:fld id="{23D3326C-63B1-4E2D-BD63-D804046D978B}" type="slidenum">
              <a:rPr lang="en-US" smtClean="0"/>
              <a:pPr/>
              <a:t>3</a:t>
            </a:fld>
            <a:endParaRPr lang="en-US" dirty="0"/>
          </a:p>
        </p:txBody>
      </p:sp>
    </p:spTree>
    <p:extLst>
      <p:ext uri="{BB962C8B-B14F-4D97-AF65-F5344CB8AC3E}">
        <p14:creationId xmlns:p14="http://schemas.microsoft.com/office/powerpoint/2010/main" val="2259357005"/>
      </p:ext>
    </p:extLst>
  </p:cSld>
  <p:clrMapOvr>
    <a:masterClrMapping/>
  </p:clrMapOvr>
  <mc:AlternateContent xmlns:mc="http://schemas.openxmlformats.org/markup-compatibility/2006" xmlns:p14="http://schemas.microsoft.com/office/powerpoint/2010/main">
    <mc:Choice Requires="p14">
      <p:transition spd="slow" p14:dur="2000" advTm="40053"/>
    </mc:Choice>
    <mc:Fallback xmlns="">
      <p:transition spd="slow" advTm="4005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Results</a:t>
            </a:r>
            <a:endParaRPr lang="en-GB" dirty="0"/>
          </a:p>
        </p:txBody>
      </p:sp>
      <p:pic>
        <p:nvPicPr>
          <p:cNvPr id="5" name="Picture 4"/>
          <p:cNvPicPr>
            <a:picLocks noChangeAspect="1"/>
          </p:cNvPicPr>
          <p:nvPr/>
        </p:nvPicPr>
        <p:blipFill>
          <a:blip r:embed="rId4"/>
          <a:stretch>
            <a:fillRect/>
          </a:stretch>
        </p:blipFill>
        <p:spPr>
          <a:xfrm>
            <a:off x="0" y="1200150"/>
            <a:ext cx="9144000" cy="3184124"/>
          </a:xfrm>
          <a:prstGeom prst="rect">
            <a:avLst/>
          </a:prstGeom>
        </p:spPr>
      </p:pic>
      <p:sp>
        <p:nvSpPr>
          <p:cNvPr id="6" name="Rectangle 5"/>
          <p:cNvSpPr/>
          <p:nvPr/>
        </p:nvSpPr>
        <p:spPr>
          <a:xfrm>
            <a:off x="2362200" y="1504950"/>
            <a:ext cx="67818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886200" y="1504950"/>
            <a:ext cx="67818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715000" y="1485900"/>
            <a:ext cx="67818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opup-phy-network"/>
          <p:cNvSpPr/>
          <p:nvPr/>
        </p:nvSpPr>
        <p:spPr>
          <a:xfrm>
            <a:off x="2481942" y="191279"/>
            <a:ext cx="1981200" cy="1486332"/>
          </a:xfrm>
          <a:prstGeom prst="wedgeRoundRectCallout">
            <a:avLst>
              <a:gd name="adj1" fmla="val -54766"/>
              <a:gd name="adj2" fmla="val 94925"/>
              <a:gd name="adj3" fmla="val 16667"/>
            </a:avLst>
          </a:prstGeom>
          <a:solidFill>
            <a:srgbClr val="FFCCCC">
              <a:alpha val="8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rgbClr val="000000"/>
                </a:solidFill>
              </a:rPr>
              <a:t>Controller notices red tenant’s performance</a:t>
            </a:r>
          </a:p>
        </p:txBody>
      </p:sp>
      <p:sp>
        <p:nvSpPr>
          <p:cNvPr id="10" name="popup-phy-network"/>
          <p:cNvSpPr/>
          <p:nvPr/>
        </p:nvSpPr>
        <p:spPr>
          <a:xfrm>
            <a:off x="3925784" y="1197376"/>
            <a:ext cx="1981200" cy="1237454"/>
          </a:xfrm>
          <a:prstGeom prst="wedgeRoundRectCallout">
            <a:avLst>
              <a:gd name="adj1" fmla="val -69692"/>
              <a:gd name="adj2" fmla="val 51498"/>
              <a:gd name="adj3" fmla="val 16667"/>
            </a:avLst>
          </a:prstGeom>
          <a:solidFill>
            <a:srgbClr val="FFCCCC">
              <a:alpha val="8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rgbClr val="000000"/>
                </a:solidFill>
              </a:rPr>
              <a:t>Tenants’ SLAs enforced. 120 queues </a:t>
            </a:r>
            <a:r>
              <a:rPr lang="en-GB" sz="2200" dirty="0" err="1" smtClean="0">
                <a:solidFill>
                  <a:srgbClr val="000000"/>
                </a:solidFill>
              </a:rPr>
              <a:t>cfg</a:t>
            </a:r>
            <a:r>
              <a:rPr lang="en-GB" sz="2200" dirty="0" smtClean="0">
                <a:solidFill>
                  <a:srgbClr val="000000"/>
                </a:solidFill>
              </a:rPr>
              <a:t>.</a:t>
            </a:r>
          </a:p>
        </p:txBody>
      </p:sp>
      <p:sp>
        <p:nvSpPr>
          <p:cNvPr id="3" name="Slide Number Placeholder 2"/>
          <p:cNvSpPr>
            <a:spLocks noGrp="1"/>
          </p:cNvSpPr>
          <p:nvPr>
            <p:ph type="sldNum" sz="quarter" idx="11"/>
          </p:nvPr>
        </p:nvSpPr>
        <p:spPr/>
        <p:txBody>
          <a:bodyPr/>
          <a:lstStyle/>
          <a:p>
            <a:fld id="{23D3326C-63B1-4E2D-BD63-D804046D978B}" type="slidenum">
              <a:rPr lang="en-US" smtClean="0"/>
              <a:pPr/>
              <a:t>30</a:t>
            </a:fld>
            <a:endParaRPr lang="en-US" dirty="0"/>
          </a:p>
        </p:txBody>
      </p:sp>
      <p:sp>
        <p:nvSpPr>
          <p:cNvPr id="11" name="popup-phy-network"/>
          <p:cNvSpPr/>
          <p:nvPr/>
        </p:nvSpPr>
        <p:spPr>
          <a:xfrm>
            <a:off x="6931231" y="702898"/>
            <a:ext cx="1981200" cy="1237454"/>
          </a:xfrm>
          <a:prstGeom prst="wedgeRoundRectCallout">
            <a:avLst>
              <a:gd name="adj1" fmla="val -69692"/>
              <a:gd name="adj2" fmla="val 51498"/>
              <a:gd name="adj3" fmla="val 16667"/>
            </a:avLst>
          </a:prstGeom>
          <a:solidFill>
            <a:srgbClr val="FFCCCC">
              <a:alpha val="8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rgbClr val="000000"/>
                </a:solidFill>
              </a:rPr>
              <a:t>Inter-tenant work conservation</a:t>
            </a:r>
          </a:p>
        </p:txBody>
      </p:sp>
      <p:sp>
        <p:nvSpPr>
          <p:cNvPr id="12" name="popup-phy-network"/>
          <p:cNvSpPr/>
          <p:nvPr/>
        </p:nvSpPr>
        <p:spPr>
          <a:xfrm>
            <a:off x="5540828" y="706243"/>
            <a:ext cx="1981200" cy="1237454"/>
          </a:xfrm>
          <a:prstGeom prst="wedgeRoundRectCallout">
            <a:avLst>
              <a:gd name="adj1" fmla="val 73592"/>
              <a:gd name="adj2" fmla="val 51498"/>
              <a:gd name="adj3" fmla="val 16667"/>
            </a:avLst>
          </a:prstGeom>
          <a:solidFill>
            <a:srgbClr val="FFCCCC">
              <a:alpha val="8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rgbClr val="000000"/>
                </a:solidFill>
              </a:rPr>
              <a:t>Intra-tenant work conservation</a:t>
            </a:r>
          </a:p>
        </p:txBody>
      </p:sp>
    </p:spTree>
    <p:custDataLst>
      <p:tags r:id="rId1"/>
    </p:custDataLst>
    <p:extLst>
      <p:ext uri="{BB962C8B-B14F-4D97-AF65-F5344CB8AC3E}">
        <p14:creationId xmlns:p14="http://schemas.microsoft.com/office/powerpoint/2010/main" val="1186424940"/>
      </p:ext>
    </p:extLst>
  </p:cSld>
  <p:clrMapOvr>
    <a:masterClrMapping/>
  </p:clrMapOvr>
  <mc:AlternateContent xmlns:mc="http://schemas.openxmlformats.org/markup-compatibility/2006" xmlns:p14="http://schemas.microsoft.com/office/powerpoint/2010/main">
    <mc:Choice Requires="p14">
      <p:transition spd="slow" p14:dur="2000" advTm="106589"/>
    </mc:Choice>
    <mc:Fallback xmlns="">
      <p:transition spd="slow" advTm="1065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33333E-6 0.00124 L 3.33333E-6 0.00186 L 0.02725 -0.00154 C 0.08871 -0.00617 0.05885 -0.00061 0.09114 -0.00709 L 0.14705 -0.00463 C 0.16267 -0.00339 0.15937 -0.00463 0.16875 0.00124 L 0.17916 -0.00154 L 0.17916 -0.00123 " pathEditMode="relative" rAng="0" ptsTypes="AAAAAAAA">
                                      <p:cBhvr>
                                        <p:cTn id="14" dur="2000" fill="hold"/>
                                        <p:tgtEl>
                                          <p:spTgt spid="6"/>
                                        </p:tgtEl>
                                        <p:attrNameLst>
                                          <p:attrName>ppt_x</p:attrName>
                                          <p:attrName>ppt_y</p:attrName>
                                        </p:attrNameLst>
                                      </p:cBhvr>
                                      <p:rCtr x="8958" y="-401"/>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0" presetClass="path" presetSubtype="0" accel="50000" decel="50000" fill="hold" grpId="0" nodeType="withEffect">
                                  <p:stCondLst>
                                    <p:cond delay="0"/>
                                  </p:stCondLst>
                                  <p:childTnLst>
                                    <p:animMotion origin="layout" path="M -3.33333E-6 0.00124 L -3.33333E-6 0.00186 L 0.02726 -0.00154 C 0.08872 -0.00617 0.05886 -0.00061 0.09115 -0.00709 L 0.14705 -0.00463 C 0.16268 -0.00339 0.15938 -0.00463 0.16875 0.00124 L 0.17917 -0.00154 L 0.17917 -0.00123 " pathEditMode="relative" rAng="0" ptsTypes="AAAAAAAA">
                                      <p:cBhvr>
                                        <p:cTn id="26" dur="2000" fill="hold"/>
                                        <p:tgtEl>
                                          <p:spTgt spid="7"/>
                                        </p:tgtEl>
                                        <p:attrNameLst>
                                          <p:attrName>ppt_x</p:attrName>
                                          <p:attrName>ppt_y</p:attrName>
                                        </p:attrNameLst>
                                      </p:cBhvr>
                                      <p:rCtr x="8958" y="-401"/>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0" presetClass="path" presetSubtype="0" accel="50000" decel="50000" fill="hold" grpId="0" nodeType="withEffect">
                                  <p:stCondLst>
                                    <p:cond delay="0"/>
                                  </p:stCondLst>
                                  <p:childTnLst>
                                    <p:animMotion origin="layout" path="M -3.33333E-6 0.00124 L -3.33333E-6 0.00185 L 0.02726 -0.00154 C 0.08872 -0.00617 0.05886 -0.00062 0.09115 -0.0071 L 0.14705 -0.00463 C 0.16268 -0.00339 0.15938 -0.00463 0.16875 0.00124 L 0.17917 -0.00154 L 0.17917 -0.00123 " pathEditMode="relative" rAng="0" ptsTypes="AAAAAAAA">
                                      <p:cBhvr>
                                        <p:cTn id="32" dur="2000" fill="hold"/>
                                        <p:tgtEl>
                                          <p:spTgt spid="8"/>
                                        </p:tgtEl>
                                        <p:attrNameLst>
                                          <p:attrName>ppt_x</p:attrName>
                                          <p:attrName>ppt_y</p:attrName>
                                        </p:attrNameLst>
                                      </p:cBhvr>
                                      <p:rCtr x="8958" y="-401"/>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plane overheads at 40Gbps RDMA</a:t>
            </a:r>
            <a:endParaRPr lang="en-GB" dirty="0"/>
          </a:p>
        </p:txBody>
      </p:sp>
      <p:sp>
        <p:nvSpPr>
          <p:cNvPr id="3" name="Content Placeholder 2"/>
          <p:cNvSpPr>
            <a:spLocks noGrp="1"/>
          </p:cNvSpPr>
          <p:nvPr>
            <p:ph idx="1"/>
          </p:nvPr>
        </p:nvSpPr>
        <p:spPr/>
        <p:txBody>
          <a:bodyPr/>
          <a:lstStyle/>
          <a:p>
            <a:r>
              <a:rPr lang="en-GB" dirty="0" smtClean="0">
                <a:solidFill>
                  <a:schemeClr val="bg2">
                    <a:lumMod val="10000"/>
                  </a:schemeClr>
                </a:solidFill>
              </a:rPr>
              <a:t>Negligible in previous experiment. To bring out worst case varied IO sizes from 512Bytes </a:t>
            </a:r>
            <a:r>
              <a:rPr lang="en-GB" dirty="0">
                <a:solidFill>
                  <a:schemeClr val="bg2">
                    <a:lumMod val="10000"/>
                  </a:schemeClr>
                </a:solidFill>
              </a:rPr>
              <a:t>to 64KB</a:t>
            </a:r>
            <a:r>
              <a:rPr lang="en-GB" dirty="0" smtClean="0">
                <a:solidFill>
                  <a:schemeClr val="bg2">
                    <a:lumMod val="10000"/>
                  </a:schemeClr>
                </a:solidFill>
              </a:rPr>
              <a:t> </a:t>
            </a:r>
            <a:endParaRPr lang="en-GB" dirty="0">
              <a:solidFill>
                <a:schemeClr val="bg2">
                  <a:lumMod val="10000"/>
                </a:schemeClr>
              </a:solidFill>
            </a:endParaRPr>
          </a:p>
        </p:txBody>
      </p:sp>
      <p:sp>
        <p:nvSpPr>
          <p:cNvPr id="4" name="Slide Number Placeholder 3"/>
          <p:cNvSpPr>
            <a:spLocks noGrp="1"/>
          </p:cNvSpPr>
          <p:nvPr>
            <p:ph type="sldNum" sz="quarter" idx="11"/>
          </p:nvPr>
        </p:nvSpPr>
        <p:spPr/>
        <p:txBody>
          <a:bodyPr/>
          <a:lstStyle/>
          <a:p>
            <a:fld id="{23D3326C-63B1-4E2D-BD63-D804046D978B}" type="slidenum">
              <a:rPr lang="en-US" smtClean="0"/>
              <a:pPr/>
              <a:t>31</a:t>
            </a:fld>
            <a:endParaRPr lang="en-US" dirty="0"/>
          </a:p>
        </p:txBody>
      </p:sp>
      <p:pic>
        <p:nvPicPr>
          <p:cNvPr id="8" name="Picture 7"/>
          <p:cNvPicPr>
            <a:picLocks noChangeAspect="1"/>
          </p:cNvPicPr>
          <p:nvPr/>
        </p:nvPicPr>
        <p:blipFill>
          <a:blip r:embed="rId3"/>
          <a:stretch>
            <a:fillRect/>
          </a:stretch>
        </p:blipFill>
        <p:spPr>
          <a:xfrm>
            <a:off x="1752600" y="1597193"/>
            <a:ext cx="5486400" cy="3487662"/>
          </a:xfrm>
          <a:prstGeom prst="rect">
            <a:avLst/>
          </a:prstGeom>
        </p:spPr>
      </p:pic>
      <p:sp>
        <p:nvSpPr>
          <p:cNvPr id="6" name="final-punch"/>
          <p:cNvSpPr/>
          <p:nvPr/>
        </p:nvSpPr>
        <p:spPr>
          <a:xfrm>
            <a:off x="838200" y="4418856"/>
            <a:ext cx="8001000" cy="681038"/>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91440" rIns="91440" bIns="91440" rtlCol="0" anchor="ctr">
            <a:spAutoFit/>
          </a:bodyPr>
          <a:lstStyle/>
          <a:p>
            <a:pPr lvl="0" algn="ctr"/>
            <a:r>
              <a:rPr lang="en-GB" sz="2800" dirty="0" smtClean="0">
                <a:solidFill>
                  <a:srgbClr val="000000"/>
                </a:solidFill>
              </a:rPr>
              <a:t>Reasonable overheads for enforcing SLAs</a:t>
            </a:r>
          </a:p>
        </p:txBody>
      </p:sp>
    </p:spTree>
    <p:extLst>
      <p:ext uri="{BB962C8B-B14F-4D97-AF65-F5344CB8AC3E}">
        <p14:creationId xmlns:p14="http://schemas.microsoft.com/office/powerpoint/2010/main" val="373063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Control plane overheads: </a:t>
            </a:r>
            <a:r>
              <a:rPr lang="en-GB" dirty="0" smtClean="0"/>
              <a:t>network and CPU</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pPr/>
              <a:t>32</a:t>
            </a:fld>
            <a:endParaRPr lang="en-US" dirty="0"/>
          </a:p>
        </p:txBody>
      </p:sp>
      <p:pic>
        <p:nvPicPr>
          <p:cNvPr id="10" name="Picture 9"/>
          <p:cNvPicPr>
            <a:picLocks noChangeAspect="1"/>
          </p:cNvPicPr>
          <p:nvPr/>
        </p:nvPicPr>
        <p:blipFill>
          <a:blip r:embed="rId3"/>
          <a:stretch>
            <a:fillRect/>
          </a:stretch>
        </p:blipFill>
        <p:spPr>
          <a:xfrm>
            <a:off x="475487" y="2128266"/>
            <a:ext cx="8614402" cy="3048000"/>
          </a:xfrm>
          <a:prstGeom prst="rect">
            <a:avLst/>
          </a:prstGeom>
        </p:spPr>
      </p:pic>
      <p:sp>
        <p:nvSpPr>
          <p:cNvPr id="5" name="TextBox 4"/>
          <p:cNvSpPr txBox="1"/>
          <p:nvPr/>
        </p:nvSpPr>
        <p:spPr>
          <a:xfrm rot="16200000">
            <a:off x="-632445" y="3121951"/>
            <a:ext cx="2215863" cy="461665"/>
          </a:xfrm>
          <a:prstGeom prst="rect">
            <a:avLst/>
          </a:prstGeom>
          <a:noFill/>
        </p:spPr>
        <p:txBody>
          <a:bodyPr wrap="none" rtlCol="0">
            <a:spAutoFit/>
          </a:bodyPr>
          <a:lstStyle/>
          <a:p>
            <a:r>
              <a:rPr lang="en-GB" sz="2400" dirty="0" smtClean="0"/>
              <a:t>Overheads (MB)</a:t>
            </a:r>
            <a:endParaRPr lang="en-GB" sz="2400" dirty="0"/>
          </a:p>
        </p:txBody>
      </p:sp>
      <p:sp>
        <p:nvSpPr>
          <p:cNvPr id="7" name="popup-phy-network"/>
          <p:cNvSpPr/>
          <p:nvPr/>
        </p:nvSpPr>
        <p:spPr>
          <a:xfrm>
            <a:off x="5916545" y="2103120"/>
            <a:ext cx="1981200" cy="1237454"/>
          </a:xfrm>
          <a:prstGeom prst="wedgeRoundRectCallout">
            <a:avLst>
              <a:gd name="adj1" fmla="val 87859"/>
              <a:gd name="adj2" fmla="val 89870"/>
              <a:gd name="adj3" fmla="val 16667"/>
            </a:avLst>
          </a:prstGeom>
          <a:solidFill>
            <a:srgbClr val="FFCCCC">
              <a:alpha val="8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0000"/>
                </a:solidFill>
              </a:rPr>
              <a:t>&lt;0.3% CPU overhead at controller</a:t>
            </a:r>
          </a:p>
        </p:txBody>
      </p:sp>
      <p:sp>
        <p:nvSpPr>
          <p:cNvPr id="8" name="Content Placeholder 2"/>
          <p:cNvSpPr>
            <a:spLocks noGrp="1"/>
          </p:cNvSpPr>
          <p:nvPr>
            <p:ph idx="1"/>
          </p:nvPr>
        </p:nvSpPr>
        <p:spPr>
          <a:xfrm>
            <a:off x="457200" y="800100"/>
            <a:ext cx="8229600" cy="4057650"/>
          </a:xfrm>
        </p:spPr>
        <p:txBody>
          <a:bodyPr>
            <a:normAutofit/>
          </a:bodyPr>
          <a:lstStyle/>
          <a:p>
            <a:r>
              <a:rPr lang="en-GB" dirty="0" smtClean="0">
                <a:solidFill>
                  <a:schemeClr val="bg2">
                    <a:lumMod val="10000"/>
                  </a:schemeClr>
                </a:solidFill>
              </a:rPr>
              <a:t>Controller configures queue rules, receives statistics and updates token rates every interval</a:t>
            </a:r>
            <a:endParaRPr lang="en-GB" dirty="0">
              <a:solidFill>
                <a:schemeClr val="bg2">
                  <a:lumMod val="10000"/>
                </a:schemeClr>
              </a:solidFill>
            </a:endParaRPr>
          </a:p>
        </p:txBody>
      </p:sp>
    </p:spTree>
    <p:extLst>
      <p:ext uri="{BB962C8B-B14F-4D97-AF65-F5344CB8AC3E}">
        <p14:creationId xmlns:p14="http://schemas.microsoft.com/office/powerpoint/2010/main" val="2801239593"/>
      </p:ext>
    </p:extLst>
  </p:cSld>
  <p:clrMapOvr>
    <a:masterClrMapping/>
  </p:clrMapOvr>
  <mc:AlternateContent xmlns:mc="http://schemas.openxmlformats.org/markup-compatibility/2006" xmlns:p14="http://schemas.microsoft.com/office/powerpoint/2010/main">
    <mc:Choice Requires="p14">
      <p:transition spd="slow" p14:dur="2000" advTm="35991"/>
    </mc:Choice>
    <mc:Fallback xmlns="">
      <p:transition spd="slow" advTm="359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Summary of contributions</a:t>
            </a:r>
            <a:endParaRPr lang="en-GB" dirty="0"/>
          </a:p>
        </p:txBody>
      </p:sp>
      <p:sp>
        <p:nvSpPr>
          <p:cNvPr id="3" name="Content Placeholder 2"/>
          <p:cNvSpPr>
            <a:spLocks noGrp="1"/>
          </p:cNvSpPr>
          <p:nvPr>
            <p:ph idx="1"/>
          </p:nvPr>
        </p:nvSpPr>
        <p:spPr/>
        <p:txBody>
          <a:bodyPr>
            <a:normAutofit/>
          </a:bodyPr>
          <a:lstStyle/>
          <a:p>
            <a:pPr marL="0" lvl="0" indent="0"/>
            <a:endParaRPr lang="en-GB" dirty="0" smtClean="0">
              <a:solidFill>
                <a:srgbClr val="000000"/>
              </a:solidFill>
            </a:endParaRPr>
          </a:p>
          <a:p>
            <a:pPr marL="457200" lvl="0" indent="-457200">
              <a:buFont typeface="Arial" panose="020B0604020202020204" pitchFamily="34" charset="0"/>
              <a:buChar char="•"/>
            </a:pPr>
            <a:r>
              <a:rPr lang="en-GB" dirty="0">
                <a:solidFill>
                  <a:srgbClr val="000000"/>
                </a:solidFill>
              </a:rPr>
              <a:t>Defined and built storage control plane</a:t>
            </a:r>
          </a:p>
          <a:p>
            <a:pPr marL="457200" lvl="0" indent="-457200">
              <a:buFont typeface="Arial" panose="020B0604020202020204" pitchFamily="34" charset="0"/>
              <a:buChar char="•"/>
            </a:pPr>
            <a:r>
              <a:rPr lang="en-GB" dirty="0">
                <a:solidFill>
                  <a:srgbClr val="000000"/>
                </a:solidFill>
              </a:rPr>
              <a:t>Controllable queues in data plane</a:t>
            </a:r>
          </a:p>
          <a:p>
            <a:pPr marL="457200" lvl="0" indent="-457200">
              <a:buFont typeface="Arial" panose="020B0604020202020204" pitchFamily="34" charset="0"/>
              <a:buChar char="•"/>
            </a:pPr>
            <a:r>
              <a:rPr lang="en-GB" dirty="0">
                <a:solidFill>
                  <a:srgbClr val="000000"/>
                </a:solidFill>
              </a:rPr>
              <a:t>Interface between control and data </a:t>
            </a:r>
            <a:r>
              <a:rPr lang="en-GB" dirty="0" smtClean="0">
                <a:solidFill>
                  <a:srgbClr val="000000"/>
                </a:solidFill>
              </a:rPr>
              <a:t>plane </a:t>
            </a:r>
            <a:r>
              <a:rPr lang="en-GB" sz="2400" dirty="0" smtClean="0">
                <a:solidFill>
                  <a:srgbClr val="000000"/>
                </a:solidFill>
              </a:rPr>
              <a:t>(IOFlow API)</a:t>
            </a:r>
            <a:endParaRPr lang="en-GB" sz="2400" dirty="0">
              <a:solidFill>
                <a:srgbClr val="000000"/>
              </a:solidFill>
            </a:endParaRPr>
          </a:p>
          <a:p>
            <a:pPr marL="457200" lvl="0" indent="-457200">
              <a:buFont typeface="Arial" panose="020B0604020202020204" pitchFamily="34" charset="0"/>
              <a:buChar char="•"/>
            </a:pPr>
            <a:r>
              <a:rPr lang="en-GB" dirty="0" smtClean="0">
                <a:solidFill>
                  <a:srgbClr val="000000"/>
                </a:solidFill>
              </a:rPr>
              <a:t>Built </a:t>
            </a:r>
            <a:r>
              <a:rPr lang="en-GB" dirty="0">
                <a:solidFill>
                  <a:srgbClr val="000000"/>
                </a:solidFill>
              </a:rPr>
              <a:t>centralized control applications that demonstrate power of architecture </a:t>
            </a:r>
          </a:p>
          <a:p>
            <a:pPr marL="457200" indent="-457200">
              <a:buFont typeface="Arial" pitchFamily="34" charset="0"/>
              <a:buChar char="•"/>
            </a:pPr>
            <a:r>
              <a:rPr lang="en-GB" i="1" dirty="0" smtClean="0">
                <a:solidFill>
                  <a:srgbClr val="000000"/>
                </a:solidFill>
              </a:rPr>
              <a:t>Ongoing work: applying to public cloud scenarios</a:t>
            </a:r>
            <a:endParaRPr lang="en-GB" i="1" dirty="0">
              <a:solidFill>
                <a:srgbClr val="000000"/>
              </a:solidFill>
            </a:endParaRPr>
          </a:p>
          <a:p>
            <a:pPr marL="457200" lvl="0" indent="-457200">
              <a:buFont typeface="Arial" panose="020B0604020202020204" pitchFamily="34" charset="0"/>
              <a:buChar char="•"/>
            </a:pPr>
            <a:endParaRPr lang="en-GB" dirty="0" smtClean="0">
              <a:solidFill>
                <a:srgbClr val="000000"/>
              </a:solidFill>
            </a:endParaRPr>
          </a:p>
          <a:p>
            <a:pPr marL="457200" lvl="0" indent="-457200">
              <a:buFont typeface="Arial" panose="020B0604020202020204" pitchFamily="34" charset="0"/>
              <a:buChar char="•"/>
            </a:pPr>
            <a:endParaRPr lang="en-GB" dirty="0">
              <a:solidFill>
                <a:srgbClr val="000000"/>
              </a:solidFill>
            </a:endParaRPr>
          </a:p>
          <a:p>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pPr/>
              <a:t>33</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7636"/>
            <a:ext cx="1116000" cy="41051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05749"/>
            <a:ext cx="1903747" cy="180001"/>
          </a:xfrm>
          <a:prstGeom prst="rect">
            <a:avLst/>
          </a:prstGeom>
        </p:spPr>
      </p:pic>
    </p:spTree>
    <p:extLst>
      <p:ext uri="{BB962C8B-B14F-4D97-AF65-F5344CB8AC3E}">
        <p14:creationId xmlns:p14="http://schemas.microsoft.com/office/powerpoint/2010/main" val="2399215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Backup slides</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1"/>
          </p:nvPr>
        </p:nvSpPr>
        <p:spPr/>
        <p:txBody>
          <a:bodyPr/>
          <a:lstStyle/>
          <a:p>
            <a:fld id="{23D3326C-63B1-4E2D-BD63-D804046D978B}" type="slidenum">
              <a:rPr lang="en-US" smtClean="0"/>
              <a:pPr/>
              <a:t>34</a:t>
            </a:fld>
            <a:endParaRPr lang="en-US" dirty="0"/>
          </a:p>
        </p:txBody>
      </p:sp>
    </p:spTree>
    <p:extLst>
      <p:ext uri="{BB962C8B-B14F-4D97-AF65-F5344CB8AC3E}">
        <p14:creationId xmlns:p14="http://schemas.microsoft.com/office/powerpoint/2010/main" val="56297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Related work (1)</a:t>
            </a:r>
            <a:endParaRPr lang="en-GB" dirty="0"/>
          </a:p>
        </p:txBody>
      </p:sp>
      <p:sp>
        <p:nvSpPr>
          <p:cNvPr id="3" name="Text Placeholder 2"/>
          <p:cNvSpPr>
            <a:spLocks noGrp="1"/>
          </p:cNvSpPr>
          <p:nvPr>
            <p:ph type="body" sz="quarter" idx="10"/>
          </p:nvPr>
        </p:nvSpPr>
        <p:spPr>
          <a:xfrm>
            <a:off x="389436" y="1085849"/>
            <a:ext cx="8363938" cy="2769989"/>
          </a:xfrm>
        </p:spPr>
        <p:txBody>
          <a:bodyPr/>
          <a:lstStyle/>
          <a:p>
            <a:r>
              <a:rPr lang="en-GB" dirty="0" smtClean="0"/>
              <a:t>Software-defined Networking (SDN)</a:t>
            </a:r>
          </a:p>
          <a:p>
            <a:pPr lvl="1"/>
            <a:r>
              <a:rPr lang="en-GB" sz="2000" dirty="0" smtClean="0"/>
              <a:t>[</a:t>
            </a:r>
            <a:r>
              <a:rPr lang="en-GB" sz="2000" dirty="0" err="1" smtClean="0"/>
              <a:t>Casado</a:t>
            </a:r>
            <a:r>
              <a:rPr lang="en-GB" sz="2000" dirty="0" smtClean="0"/>
              <a:t> et al. SIGCOMM’07], </a:t>
            </a:r>
            <a:r>
              <a:rPr lang="en-GB" sz="2000" dirty="0"/>
              <a:t>[Yan et al. NSDI’07</a:t>
            </a:r>
            <a:r>
              <a:rPr lang="en-GB" sz="2000" dirty="0" smtClean="0"/>
              <a:t>], </a:t>
            </a:r>
            <a:r>
              <a:rPr lang="en-GB" sz="2000" dirty="0"/>
              <a:t>[</a:t>
            </a:r>
            <a:r>
              <a:rPr lang="en-GB" sz="2000" dirty="0" err="1"/>
              <a:t>Koponen</a:t>
            </a:r>
            <a:r>
              <a:rPr lang="en-GB" sz="2000" dirty="0"/>
              <a:t> et al. OSDI’10</a:t>
            </a:r>
            <a:r>
              <a:rPr lang="en-GB" sz="2000" dirty="0" smtClean="0"/>
              <a:t>], [</a:t>
            </a:r>
            <a:r>
              <a:rPr lang="en-GB" sz="2000" dirty="0" err="1" smtClean="0"/>
              <a:t>Qazi</a:t>
            </a:r>
            <a:r>
              <a:rPr lang="en-GB" sz="2000" dirty="0" smtClean="0"/>
              <a:t> et al. SIGCOMM’13], and more in associated workshops.</a:t>
            </a:r>
          </a:p>
          <a:p>
            <a:pPr lvl="1"/>
            <a:r>
              <a:rPr lang="en-GB" sz="2000" dirty="0" err="1"/>
              <a:t>OpenFlow</a:t>
            </a:r>
            <a:r>
              <a:rPr lang="en-GB" sz="2000" dirty="0"/>
              <a:t> [</a:t>
            </a:r>
            <a:r>
              <a:rPr lang="en-GB" sz="2000" dirty="0" err="1"/>
              <a:t>McKeown</a:t>
            </a:r>
            <a:r>
              <a:rPr lang="en-GB" sz="2000" dirty="0"/>
              <a:t> et al. SIGCOMM Comp. Comm.Review’08</a:t>
            </a:r>
            <a:r>
              <a:rPr lang="en-GB" sz="2000" dirty="0" smtClean="0"/>
              <a:t>]</a:t>
            </a:r>
          </a:p>
          <a:p>
            <a:pPr lvl="1"/>
            <a:r>
              <a:rPr lang="en-GB" sz="2000" dirty="0" smtClean="0"/>
              <a:t>Languages and compilers </a:t>
            </a:r>
            <a:r>
              <a:rPr lang="en-GB" sz="2000" dirty="0"/>
              <a:t>[Ferguson et al. SIGCOMM’13], [Monsanto et al. NSDI’13</a:t>
            </a:r>
            <a:r>
              <a:rPr lang="en-GB" sz="2000" dirty="0" smtClean="0"/>
              <a:t>]</a:t>
            </a:r>
          </a:p>
          <a:p>
            <a:r>
              <a:rPr lang="en-GB" dirty="0" smtClean="0"/>
              <a:t>SEDA </a:t>
            </a:r>
            <a:r>
              <a:rPr lang="en-GB" sz="2000" dirty="0" smtClean="0"/>
              <a:t>[Welsh et al. SOSP’01] </a:t>
            </a:r>
            <a:r>
              <a:rPr lang="en-GB" dirty="0" smtClean="0"/>
              <a:t>and Click </a:t>
            </a:r>
            <a:r>
              <a:rPr lang="en-GB" sz="2000" dirty="0" smtClean="0"/>
              <a:t>[Kohler et al. ACM ToCS’00]</a:t>
            </a:r>
            <a:endParaRPr lang="en-GB" dirty="0" smtClean="0"/>
          </a:p>
        </p:txBody>
      </p:sp>
      <p:sp>
        <p:nvSpPr>
          <p:cNvPr id="5" name="Footer Placeholder 4"/>
          <p:cNvSpPr>
            <a:spLocks noGrp="1"/>
          </p:cNvSpPr>
          <p:nvPr>
            <p:ph type="ftr" sz="quarter" idx="12"/>
          </p:nvPr>
        </p:nvSpPr>
        <p:spPr/>
        <p:txBody>
          <a:bodyPr/>
          <a:lstStyle/>
          <a:p>
            <a:endParaRPr lang="en-GB" dirty="0">
              <a:solidFill>
                <a:srgbClr val="003963"/>
              </a:solidFill>
            </a:endParaRPr>
          </a:p>
        </p:txBody>
      </p:sp>
      <p:sp>
        <p:nvSpPr>
          <p:cNvPr id="6" name="Slide Number Placeholder 5"/>
          <p:cNvSpPr>
            <a:spLocks noGrp="1"/>
          </p:cNvSpPr>
          <p:nvPr>
            <p:ph type="sldNum" sz="quarter" idx="13"/>
          </p:nvPr>
        </p:nvSpPr>
        <p:spPr/>
        <p:txBody>
          <a:bodyPr/>
          <a:lstStyle/>
          <a:p>
            <a:fld id="{66F9B19E-23E9-4120-A06C-57F6EDB783B3}" type="slidenum">
              <a:rPr lang="en-GB" smtClean="0">
                <a:solidFill>
                  <a:srgbClr val="003963"/>
                </a:solidFill>
              </a:rPr>
              <a:pPr/>
              <a:t>35</a:t>
            </a:fld>
            <a:endParaRPr lang="en-GB">
              <a:solidFill>
                <a:srgbClr val="003963"/>
              </a:solidFill>
            </a:endParaRPr>
          </a:p>
        </p:txBody>
      </p:sp>
    </p:spTree>
    <p:extLst>
      <p:ext uri="{BB962C8B-B14F-4D97-AF65-F5344CB8AC3E}">
        <p14:creationId xmlns:p14="http://schemas.microsoft.com/office/powerpoint/2010/main" val="207167441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Related work (2)</a:t>
            </a:r>
            <a:endParaRPr lang="en-GB" dirty="0"/>
          </a:p>
        </p:txBody>
      </p:sp>
      <p:sp>
        <p:nvSpPr>
          <p:cNvPr id="3" name="Text Placeholder 2"/>
          <p:cNvSpPr>
            <a:spLocks noGrp="1"/>
          </p:cNvSpPr>
          <p:nvPr>
            <p:ph type="body" sz="quarter" idx="10"/>
          </p:nvPr>
        </p:nvSpPr>
        <p:spPr>
          <a:xfrm>
            <a:off x="389436" y="1085849"/>
            <a:ext cx="8363938" cy="2926955"/>
          </a:xfrm>
        </p:spPr>
        <p:txBody>
          <a:bodyPr/>
          <a:lstStyle/>
          <a:p>
            <a:r>
              <a:rPr lang="en-GB" dirty="0" smtClean="0"/>
              <a:t>Flow name resolution</a:t>
            </a:r>
          </a:p>
          <a:p>
            <a:pPr lvl="1"/>
            <a:r>
              <a:rPr lang="en-GB" sz="2000" dirty="0" smtClean="0"/>
              <a:t>Label IOs [Sambasivan et al. NSDI’11], </a:t>
            </a:r>
            <a:r>
              <a:rPr lang="en-GB" sz="2000" dirty="0"/>
              <a:t>[</a:t>
            </a:r>
            <a:r>
              <a:rPr lang="en-GB" sz="2000" dirty="0" err="1"/>
              <a:t>Mesnier</a:t>
            </a:r>
            <a:r>
              <a:rPr lang="en-GB" sz="2000" dirty="0"/>
              <a:t> et al. SOSP’11</a:t>
            </a:r>
            <a:r>
              <a:rPr lang="en-GB" sz="2000" dirty="0" smtClean="0"/>
              <a:t>], </a:t>
            </a:r>
            <a:r>
              <a:rPr lang="en-GB" sz="2000" dirty="0" err="1" smtClean="0"/>
              <a:t>etc</a:t>
            </a:r>
            <a:endParaRPr lang="en-GB" sz="2000" dirty="0" smtClean="0"/>
          </a:p>
          <a:p>
            <a:pPr lvl="1"/>
            <a:endParaRPr lang="en-GB" sz="2000" dirty="0" smtClean="0"/>
          </a:p>
          <a:p>
            <a:r>
              <a:rPr lang="en-GB" sz="3200" dirty="0" smtClean="0"/>
              <a:t>T</a:t>
            </a:r>
            <a:r>
              <a:rPr lang="en-GB" dirty="0" smtClean="0"/>
              <a:t>enant performance isolation</a:t>
            </a:r>
          </a:p>
          <a:p>
            <a:pPr lvl="1"/>
            <a:r>
              <a:rPr lang="en-GB" sz="2000" dirty="0" smtClean="0"/>
              <a:t>For storage [</a:t>
            </a:r>
            <a:r>
              <a:rPr lang="en-GB" sz="2000" dirty="0" err="1" smtClean="0"/>
              <a:t>Wachs</a:t>
            </a:r>
            <a:r>
              <a:rPr lang="en-GB" sz="2000" dirty="0" smtClean="0"/>
              <a:t> et al. FAST’07], [Gulati et al. OSDI’10], [</a:t>
            </a:r>
            <a:r>
              <a:rPr lang="en-GB" sz="2000" dirty="0" err="1" smtClean="0"/>
              <a:t>Shue</a:t>
            </a:r>
            <a:r>
              <a:rPr lang="en-GB" sz="2000" dirty="0" smtClean="0"/>
              <a:t> et al. OSDI’12], etc.</a:t>
            </a:r>
          </a:p>
          <a:p>
            <a:pPr lvl="1"/>
            <a:r>
              <a:rPr lang="en-GB" sz="2000" dirty="0" smtClean="0"/>
              <a:t>For networks [Ballani et al. SIGCOMM’11], [</a:t>
            </a:r>
            <a:r>
              <a:rPr lang="en-GB" sz="2000" dirty="0" err="1" smtClean="0"/>
              <a:t>Popa</a:t>
            </a:r>
            <a:r>
              <a:rPr lang="en-GB" sz="2000" dirty="0" smtClean="0"/>
              <a:t> et al. SIGCOMM’12]</a:t>
            </a:r>
          </a:p>
          <a:p>
            <a:pPr lvl="1"/>
            <a:r>
              <a:rPr lang="en-GB" sz="2000" dirty="0" smtClean="0"/>
              <a:t>Distributed rate limiting [</a:t>
            </a:r>
            <a:r>
              <a:rPr lang="en-GB" sz="2000" dirty="0" err="1" smtClean="0"/>
              <a:t>Raghavan</a:t>
            </a:r>
            <a:r>
              <a:rPr lang="en-GB" sz="2000" dirty="0" smtClean="0"/>
              <a:t> et al. SIGCOMM’07]</a:t>
            </a:r>
          </a:p>
        </p:txBody>
      </p:sp>
      <p:sp>
        <p:nvSpPr>
          <p:cNvPr id="5" name="Footer Placeholder 4"/>
          <p:cNvSpPr>
            <a:spLocks noGrp="1"/>
          </p:cNvSpPr>
          <p:nvPr>
            <p:ph type="ftr" sz="quarter" idx="12"/>
          </p:nvPr>
        </p:nvSpPr>
        <p:spPr/>
        <p:txBody>
          <a:bodyPr/>
          <a:lstStyle/>
          <a:p>
            <a:endParaRPr lang="en-GB" dirty="0">
              <a:solidFill>
                <a:srgbClr val="003963"/>
              </a:solidFill>
            </a:endParaRPr>
          </a:p>
        </p:txBody>
      </p:sp>
      <p:sp>
        <p:nvSpPr>
          <p:cNvPr id="6" name="Slide Number Placeholder 5"/>
          <p:cNvSpPr>
            <a:spLocks noGrp="1"/>
          </p:cNvSpPr>
          <p:nvPr>
            <p:ph type="sldNum" sz="quarter" idx="13"/>
          </p:nvPr>
        </p:nvSpPr>
        <p:spPr/>
        <p:txBody>
          <a:bodyPr/>
          <a:lstStyle/>
          <a:p>
            <a:fld id="{66F9B19E-23E9-4120-A06C-57F6EDB783B3}" type="slidenum">
              <a:rPr lang="en-GB" smtClean="0">
                <a:solidFill>
                  <a:srgbClr val="003963"/>
                </a:solidFill>
              </a:rPr>
              <a:pPr/>
              <a:t>36</a:t>
            </a:fld>
            <a:endParaRPr lang="en-GB">
              <a:solidFill>
                <a:srgbClr val="003963"/>
              </a:solidFill>
            </a:endParaRPr>
          </a:p>
        </p:txBody>
      </p:sp>
    </p:spTree>
    <p:extLst>
      <p:ext uri="{BB962C8B-B14F-4D97-AF65-F5344CB8AC3E}">
        <p14:creationId xmlns:p14="http://schemas.microsoft.com/office/powerpoint/2010/main" val="372116506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IOFlow </a:t>
            </a:r>
            <a:r>
              <a:rPr lang="en-GB" dirty="0" smtClean="0"/>
              <a:t>API</a:t>
            </a:r>
            <a:endParaRPr lang="en-GB" dirty="0"/>
          </a:p>
        </p:txBody>
      </p:sp>
      <p:sp>
        <p:nvSpPr>
          <p:cNvPr id="3" name="TextBox 2"/>
          <p:cNvSpPr txBox="1"/>
          <p:nvPr/>
        </p:nvSpPr>
        <p:spPr>
          <a:xfrm>
            <a:off x="3505200" y="133350"/>
            <a:ext cx="5383265" cy="4924425"/>
          </a:xfrm>
          <a:prstGeom prst="rect">
            <a:avLst/>
          </a:prstGeom>
          <a:noFill/>
          <a:ln>
            <a:solidFill>
              <a:srgbClr val="00B0F0"/>
            </a:solidFill>
          </a:ln>
        </p:spPr>
        <p:txBody>
          <a:bodyPr wrap="square" lIns="0" tIns="0" rIns="0" bIns="0" rtlCol="0">
            <a:spAutoFit/>
          </a:bodyPr>
          <a:lstStyle/>
          <a:p>
            <a:pPr defTabSz="685864"/>
            <a:r>
              <a:rPr lang="en-GB" sz="1600" i="1" dirty="0">
                <a:solidFill>
                  <a:srgbClr val="55D455">
                    <a:lumMod val="75000"/>
                  </a:srgbClr>
                </a:solidFill>
              </a:rPr>
              <a:t>returns kind of IO header </a:t>
            </a:r>
            <a:r>
              <a:rPr lang="en-GB" sz="1600" i="1" dirty="0" smtClean="0">
                <a:solidFill>
                  <a:srgbClr val="55D455">
                    <a:lumMod val="75000"/>
                  </a:srgbClr>
                </a:solidFill>
              </a:rPr>
              <a:t>layer uses </a:t>
            </a:r>
            <a:r>
              <a:rPr lang="en-GB" sz="1600" i="1" dirty="0">
                <a:solidFill>
                  <a:srgbClr val="55D455">
                    <a:lumMod val="75000"/>
                  </a:srgbClr>
                </a:solidFill>
              </a:rPr>
              <a:t>for </a:t>
            </a:r>
            <a:r>
              <a:rPr lang="en-GB" sz="1600" i="1" dirty="0" smtClean="0">
                <a:solidFill>
                  <a:srgbClr val="55D455">
                    <a:lumMod val="75000"/>
                  </a:srgbClr>
                </a:solidFill>
              </a:rPr>
              <a:t>queuing, the </a:t>
            </a:r>
            <a:r>
              <a:rPr lang="en-GB" sz="1600" i="1" dirty="0">
                <a:solidFill>
                  <a:srgbClr val="55D455">
                    <a:lumMod val="75000"/>
                  </a:srgbClr>
                </a:solidFill>
              </a:rPr>
              <a:t>queue properties that are </a:t>
            </a:r>
            <a:r>
              <a:rPr lang="en-GB" sz="1600" i="1" dirty="0" smtClean="0">
                <a:solidFill>
                  <a:srgbClr val="55D455">
                    <a:lumMod val="75000"/>
                  </a:srgbClr>
                </a:solidFill>
              </a:rPr>
              <a:t>configurable, and </a:t>
            </a:r>
            <a:r>
              <a:rPr lang="en-GB" sz="1600" i="1" dirty="0">
                <a:solidFill>
                  <a:srgbClr val="55D455">
                    <a:lumMod val="75000"/>
                  </a:srgbClr>
                </a:solidFill>
              </a:rPr>
              <a:t>possible </a:t>
            </a:r>
            <a:r>
              <a:rPr lang="en-GB" sz="1600" i="1" dirty="0" smtClean="0">
                <a:solidFill>
                  <a:srgbClr val="55D455">
                    <a:lumMod val="75000"/>
                  </a:srgbClr>
                </a:solidFill>
              </a:rPr>
              <a:t>next hops</a:t>
            </a:r>
            <a:endParaRPr lang="en-GB" sz="1600" b="1" i="1" dirty="0" smtClean="0">
              <a:solidFill>
                <a:srgbClr val="55D455">
                  <a:lumMod val="75000"/>
                </a:srgbClr>
              </a:solidFill>
            </a:endParaRPr>
          </a:p>
          <a:p>
            <a:pPr defTabSz="685864"/>
            <a:r>
              <a:rPr lang="en-GB" sz="1600" b="1" dirty="0" err="1" smtClean="0">
                <a:solidFill>
                  <a:srgbClr val="003963"/>
                </a:solidFill>
              </a:rPr>
              <a:t>getQueueInfo</a:t>
            </a:r>
            <a:r>
              <a:rPr lang="en-GB" sz="1600" b="1" dirty="0" smtClean="0">
                <a:solidFill>
                  <a:srgbClr val="003963"/>
                </a:solidFill>
              </a:rPr>
              <a:t> </a:t>
            </a:r>
            <a:r>
              <a:rPr lang="en-GB" sz="1600" dirty="0" smtClean="0">
                <a:solidFill>
                  <a:srgbClr val="003963"/>
                </a:solidFill>
              </a:rPr>
              <a:t>()</a:t>
            </a:r>
          </a:p>
          <a:p>
            <a:pPr defTabSz="685864"/>
            <a:endParaRPr lang="en-GB" sz="1600" dirty="0" smtClean="0">
              <a:solidFill>
                <a:srgbClr val="003963"/>
              </a:solidFill>
            </a:endParaRPr>
          </a:p>
          <a:p>
            <a:pPr defTabSz="685864"/>
            <a:r>
              <a:rPr lang="en-GB" sz="1600" i="1" dirty="0">
                <a:solidFill>
                  <a:srgbClr val="55D455">
                    <a:lumMod val="75000"/>
                  </a:srgbClr>
                </a:solidFill>
              </a:rPr>
              <a:t>returns queue </a:t>
            </a:r>
            <a:r>
              <a:rPr lang="en-GB" sz="1600" i="1" dirty="0" smtClean="0">
                <a:solidFill>
                  <a:srgbClr val="55D455">
                    <a:lumMod val="75000"/>
                  </a:srgbClr>
                </a:solidFill>
              </a:rPr>
              <a:t>statistics</a:t>
            </a:r>
            <a:endParaRPr lang="en-GB" sz="1600" i="1" dirty="0">
              <a:solidFill>
                <a:srgbClr val="55D455">
                  <a:lumMod val="75000"/>
                </a:srgbClr>
              </a:solidFill>
            </a:endParaRPr>
          </a:p>
          <a:p>
            <a:pPr defTabSz="685864"/>
            <a:r>
              <a:rPr lang="en-GB" sz="1600" b="1" dirty="0" err="1" smtClean="0">
                <a:solidFill>
                  <a:srgbClr val="003963"/>
                </a:solidFill>
              </a:rPr>
              <a:t>getQueueStats</a:t>
            </a:r>
            <a:r>
              <a:rPr lang="en-GB" sz="1600" b="1" dirty="0" smtClean="0">
                <a:solidFill>
                  <a:srgbClr val="003963"/>
                </a:solidFill>
              </a:rPr>
              <a:t> </a:t>
            </a:r>
            <a:r>
              <a:rPr lang="en-GB" sz="1600" dirty="0">
                <a:solidFill>
                  <a:srgbClr val="003963"/>
                </a:solidFill>
              </a:rPr>
              <a:t>(Queue-id </a:t>
            </a:r>
            <a:r>
              <a:rPr lang="en-GB" sz="1600" i="1" dirty="0">
                <a:solidFill>
                  <a:srgbClr val="003963"/>
                </a:solidFill>
              </a:rPr>
              <a:t>q</a:t>
            </a:r>
            <a:r>
              <a:rPr lang="en-GB" sz="1600" dirty="0" smtClean="0">
                <a:solidFill>
                  <a:srgbClr val="003963"/>
                </a:solidFill>
              </a:rPr>
              <a:t>)</a:t>
            </a:r>
          </a:p>
          <a:p>
            <a:pPr defTabSz="685864"/>
            <a:endParaRPr lang="en-GB" sz="1600" dirty="0" smtClean="0">
              <a:solidFill>
                <a:srgbClr val="003963"/>
              </a:solidFill>
            </a:endParaRPr>
          </a:p>
          <a:p>
            <a:pPr defTabSz="685864"/>
            <a:r>
              <a:rPr lang="en-GB" sz="1600" i="1" dirty="0">
                <a:solidFill>
                  <a:srgbClr val="55D455">
                    <a:lumMod val="75000"/>
                  </a:srgbClr>
                </a:solidFill>
              </a:rPr>
              <a:t>creates </a:t>
            </a:r>
            <a:r>
              <a:rPr lang="en-GB" sz="1600" i="1" dirty="0" smtClean="0">
                <a:solidFill>
                  <a:srgbClr val="55D455">
                    <a:lumMod val="75000"/>
                  </a:srgbClr>
                </a:solidFill>
              </a:rPr>
              <a:t>or removes queuing </a:t>
            </a:r>
            <a:r>
              <a:rPr lang="en-GB" sz="1600" i="1" dirty="0">
                <a:solidFill>
                  <a:srgbClr val="55D455">
                    <a:lumMod val="75000"/>
                  </a:srgbClr>
                </a:solidFill>
              </a:rPr>
              <a:t>rule </a:t>
            </a:r>
            <a:r>
              <a:rPr lang="en-GB" sz="1600" i="1" dirty="0" err="1" smtClean="0">
                <a:solidFill>
                  <a:srgbClr val="55D455">
                    <a:lumMod val="75000"/>
                  </a:srgbClr>
                </a:solidFill>
              </a:rPr>
              <a:t>i</a:t>
            </a:r>
            <a:r>
              <a:rPr lang="en-GB" sz="1600" i="1" dirty="0" smtClean="0">
                <a:solidFill>
                  <a:srgbClr val="55D455">
                    <a:lumMod val="75000"/>
                  </a:srgbClr>
                </a:solidFill>
              </a:rPr>
              <a:t> -&gt; q</a:t>
            </a:r>
            <a:endParaRPr lang="en-GB" sz="1600" i="1" dirty="0">
              <a:solidFill>
                <a:srgbClr val="55D455">
                  <a:lumMod val="75000"/>
                </a:srgbClr>
              </a:solidFill>
            </a:endParaRPr>
          </a:p>
          <a:p>
            <a:pPr defTabSz="685864"/>
            <a:r>
              <a:rPr lang="it-IT" sz="1600" b="1" dirty="0" smtClean="0">
                <a:solidFill>
                  <a:srgbClr val="003963"/>
                </a:solidFill>
              </a:rPr>
              <a:t>createQueueRule </a:t>
            </a:r>
            <a:r>
              <a:rPr lang="it-IT" sz="1600" dirty="0">
                <a:solidFill>
                  <a:srgbClr val="003963"/>
                </a:solidFill>
              </a:rPr>
              <a:t>(IO Header </a:t>
            </a:r>
            <a:r>
              <a:rPr lang="it-IT" sz="1600" i="1" dirty="0">
                <a:solidFill>
                  <a:srgbClr val="003963"/>
                </a:solidFill>
              </a:rPr>
              <a:t>i</a:t>
            </a:r>
            <a:r>
              <a:rPr lang="it-IT" sz="1600" dirty="0">
                <a:solidFill>
                  <a:srgbClr val="003963"/>
                </a:solidFill>
              </a:rPr>
              <a:t>, Queue-id </a:t>
            </a:r>
            <a:r>
              <a:rPr lang="it-IT" sz="1600" i="1" dirty="0">
                <a:solidFill>
                  <a:srgbClr val="003963"/>
                </a:solidFill>
              </a:rPr>
              <a:t>q</a:t>
            </a:r>
            <a:r>
              <a:rPr lang="it-IT" sz="1600" dirty="0" smtClean="0">
                <a:solidFill>
                  <a:srgbClr val="003963"/>
                </a:solidFill>
              </a:rPr>
              <a:t>)</a:t>
            </a:r>
            <a:endParaRPr lang="it-IT" sz="1600" dirty="0">
              <a:solidFill>
                <a:srgbClr val="003963"/>
              </a:solidFill>
            </a:endParaRPr>
          </a:p>
          <a:p>
            <a:pPr defTabSz="685864"/>
            <a:r>
              <a:rPr lang="it-IT" sz="1600" b="1" dirty="0" smtClean="0">
                <a:solidFill>
                  <a:srgbClr val="003963"/>
                </a:solidFill>
              </a:rPr>
              <a:t>removeQueueRule </a:t>
            </a:r>
            <a:r>
              <a:rPr lang="it-IT" sz="1600" dirty="0">
                <a:solidFill>
                  <a:srgbClr val="003963"/>
                </a:solidFill>
              </a:rPr>
              <a:t>(IO Header </a:t>
            </a:r>
            <a:r>
              <a:rPr lang="it-IT" sz="1600" i="1" dirty="0">
                <a:solidFill>
                  <a:srgbClr val="003963"/>
                </a:solidFill>
              </a:rPr>
              <a:t>i</a:t>
            </a:r>
            <a:r>
              <a:rPr lang="it-IT" sz="1600" dirty="0">
                <a:solidFill>
                  <a:srgbClr val="003963"/>
                </a:solidFill>
              </a:rPr>
              <a:t>, Queue-id </a:t>
            </a:r>
            <a:r>
              <a:rPr lang="it-IT" sz="1600" i="1" dirty="0">
                <a:solidFill>
                  <a:srgbClr val="003963"/>
                </a:solidFill>
              </a:rPr>
              <a:t>q</a:t>
            </a:r>
            <a:r>
              <a:rPr lang="it-IT" sz="1600" dirty="0">
                <a:solidFill>
                  <a:srgbClr val="003963"/>
                </a:solidFill>
              </a:rPr>
              <a:t>)</a:t>
            </a:r>
          </a:p>
          <a:p>
            <a:pPr defTabSz="685864"/>
            <a:endParaRPr lang="en-GB" sz="1600" b="1" dirty="0" smtClean="0">
              <a:solidFill>
                <a:srgbClr val="003963"/>
              </a:solidFill>
            </a:endParaRPr>
          </a:p>
          <a:p>
            <a:pPr defTabSz="685864"/>
            <a:r>
              <a:rPr lang="en-GB" sz="1600" i="1" dirty="0">
                <a:solidFill>
                  <a:srgbClr val="55D455">
                    <a:lumMod val="75000"/>
                  </a:srgbClr>
                </a:solidFill>
              </a:rPr>
              <a:t>s</a:t>
            </a:r>
            <a:r>
              <a:rPr lang="en-GB" sz="1600" i="1" dirty="0" smtClean="0">
                <a:solidFill>
                  <a:srgbClr val="55D455">
                    <a:lumMod val="75000"/>
                  </a:srgbClr>
                </a:solidFill>
              </a:rPr>
              <a:t>ets queue service properties</a:t>
            </a:r>
          </a:p>
          <a:p>
            <a:pPr defTabSz="685864"/>
            <a:r>
              <a:rPr lang="en-GB" sz="1600" b="1" dirty="0" err="1" smtClean="0">
                <a:solidFill>
                  <a:srgbClr val="003963"/>
                </a:solidFill>
              </a:rPr>
              <a:t>configureQueueService</a:t>
            </a:r>
            <a:r>
              <a:rPr lang="en-GB" sz="1600" b="1" dirty="0" smtClean="0">
                <a:solidFill>
                  <a:srgbClr val="003963"/>
                </a:solidFill>
              </a:rPr>
              <a:t> </a:t>
            </a:r>
            <a:r>
              <a:rPr lang="en-GB" sz="1600" dirty="0">
                <a:solidFill>
                  <a:srgbClr val="003963"/>
                </a:solidFill>
              </a:rPr>
              <a:t>(Queue-id </a:t>
            </a:r>
            <a:r>
              <a:rPr lang="en-GB" sz="1600" i="1" dirty="0">
                <a:solidFill>
                  <a:srgbClr val="003963"/>
                </a:solidFill>
              </a:rPr>
              <a:t>q</a:t>
            </a:r>
            <a:r>
              <a:rPr lang="en-GB" sz="1600" dirty="0" smtClean="0">
                <a:solidFill>
                  <a:srgbClr val="003963"/>
                </a:solidFill>
              </a:rPr>
              <a:t>, &lt;</a:t>
            </a:r>
            <a:r>
              <a:rPr lang="en-GB" sz="1600" dirty="0">
                <a:solidFill>
                  <a:srgbClr val="003963"/>
                </a:solidFill>
              </a:rPr>
              <a:t>token </a:t>
            </a:r>
            <a:r>
              <a:rPr lang="en-GB" sz="1600" dirty="0" err="1">
                <a:solidFill>
                  <a:srgbClr val="003963"/>
                </a:solidFill>
              </a:rPr>
              <a:t>rate,priority</a:t>
            </a:r>
            <a:r>
              <a:rPr lang="en-GB" sz="1600" dirty="0">
                <a:solidFill>
                  <a:srgbClr val="003963"/>
                </a:solidFill>
              </a:rPr>
              <a:t>, queue size&gt;)</a:t>
            </a:r>
          </a:p>
          <a:p>
            <a:pPr defTabSz="685864"/>
            <a:endParaRPr lang="en-GB" sz="1600" b="1" dirty="0" smtClean="0">
              <a:solidFill>
                <a:srgbClr val="003963"/>
              </a:solidFill>
            </a:endParaRPr>
          </a:p>
          <a:p>
            <a:pPr defTabSz="685864"/>
            <a:r>
              <a:rPr lang="en-GB" sz="1600" i="1" dirty="0">
                <a:solidFill>
                  <a:srgbClr val="55D455">
                    <a:lumMod val="75000"/>
                  </a:srgbClr>
                </a:solidFill>
              </a:rPr>
              <a:t>s</a:t>
            </a:r>
            <a:r>
              <a:rPr lang="en-GB" sz="1600" i="1" dirty="0" smtClean="0">
                <a:solidFill>
                  <a:srgbClr val="55D455">
                    <a:lumMod val="75000"/>
                  </a:srgbClr>
                </a:solidFill>
              </a:rPr>
              <a:t>ets queue routing properties</a:t>
            </a:r>
          </a:p>
          <a:p>
            <a:pPr defTabSz="685864"/>
            <a:r>
              <a:rPr lang="en-GB" sz="1600" b="1" dirty="0" err="1" smtClean="0">
                <a:solidFill>
                  <a:srgbClr val="003963"/>
                </a:solidFill>
              </a:rPr>
              <a:t>configureQueueRouting</a:t>
            </a:r>
            <a:r>
              <a:rPr lang="en-GB" sz="1600" b="1" dirty="0" smtClean="0">
                <a:solidFill>
                  <a:srgbClr val="003963"/>
                </a:solidFill>
              </a:rPr>
              <a:t> </a:t>
            </a:r>
            <a:r>
              <a:rPr lang="en-GB" sz="1600" dirty="0">
                <a:solidFill>
                  <a:srgbClr val="003963"/>
                </a:solidFill>
              </a:rPr>
              <a:t>(Queue-id </a:t>
            </a:r>
            <a:r>
              <a:rPr lang="en-GB" sz="1600" i="1" dirty="0" smtClean="0">
                <a:solidFill>
                  <a:srgbClr val="003963"/>
                </a:solidFill>
              </a:rPr>
              <a:t>q</a:t>
            </a:r>
            <a:r>
              <a:rPr lang="en-GB" sz="1600" dirty="0" smtClean="0">
                <a:solidFill>
                  <a:srgbClr val="003963"/>
                </a:solidFill>
              </a:rPr>
              <a:t>, Next-hop </a:t>
            </a:r>
            <a:r>
              <a:rPr lang="en-GB" sz="1600" dirty="0">
                <a:solidFill>
                  <a:srgbClr val="003963"/>
                </a:solidFill>
              </a:rPr>
              <a:t>stage </a:t>
            </a:r>
            <a:r>
              <a:rPr lang="en-GB" sz="1600" i="1" dirty="0">
                <a:solidFill>
                  <a:srgbClr val="003963"/>
                </a:solidFill>
              </a:rPr>
              <a:t>s</a:t>
            </a:r>
            <a:r>
              <a:rPr lang="en-GB" sz="1600" dirty="0">
                <a:solidFill>
                  <a:srgbClr val="003963"/>
                </a:solidFill>
              </a:rPr>
              <a:t>)</a:t>
            </a:r>
          </a:p>
          <a:p>
            <a:pPr defTabSz="685864"/>
            <a:endParaRPr lang="en-GB" sz="1600" b="1" dirty="0" smtClean="0">
              <a:solidFill>
                <a:srgbClr val="003963"/>
              </a:solidFill>
            </a:endParaRPr>
          </a:p>
          <a:p>
            <a:pPr defTabSz="685864"/>
            <a:r>
              <a:rPr lang="en-GB" sz="1600" i="1" dirty="0">
                <a:solidFill>
                  <a:srgbClr val="55D455">
                    <a:lumMod val="75000"/>
                  </a:srgbClr>
                </a:solidFill>
              </a:rPr>
              <a:t>s</a:t>
            </a:r>
            <a:r>
              <a:rPr lang="en-GB" sz="1600" i="1" dirty="0" smtClean="0">
                <a:solidFill>
                  <a:srgbClr val="55D455">
                    <a:lumMod val="75000"/>
                  </a:srgbClr>
                </a:solidFill>
              </a:rPr>
              <a:t>ets storage-specific parameters</a:t>
            </a:r>
          </a:p>
          <a:p>
            <a:pPr defTabSz="685864"/>
            <a:r>
              <a:rPr lang="en-GB" sz="1600" b="1" dirty="0" err="1" smtClean="0">
                <a:solidFill>
                  <a:srgbClr val="003963"/>
                </a:solidFill>
              </a:rPr>
              <a:t>configureTokenBucket</a:t>
            </a:r>
            <a:r>
              <a:rPr lang="en-GB" sz="1600" b="1" dirty="0" smtClean="0">
                <a:solidFill>
                  <a:srgbClr val="003963"/>
                </a:solidFill>
              </a:rPr>
              <a:t> </a:t>
            </a:r>
            <a:r>
              <a:rPr lang="en-GB" sz="1600" dirty="0">
                <a:solidFill>
                  <a:srgbClr val="003963"/>
                </a:solidFill>
              </a:rPr>
              <a:t>(Queue-id </a:t>
            </a:r>
            <a:r>
              <a:rPr lang="en-GB" sz="1600" i="1" dirty="0">
                <a:solidFill>
                  <a:srgbClr val="003963"/>
                </a:solidFill>
              </a:rPr>
              <a:t>q</a:t>
            </a:r>
            <a:r>
              <a:rPr lang="en-GB" sz="1600" dirty="0" smtClean="0">
                <a:solidFill>
                  <a:srgbClr val="003963"/>
                </a:solidFill>
              </a:rPr>
              <a:t>, &lt;</a:t>
            </a:r>
            <a:r>
              <a:rPr lang="en-GB" sz="1600" dirty="0">
                <a:solidFill>
                  <a:srgbClr val="003963"/>
                </a:solidFill>
              </a:rPr>
              <a:t>benchmark-results&gt;)</a:t>
            </a:r>
            <a:endParaRPr lang="en-GB" sz="1600" dirty="0" smtClean="0">
              <a:gradFill>
                <a:gsLst>
                  <a:gs pos="2917">
                    <a:srgbClr val="003963"/>
                  </a:gs>
                  <a:gs pos="30000">
                    <a:srgbClr val="003963"/>
                  </a:gs>
                </a:gsLst>
                <a:lin ang="5400000" scaled="0"/>
              </a:gradFill>
            </a:endParaRPr>
          </a:p>
        </p:txBody>
      </p:sp>
    </p:spTree>
    <p:extLst>
      <p:ext uri="{BB962C8B-B14F-4D97-AF65-F5344CB8AC3E}">
        <p14:creationId xmlns:p14="http://schemas.microsoft.com/office/powerpoint/2010/main" val="105240246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SDS: Storage-specific challenges</a:t>
            </a:r>
            <a:endParaRPr lang="en-GB" dirty="0"/>
          </a:p>
        </p:txBody>
      </p:sp>
      <p:graphicFrame>
        <p:nvGraphicFramePr>
          <p:cNvPr id="4" name="Table 3"/>
          <p:cNvGraphicFramePr>
            <a:graphicFrameLocks noGrp="1"/>
          </p:cNvGraphicFramePr>
          <p:nvPr>
            <p:extLst/>
          </p:nvPr>
        </p:nvGraphicFramePr>
        <p:xfrm>
          <a:off x="389434" y="1251348"/>
          <a:ext cx="8363940" cy="3361596"/>
        </p:xfrm>
        <a:graphic>
          <a:graphicData uri="http://schemas.openxmlformats.org/drawingml/2006/table">
            <a:tbl>
              <a:tblPr firstRow="1">
                <a:tableStyleId>{5C22544A-7EE6-4342-B048-85BDC9FD1C3A}</a:tableStyleId>
              </a:tblPr>
              <a:tblGrid>
                <a:gridCol w="1672788"/>
                <a:gridCol w="1672788"/>
                <a:gridCol w="1672788"/>
                <a:gridCol w="1672788"/>
                <a:gridCol w="1672788"/>
              </a:tblGrid>
              <a:tr h="750209">
                <a:tc>
                  <a:txBody>
                    <a:bodyPr/>
                    <a:lstStyle/>
                    <a:p>
                      <a:r>
                        <a:rPr lang="en-GB" sz="2000" dirty="0" smtClean="0">
                          <a:solidFill>
                            <a:schemeClr val="tx1"/>
                          </a:solidFill>
                        </a:rPr>
                        <a:t>Low-level primitives</a:t>
                      </a:r>
                      <a:endParaRPr lang="en-GB" sz="2000" dirty="0">
                        <a:solidFill>
                          <a:schemeClr val="tx1"/>
                        </a:solidFill>
                      </a:endParaRPr>
                    </a:p>
                  </a:txBody>
                  <a:tcPr>
                    <a:solidFill>
                      <a:schemeClr val="accent5">
                        <a:lumMod val="20000"/>
                        <a:lumOff val="80000"/>
                      </a:schemeClr>
                    </a:solidFill>
                  </a:tcPr>
                </a:tc>
                <a:tc>
                  <a:txBody>
                    <a:bodyPr/>
                    <a:lstStyle/>
                    <a:p>
                      <a:pPr algn="ctr"/>
                      <a:r>
                        <a:rPr lang="en-GB" sz="2000" dirty="0" smtClean="0">
                          <a:solidFill>
                            <a:schemeClr val="tx1"/>
                          </a:solidFill>
                        </a:rPr>
                        <a:t>Old networks</a:t>
                      </a:r>
                      <a:endParaRPr lang="en-GB" sz="2000" dirty="0">
                        <a:solidFill>
                          <a:schemeClr val="tx1"/>
                        </a:solidFill>
                      </a:endParaRPr>
                    </a:p>
                  </a:txBody>
                  <a:tcPr>
                    <a:solidFill>
                      <a:schemeClr val="tx1">
                        <a:lumMod val="25000"/>
                        <a:lumOff val="75000"/>
                      </a:schemeClr>
                    </a:solidFill>
                  </a:tcPr>
                </a:tc>
                <a:tc>
                  <a:txBody>
                    <a:bodyPr/>
                    <a:lstStyle/>
                    <a:p>
                      <a:pPr algn="ctr"/>
                      <a:r>
                        <a:rPr lang="en-GB" sz="2000" dirty="0" smtClean="0">
                          <a:solidFill>
                            <a:schemeClr val="tx1"/>
                          </a:solidFill>
                        </a:rPr>
                        <a:t>SDN</a:t>
                      </a:r>
                      <a:endParaRPr lang="en-GB" sz="2000" dirty="0">
                        <a:solidFill>
                          <a:schemeClr val="tx1"/>
                        </a:solidFill>
                      </a:endParaRPr>
                    </a:p>
                  </a:txBody>
                  <a:tcPr>
                    <a:solidFill>
                      <a:schemeClr val="tx1">
                        <a:lumMod val="25000"/>
                        <a:lumOff val="75000"/>
                      </a:schemeClr>
                    </a:solidFill>
                  </a:tcPr>
                </a:tc>
                <a:tc>
                  <a:txBody>
                    <a:bodyPr/>
                    <a:lstStyle/>
                    <a:p>
                      <a:pPr algn="ctr"/>
                      <a:r>
                        <a:rPr lang="en-GB" sz="2000" dirty="0" smtClean="0">
                          <a:solidFill>
                            <a:schemeClr val="tx1"/>
                          </a:solidFill>
                        </a:rPr>
                        <a:t>Storage today</a:t>
                      </a:r>
                      <a:endParaRPr lang="en-GB" sz="2000" dirty="0">
                        <a:solidFill>
                          <a:schemeClr val="tx1"/>
                        </a:solidFill>
                      </a:endParaRPr>
                    </a:p>
                  </a:txBody>
                  <a:tcPr>
                    <a:solidFill>
                      <a:schemeClr val="tx1">
                        <a:lumMod val="25000"/>
                        <a:lumOff val="75000"/>
                      </a:schemeClr>
                    </a:solidFill>
                  </a:tcPr>
                </a:tc>
                <a:tc>
                  <a:txBody>
                    <a:bodyPr/>
                    <a:lstStyle/>
                    <a:p>
                      <a:pPr algn="ctr"/>
                      <a:r>
                        <a:rPr lang="en-GB" sz="2000" dirty="0" smtClean="0">
                          <a:solidFill>
                            <a:schemeClr val="tx1"/>
                          </a:solidFill>
                        </a:rPr>
                        <a:t>SDS</a:t>
                      </a:r>
                      <a:endParaRPr lang="en-GB" sz="2000" dirty="0">
                        <a:solidFill>
                          <a:schemeClr val="tx1"/>
                        </a:solidFill>
                      </a:endParaRPr>
                    </a:p>
                  </a:txBody>
                  <a:tcPr>
                    <a:solidFill>
                      <a:schemeClr val="tx1">
                        <a:lumMod val="25000"/>
                        <a:lumOff val="75000"/>
                      </a:schemeClr>
                    </a:solidFill>
                  </a:tcPr>
                </a:tc>
              </a:tr>
              <a:tr h="1048236">
                <a:tc>
                  <a:txBody>
                    <a:bodyPr/>
                    <a:lstStyle/>
                    <a:p>
                      <a:r>
                        <a:rPr lang="en-GB" sz="1800" b="1" dirty="0" smtClean="0">
                          <a:solidFill>
                            <a:schemeClr val="tx1"/>
                          </a:solidFill>
                        </a:rPr>
                        <a:t>End-to-end identifier</a:t>
                      </a:r>
                      <a:endParaRPr lang="en-GB" sz="1800" b="1" dirty="0">
                        <a:solidFill>
                          <a:schemeClr val="tx1"/>
                        </a:solidFill>
                      </a:endParaRPr>
                    </a:p>
                  </a:txBody>
                  <a:tcPr>
                    <a:solidFill>
                      <a:schemeClr val="accent5">
                        <a:lumMod val="20000"/>
                        <a:lumOff val="80000"/>
                      </a:schemeClr>
                    </a:solidFill>
                  </a:tcPr>
                </a:tc>
                <a:tc>
                  <a:txBody>
                    <a:bodyPr/>
                    <a:lstStyle/>
                    <a:p>
                      <a:endParaRPr lang="en-GB" dirty="0">
                        <a:solidFill>
                          <a:schemeClr val="tx1"/>
                        </a:solidFill>
                      </a:endParaRPr>
                    </a:p>
                  </a:txBody>
                  <a:tcPr/>
                </a:tc>
                <a:tc>
                  <a:txBody>
                    <a:bodyPr/>
                    <a:lstStyle/>
                    <a:p>
                      <a:endParaRPr lang="en-GB" dirty="0">
                        <a:solidFill>
                          <a:schemeClr val="tx1"/>
                        </a:solidFill>
                      </a:endParaRPr>
                    </a:p>
                  </a:txBody>
                  <a:tcPr/>
                </a:tc>
                <a:tc>
                  <a:txBody>
                    <a:bodyPr/>
                    <a:lstStyle/>
                    <a:p>
                      <a:endParaRPr lang="en-GB" dirty="0">
                        <a:solidFill>
                          <a:schemeClr val="tx1"/>
                        </a:solidFill>
                      </a:endParaRPr>
                    </a:p>
                  </a:txBody>
                  <a:tcPr/>
                </a:tc>
                <a:tc>
                  <a:txBody>
                    <a:bodyPr/>
                    <a:lstStyle/>
                    <a:p>
                      <a:endParaRPr lang="en-GB" dirty="0">
                        <a:solidFill>
                          <a:schemeClr val="tx1"/>
                        </a:solidFill>
                      </a:endParaRPr>
                    </a:p>
                  </a:txBody>
                  <a:tcPr/>
                </a:tc>
              </a:tr>
              <a:tr h="812942">
                <a:tc>
                  <a:txBody>
                    <a:bodyPr/>
                    <a:lstStyle/>
                    <a:p>
                      <a:r>
                        <a:rPr lang="en-GB" sz="1800" b="1" dirty="0" smtClean="0">
                          <a:solidFill>
                            <a:schemeClr val="tx1"/>
                          </a:solidFill>
                        </a:rPr>
                        <a:t>Data plane</a:t>
                      </a:r>
                      <a:r>
                        <a:rPr lang="en-GB" sz="1800" b="1" baseline="0" dirty="0" smtClean="0">
                          <a:solidFill>
                            <a:schemeClr val="tx1"/>
                          </a:solidFill>
                        </a:rPr>
                        <a:t> queues</a:t>
                      </a:r>
                      <a:endParaRPr lang="en-GB" sz="1800" b="1" dirty="0">
                        <a:solidFill>
                          <a:schemeClr val="tx1"/>
                        </a:solidFill>
                      </a:endParaRPr>
                    </a:p>
                  </a:txBody>
                  <a:tcPr>
                    <a:solidFill>
                      <a:schemeClr val="accent5">
                        <a:lumMod val="20000"/>
                        <a:lumOff val="80000"/>
                      </a:schemeClr>
                    </a:solidFill>
                  </a:tcPr>
                </a:tc>
                <a:tc>
                  <a:txBody>
                    <a:bodyPr/>
                    <a:lstStyle/>
                    <a:p>
                      <a:endParaRPr lang="en-GB">
                        <a:solidFill>
                          <a:schemeClr val="tx1"/>
                        </a:solidFill>
                      </a:endParaRPr>
                    </a:p>
                  </a:txBody>
                  <a:tcPr/>
                </a:tc>
                <a:tc>
                  <a:txBody>
                    <a:bodyPr/>
                    <a:lstStyle/>
                    <a:p>
                      <a:endParaRPr lang="en-GB">
                        <a:solidFill>
                          <a:schemeClr val="tx1"/>
                        </a:solidFill>
                      </a:endParaRPr>
                    </a:p>
                  </a:txBody>
                  <a:tcPr/>
                </a:tc>
                <a:tc>
                  <a:txBody>
                    <a:bodyPr/>
                    <a:lstStyle/>
                    <a:p>
                      <a:endParaRPr lang="en-GB">
                        <a:solidFill>
                          <a:schemeClr val="tx1"/>
                        </a:solidFill>
                      </a:endParaRPr>
                    </a:p>
                  </a:txBody>
                  <a:tcPr/>
                </a:tc>
                <a:tc>
                  <a:txBody>
                    <a:bodyPr/>
                    <a:lstStyle/>
                    <a:p>
                      <a:endParaRPr lang="en-GB" dirty="0">
                        <a:solidFill>
                          <a:schemeClr val="tx1"/>
                        </a:solidFill>
                      </a:endParaRPr>
                    </a:p>
                  </a:txBody>
                  <a:tcPr/>
                </a:tc>
              </a:tr>
              <a:tr h="750209">
                <a:tc>
                  <a:txBody>
                    <a:bodyPr/>
                    <a:lstStyle/>
                    <a:p>
                      <a:r>
                        <a:rPr lang="en-GB" sz="1800" b="1" dirty="0" smtClean="0">
                          <a:solidFill>
                            <a:schemeClr val="tx1"/>
                          </a:solidFill>
                        </a:rPr>
                        <a:t>Control plane</a:t>
                      </a:r>
                      <a:endParaRPr lang="en-GB" sz="1800" b="1" dirty="0">
                        <a:solidFill>
                          <a:schemeClr val="tx1"/>
                        </a:solidFill>
                      </a:endParaRPr>
                    </a:p>
                  </a:txBody>
                  <a:tcPr>
                    <a:solidFill>
                      <a:schemeClr val="accent5">
                        <a:lumMod val="20000"/>
                        <a:lumOff val="80000"/>
                      </a:schemeClr>
                    </a:solidFill>
                  </a:tcPr>
                </a:tc>
                <a:tc>
                  <a:txBody>
                    <a:bodyPr/>
                    <a:lstStyle/>
                    <a:p>
                      <a:endParaRPr lang="en-GB">
                        <a:solidFill>
                          <a:schemeClr val="tx1"/>
                        </a:solidFill>
                      </a:endParaRPr>
                    </a:p>
                  </a:txBody>
                  <a:tcPr/>
                </a:tc>
                <a:tc>
                  <a:txBody>
                    <a:bodyPr/>
                    <a:lstStyle/>
                    <a:p>
                      <a:endParaRPr lang="en-GB" dirty="0">
                        <a:solidFill>
                          <a:schemeClr val="tx1"/>
                        </a:solidFill>
                      </a:endParaRPr>
                    </a:p>
                  </a:txBody>
                  <a:tcPr/>
                </a:tc>
                <a:tc>
                  <a:txBody>
                    <a:bodyPr/>
                    <a:lstStyle/>
                    <a:p>
                      <a:endParaRPr lang="en-GB">
                        <a:solidFill>
                          <a:schemeClr val="tx1"/>
                        </a:solidFill>
                      </a:endParaRPr>
                    </a:p>
                  </a:txBody>
                  <a:tcPr/>
                </a:tc>
                <a:tc>
                  <a:txBody>
                    <a:bodyPr/>
                    <a:lstStyle/>
                    <a:p>
                      <a:endParaRPr lang="en-GB" dirty="0">
                        <a:solidFill>
                          <a:schemeClr val="tx1"/>
                        </a:solidFill>
                      </a:endParaRPr>
                    </a:p>
                  </a:txBody>
                  <a:tcPr/>
                </a:tc>
              </a:tr>
            </a:tbl>
          </a:graphicData>
        </a:graphic>
      </p:graphicFrame>
      <p:grpSp>
        <p:nvGrpSpPr>
          <p:cNvPr id="11" name="Group 10"/>
          <p:cNvGrpSpPr/>
          <p:nvPr/>
        </p:nvGrpSpPr>
        <p:grpSpPr>
          <a:xfrm>
            <a:off x="2754220" y="2216965"/>
            <a:ext cx="296506" cy="425956"/>
            <a:chOff x="9608024" y="2813687"/>
            <a:chExt cx="518615" cy="680140"/>
          </a:xfrm>
        </p:grpSpPr>
        <p:cxnSp>
          <p:nvCxnSpPr>
            <p:cNvPr id="7" name="Straight Connector 6"/>
            <p:cNvCxnSpPr/>
            <p:nvPr/>
          </p:nvCxnSpPr>
          <p:spPr>
            <a:xfrm>
              <a:off x="9608024" y="3070746"/>
              <a:ext cx="136478" cy="423081"/>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744502" y="2813687"/>
              <a:ext cx="382137" cy="654809"/>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2754220" y="3207565"/>
            <a:ext cx="296506" cy="425956"/>
            <a:chOff x="9608024" y="2813687"/>
            <a:chExt cx="518615" cy="680140"/>
          </a:xfrm>
        </p:grpSpPr>
        <p:cxnSp>
          <p:nvCxnSpPr>
            <p:cNvPr id="37" name="Straight Connector 36"/>
            <p:cNvCxnSpPr/>
            <p:nvPr/>
          </p:nvCxnSpPr>
          <p:spPr>
            <a:xfrm>
              <a:off x="9608024" y="3070746"/>
              <a:ext cx="136478" cy="423081"/>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9744502" y="2813687"/>
              <a:ext cx="382137" cy="654809"/>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4392520" y="2193753"/>
            <a:ext cx="296506" cy="425956"/>
            <a:chOff x="9608024" y="2813687"/>
            <a:chExt cx="518615" cy="680140"/>
          </a:xfrm>
        </p:grpSpPr>
        <p:cxnSp>
          <p:nvCxnSpPr>
            <p:cNvPr id="53" name="Straight Connector 52"/>
            <p:cNvCxnSpPr/>
            <p:nvPr/>
          </p:nvCxnSpPr>
          <p:spPr>
            <a:xfrm>
              <a:off x="9608024" y="3070746"/>
              <a:ext cx="136478" cy="423081"/>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9744502" y="2813687"/>
              <a:ext cx="382137" cy="654809"/>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4392520" y="3184353"/>
            <a:ext cx="296506" cy="425956"/>
            <a:chOff x="9608024" y="2813687"/>
            <a:chExt cx="518615" cy="680140"/>
          </a:xfrm>
        </p:grpSpPr>
        <p:cxnSp>
          <p:nvCxnSpPr>
            <p:cNvPr id="56" name="Straight Connector 55"/>
            <p:cNvCxnSpPr/>
            <p:nvPr/>
          </p:nvCxnSpPr>
          <p:spPr>
            <a:xfrm>
              <a:off x="9608024" y="3070746"/>
              <a:ext cx="136478" cy="423081"/>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9744502" y="2813687"/>
              <a:ext cx="382137" cy="654809"/>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7783420" y="2249060"/>
            <a:ext cx="296506" cy="425956"/>
            <a:chOff x="9608024" y="2813687"/>
            <a:chExt cx="518615" cy="680140"/>
          </a:xfrm>
        </p:grpSpPr>
        <p:cxnSp>
          <p:nvCxnSpPr>
            <p:cNvPr id="59" name="Straight Connector 58"/>
            <p:cNvCxnSpPr/>
            <p:nvPr/>
          </p:nvCxnSpPr>
          <p:spPr>
            <a:xfrm>
              <a:off x="9608024" y="3070746"/>
              <a:ext cx="136478" cy="423081"/>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9744502" y="2813687"/>
              <a:ext cx="382137" cy="654809"/>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7783420" y="3239660"/>
            <a:ext cx="296506" cy="425956"/>
            <a:chOff x="9608024" y="2813687"/>
            <a:chExt cx="518615" cy="680140"/>
          </a:xfrm>
        </p:grpSpPr>
        <p:cxnSp>
          <p:nvCxnSpPr>
            <p:cNvPr id="62" name="Straight Connector 61"/>
            <p:cNvCxnSpPr/>
            <p:nvPr/>
          </p:nvCxnSpPr>
          <p:spPr>
            <a:xfrm>
              <a:off x="9608024" y="3070746"/>
              <a:ext cx="136478" cy="423081"/>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9744502" y="2813687"/>
              <a:ext cx="382137" cy="654809"/>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7822434" y="4017282"/>
            <a:ext cx="296506" cy="425956"/>
            <a:chOff x="9608024" y="2813687"/>
            <a:chExt cx="518615" cy="680140"/>
          </a:xfrm>
        </p:grpSpPr>
        <p:cxnSp>
          <p:nvCxnSpPr>
            <p:cNvPr id="65" name="Straight Connector 64"/>
            <p:cNvCxnSpPr/>
            <p:nvPr/>
          </p:nvCxnSpPr>
          <p:spPr>
            <a:xfrm>
              <a:off x="9608024" y="3070746"/>
              <a:ext cx="136478" cy="423081"/>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9744502" y="2813687"/>
              <a:ext cx="382137" cy="654809"/>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4392520" y="4017282"/>
            <a:ext cx="296506" cy="425956"/>
            <a:chOff x="9608024" y="2813687"/>
            <a:chExt cx="518615" cy="680140"/>
          </a:xfrm>
        </p:grpSpPr>
        <p:cxnSp>
          <p:nvCxnSpPr>
            <p:cNvPr id="68" name="Straight Connector 67"/>
            <p:cNvCxnSpPr/>
            <p:nvPr/>
          </p:nvCxnSpPr>
          <p:spPr>
            <a:xfrm>
              <a:off x="9608024" y="3070746"/>
              <a:ext cx="136478" cy="423081"/>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9744502" y="2813687"/>
              <a:ext cx="382137" cy="654809"/>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6023572" y="2193753"/>
            <a:ext cx="449943" cy="523192"/>
            <a:chOff x="9913257" y="1886858"/>
            <a:chExt cx="449943" cy="523192"/>
          </a:xfrm>
        </p:grpSpPr>
        <p:cxnSp>
          <p:nvCxnSpPr>
            <p:cNvPr id="35" name="Straight Connector 34"/>
            <p:cNvCxnSpPr/>
            <p:nvPr/>
          </p:nvCxnSpPr>
          <p:spPr>
            <a:xfrm>
              <a:off x="9913257" y="1959429"/>
              <a:ext cx="449943" cy="450621"/>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9913257" y="1886858"/>
              <a:ext cx="406400" cy="523192"/>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050265" y="3171969"/>
            <a:ext cx="449943" cy="523192"/>
            <a:chOff x="9913257" y="1886858"/>
            <a:chExt cx="449943" cy="523192"/>
          </a:xfrm>
        </p:grpSpPr>
        <p:cxnSp>
          <p:nvCxnSpPr>
            <p:cNvPr id="41" name="Straight Connector 40"/>
            <p:cNvCxnSpPr/>
            <p:nvPr/>
          </p:nvCxnSpPr>
          <p:spPr>
            <a:xfrm>
              <a:off x="9913257" y="1959429"/>
              <a:ext cx="449943" cy="450621"/>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9913257" y="1886858"/>
              <a:ext cx="406400" cy="523192"/>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6045344" y="4009662"/>
            <a:ext cx="449943" cy="523192"/>
            <a:chOff x="9913257" y="1886858"/>
            <a:chExt cx="449943" cy="523192"/>
          </a:xfrm>
        </p:grpSpPr>
        <p:cxnSp>
          <p:nvCxnSpPr>
            <p:cNvPr id="44" name="Straight Connector 43"/>
            <p:cNvCxnSpPr/>
            <p:nvPr/>
          </p:nvCxnSpPr>
          <p:spPr>
            <a:xfrm>
              <a:off x="9913257" y="1959429"/>
              <a:ext cx="449943" cy="450621"/>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9913257" y="1886858"/>
              <a:ext cx="406400" cy="523192"/>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p:nvPr/>
        </p:nvCxnSpPr>
        <p:spPr>
          <a:xfrm>
            <a:off x="3280229" y="2410050"/>
            <a:ext cx="88537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280229" y="3365043"/>
            <a:ext cx="88537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2754220" y="4040769"/>
            <a:ext cx="296506" cy="425956"/>
            <a:chOff x="9608024" y="2813687"/>
            <a:chExt cx="518615" cy="680140"/>
          </a:xfrm>
        </p:grpSpPr>
        <p:cxnSp>
          <p:nvCxnSpPr>
            <p:cNvPr id="49" name="Straight Connector 48"/>
            <p:cNvCxnSpPr/>
            <p:nvPr/>
          </p:nvCxnSpPr>
          <p:spPr>
            <a:xfrm>
              <a:off x="9608024" y="3070746"/>
              <a:ext cx="136478" cy="423081"/>
            </a:xfrm>
            <a:prstGeom prst="line">
              <a:avLst/>
            </a:prstGeom>
            <a:ln w="38100">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744502" y="2813687"/>
              <a:ext cx="382137" cy="654809"/>
            </a:xfrm>
            <a:prstGeom prst="line">
              <a:avLst/>
            </a:prstGeom>
            <a:ln w="38100">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3280229" y="4245815"/>
            <a:ext cx="88537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93170669"/>
      </p:ext>
    </p:extLst>
  </p:cSld>
  <p:clrMapOvr>
    <a:masterClrMapping/>
  </p:clrMapOvr>
  <p:transition advTm="6302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Group 144"/>
          <p:cNvGrpSpPr/>
          <p:nvPr/>
        </p:nvGrpSpPr>
        <p:grpSpPr>
          <a:xfrm>
            <a:off x="533400" y="1123950"/>
            <a:ext cx="3048000" cy="3810000"/>
            <a:chOff x="533400" y="1123950"/>
            <a:chExt cx="3048000" cy="3810000"/>
          </a:xfrm>
        </p:grpSpPr>
        <p:sp>
          <p:nvSpPr>
            <p:cNvPr id="146" name="Rounded Rectangle 145"/>
            <p:cNvSpPr/>
            <p:nvPr/>
          </p:nvSpPr>
          <p:spPr bwMode="auto">
            <a:xfrm>
              <a:off x="533400" y="1123950"/>
              <a:ext cx="3048000" cy="3810000"/>
            </a:xfrm>
            <a:prstGeom prst="roundRect">
              <a:avLst/>
            </a:prstGeom>
            <a:solidFill>
              <a:srgbClr val="FFFFFF"/>
            </a:solidFill>
            <a:ln w="952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7" name="Rectangle 146"/>
            <p:cNvSpPr/>
            <p:nvPr/>
          </p:nvSpPr>
          <p:spPr bwMode="auto">
            <a:xfrm>
              <a:off x="681446" y="1793548"/>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Hypervisor</a:t>
              </a:r>
            </a:p>
          </p:txBody>
        </p:sp>
        <p:sp>
          <p:nvSpPr>
            <p:cNvPr id="148" name="Rectangle 147"/>
            <p:cNvSpPr/>
            <p:nvPr/>
          </p:nvSpPr>
          <p:spPr bwMode="auto">
            <a:xfrm>
              <a:off x="2133600" y="1793548"/>
              <a:ext cx="1291046" cy="323869"/>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9" name="Rectangle 148"/>
            <p:cNvSpPr/>
            <p:nvPr/>
          </p:nvSpPr>
          <p:spPr bwMode="auto">
            <a:xfrm>
              <a:off x="681446" y="2094656"/>
              <a:ext cx="1295400" cy="291475"/>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0" name="Rectangle 149"/>
            <p:cNvSpPr/>
            <p:nvPr/>
          </p:nvSpPr>
          <p:spPr bwMode="auto">
            <a:xfrm>
              <a:off x="2133600" y="2094656"/>
              <a:ext cx="1291046" cy="291475"/>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1" name="Rectangle 150"/>
            <p:cNvSpPr/>
            <p:nvPr/>
          </p:nvSpPr>
          <p:spPr>
            <a:xfrm>
              <a:off x="762001" y="2625849"/>
              <a:ext cx="762000" cy="433402"/>
            </a:xfrm>
            <a:prstGeom prst="rect">
              <a:avLst/>
            </a:prstGeom>
            <a:solidFill>
              <a:srgbClr val="002050">
                <a:lumMod val="10000"/>
                <a:lumOff val="90000"/>
              </a:srgbClr>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marL="0" marR="0" lvl="0" indent="0" algn="ctr" defTabSz="685647"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smtClean="0">
                  <a:ln>
                    <a:noFill/>
                  </a:ln>
                  <a:solidFill>
                    <a:srgbClr val="000000"/>
                  </a:solidFill>
                  <a:effectLst/>
                  <a:uLnTx/>
                  <a:uFillTx/>
                  <a:latin typeface="Segoe UI"/>
                </a:rPr>
                <a:t>Switch</a:t>
              </a:r>
            </a:p>
          </p:txBody>
        </p:sp>
        <p:sp>
          <p:nvSpPr>
            <p:cNvPr id="152" name="Rectangle 151"/>
            <p:cNvSpPr/>
            <p:nvPr/>
          </p:nvSpPr>
          <p:spPr>
            <a:xfrm>
              <a:off x="1627105" y="2625848"/>
              <a:ext cx="762000" cy="433402"/>
            </a:xfrm>
            <a:prstGeom prst="rect">
              <a:avLst/>
            </a:prstGeom>
            <a:solidFill>
              <a:srgbClr val="002050">
                <a:lumMod val="10000"/>
                <a:lumOff val="90000"/>
              </a:srgbClr>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marL="0" marR="0" lvl="0" indent="0" algn="ctr" defTabSz="685647"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smtClean="0">
                  <a:ln>
                    <a:noFill/>
                  </a:ln>
                  <a:solidFill>
                    <a:srgbClr val="000000"/>
                  </a:solidFill>
                  <a:effectLst/>
                  <a:uLnTx/>
                  <a:uFillTx/>
                  <a:latin typeface="Segoe UI"/>
                </a:rPr>
                <a:t>Switch</a:t>
              </a:r>
            </a:p>
          </p:txBody>
        </p:sp>
        <p:sp>
          <p:nvSpPr>
            <p:cNvPr id="153" name="Rectangle 152"/>
            <p:cNvSpPr/>
            <p:nvPr/>
          </p:nvSpPr>
          <p:spPr>
            <a:xfrm>
              <a:off x="2503536" y="2622426"/>
              <a:ext cx="762000" cy="433402"/>
            </a:xfrm>
            <a:prstGeom prst="rect">
              <a:avLst/>
            </a:prstGeom>
            <a:solidFill>
              <a:srgbClr val="002050">
                <a:lumMod val="10000"/>
                <a:lumOff val="90000"/>
              </a:srgbClr>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marL="0" marR="0" lvl="0" indent="0" algn="ctr" defTabSz="685647"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Segoe UI"/>
                </a:rPr>
                <a:t>Switch</a:t>
              </a:r>
            </a:p>
          </p:txBody>
        </p:sp>
        <p:sp>
          <p:nvSpPr>
            <p:cNvPr id="154" name="Rectangle 153"/>
            <p:cNvSpPr/>
            <p:nvPr/>
          </p:nvSpPr>
          <p:spPr bwMode="auto">
            <a:xfrm>
              <a:off x="931641" y="3337387"/>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Storage server</a:t>
              </a:r>
            </a:p>
          </p:txBody>
        </p:sp>
        <p:sp>
          <p:nvSpPr>
            <p:cNvPr id="155" name="Rectangle 154"/>
            <p:cNvSpPr/>
            <p:nvPr/>
          </p:nvSpPr>
          <p:spPr bwMode="auto">
            <a:xfrm>
              <a:off x="2231463" y="3337387"/>
              <a:ext cx="102268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400" b="0" i="0" u="none" strike="noStrike" kern="0" cap="none" spc="0" normalizeH="0" baseline="0" noProof="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Storage server</a:t>
              </a:r>
              <a:endParaRPr kumimoji="0" lang="en-GB"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6" name="Can 155"/>
            <p:cNvSpPr/>
            <p:nvPr/>
          </p:nvSpPr>
          <p:spPr>
            <a:xfrm>
              <a:off x="1351892" y="42081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57" name="Can 156"/>
            <p:cNvSpPr/>
            <p:nvPr/>
          </p:nvSpPr>
          <p:spPr>
            <a:xfrm>
              <a:off x="1504292" y="43605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58" name="Can 157"/>
            <p:cNvSpPr/>
            <p:nvPr/>
          </p:nvSpPr>
          <p:spPr>
            <a:xfrm>
              <a:off x="1656692" y="45129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59" name="Can 158"/>
            <p:cNvSpPr/>
            <p:nvPr/>
          </p:nvSpPr>
          <p:spPr>
            <a:xfrm>
              <a:off x="1797705" y="419928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60" name="Can 159"/>
            <p:cNvSpPr/>
            <p:nvPr/>
          </p:nvSpPr>
          <p:spPr>
            <a:xfrm>
              <a:off x="1950105" y="435168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61" name="Can 160"/>
            <p:cNvSpPr/>
            <p:nvPr/>
          </p:nvSpPr>
          <p:spPr>
            <a:xfrm>
              <a:off x="2102505" y="450408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62" name="Can 161"/>
            <p:cNvSpPr/>
            <p:nvPr/>
          </p:nvSpPr>
          <p:spPr>
            <a:xfrm>
              <a:off x="2221509" y="4178220"/>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63" name="Can 162"/>
            <p:cNvSpPr/>
            <p:nvPr/>
          </p:nvSpPr>
          <p:spPr>
            <a:xfrm>
              <a:off x="2373909" y="4330620"/>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64" name="Can 163"/>
            <p:cNvSpPr/>
            <p:nvPr/>
          </p:nvSpPr>
          <p:spPr>
            <a:xfrm>
              <a:off x="2526309" y="4483020"/>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65" name="Can 164"/>
            <p:cNvSpPr/>
            <p:nvPr/>
          </p:nvSpPr>
          <p:spPr>
            <a:xfrm>
              <a:off x="2667322" y="417687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66" name="Can 165"/>
            <p:cNvSpPr/>
            <p:nvPr/>
          </p:nvSpPr>
          <p:spPr>
            <a:xfrm>
              <a:off x="2819722" y="432927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67" name="Can 166"/>
            <p:cNvSpPr/>
            <p:nvPr/>
          </p:nvSpPr>
          <p:spPr>
            <a:xfrm>
              <a:off x="2972122" y="448167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68" name="Can 167"/>
            <p:cNvSpPr/>
            <p:nvPr/>
          </p:nvSpPr>
          <p:spPr>
            <a:xfrm>
              <a:off x="931641" y="42081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69" name="Can 168"/>
            <p:cNvSpPr/>
            <p:nvPr/>
          </p:nvSpPr>
          <p:spPr>
            <a:xfrm>
              <a:off x="1084041" y="43605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170" name="Can 169"/>
            <p:cNvSpPr/>
            <p:nvPr/>
          </p:nvSpPr>
          <p:spPr>
            <a:xfrm>
              <a:off x="1236441" y="45129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cxnSp>
          <p:nvCxnSpPr>
            <p:cNvPr id="171" name="Straight Connector 170"/>
            <p:cNvCxnSpPr/>
            <p:nvPr/>
          </p:nvCxnSpPr>
          <p:spPr>
            <a:xfrm>
              <a:off x="1518468" y="4005341"/>
              <a:ext cx="138224" cy="150652"/>
            </a:xfrm>
            <a:prstGeom prst="line">
              <a:avLst/>
            </a:prstGeom>
            <a:noFill/>
            <a:ln w="9525" cap="flat" cmpd="sng" algn="ctr">
              <a:solidFill>
                <a:srgbClr val="000000"/>
              </a:solidFill>
              <a:prstDash val="solid"/>
              <a:headEnd type="none"/>
              <a:tailEnd type="none"/>
            </a:ln>
            <a:effectLst/>
          </p:spPr>
        </p:cxnSp>
        <p:cxnSp>
          <p:nvCxnSpPr>
            <p:cNvPr id="172" name="Straight Connector 171"/>
            <p:cNvCxnSpPr>
              <a:stCxn id="155" idx="2"/>
            </p:cNvCxnSpPr>
            <p:nvPr/>
          </p:nvCxnSpPr>
          <p:spPr>
            <a:xfrm flipH="1">
              <a:off x="2492210" y="4005341"/>
              <a:ext cx="250596" cy="135853"/>
            </a:xfrm>
            <a:prstGeom prst="line">
              <a:avLst/>
            </a:prstGeom>
            <a:noFill/>
            <a:ln w="9525" cap="flat" cmpd="sng" algn="ctr">
              <a:solidFill>
                <a:srgbClr val="000000"/>
              </a:solidFill>
              <a:prstDash val="solid"/>
              <a:headEnd type="none"/>
              <a:tailEnd type="none"/>
            </a:ln>
            <a:effectLst/>
          </p:spPr>
        </p:cxnSp>
        <p:sp>
          <p:nvSpPr>
            <p:cNvPr id="173" name="Rectangle 172"/>
            <p:cNvSpPr/>
            <p:nvPr/>
          </p:nvSpPr>
          <p:spPr>
            <a:xfrm>
              <a:off x="1237251" y="3261233"/>
              <a:ext cx="368328" cy="152308"/>
            </a:xfrm>
            <a:prstGeom prst="rect">
              <a:avLst/>
            </a:prstGeom>
            <a:solidFill>
              <a:srgbClr val="7FBA00"/>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marL="0" marR="0" lvl="0" indent="0" algn="ctr" defTabSz="685647"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Segoe UI"/>
                </a:rPr>
                <a:t>S-NIC</a:t>
              </a:r>
            </a:p>
          </p:txBody>
        </p:sp>
        <p:sp>
          <p:nvSpPr>
            <p:cNvPr id="174" name="Rectangle 173"/>
            <p:cNvSpPr/>
            <p:nvPr/>
          </p:nvSpPr>
          <p:spPr>
            <a:xfrm>
              <a:off x="2543088" y="3256910"/>
              <a:ext cx="368328" cy="152308"/>
            </a:xfrm>
            <a:prstGeom prst="rect">
              <a:avLst/>
            </a:prstGeom>
            <a:solidFill>
              <a:srgbClr val="7FBA00"/>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marL="0" marR="0" lvl="0" indent="0" algn="ctr" defTabSz="685647"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Segoe UI"/>
                </a:rPr>
                <a:t>S-NIC</a:t>
              </a:r>
            </a:p>
          </p:txBody>
        </p:sp>
        <p:cxnSp>
          <p:nvCxnSpPr>
            <p:cNvPr id="175" name="Straight Connector 174"/>
            <p:cNvCxnSpPr>
              <a:stCxn id="151" idx="2"/>
              <a:endCxn id="173" idx="0"/>
            </p:cNvCxnSpPr>
            <p:nvPr/>
          </p:nvCxnSpPr>
          <p:spPr>
            <a:xfrm>
              <a:off x="1143001" y="3059251"/>
              <a:ext cx="278414" cy="201982"/>
            </a:xfrm>
            <a:prstGeom prst="line">
              <a:avLst/>
            </a:prstGeom>
            <a:noFill/>
            <a:ln w="9525" cap="flat" cmpd="sng" algn="ctr">
              <a:solidFill>
                <a:srgbClr val="000000"/>
              </a:solidFill>
              <a:prstDash val="solid"/>
              <a:headEnd type="none"/>
              <a:tailEnd type="none"/>
            </a:ln>
            <a:effectLst/>
          </p:spPr>
        </p:cxnSp>
        <p:cxnSp>
          <p:nvCxnSpPr>
            <p:cNvPr id="176" name="Straight Connector 175"/>
            <p:cNvCxnSpPr>
              <a:stCxn id="153" idx="2"/>
              <a:endCxn id="174" idx="0"/>
            </p:cNvCxnSpPr>
            <p:nvPr/>
          </p:nvCxnSpPr>
          <p:spPr>
            <a:xfrm flipH="1">
              <a:off x="2727252" y="3055828"/>
              <a:ext cx="157284" cy="201082"/>
            </a:xfrm>
            <a:prstGeom prst="line">
              <a:avLst/>
            </a:prstGeom>
            <a:noFill/>
            <a:ln w="9525" cap="flat" cmpd="sng" algn="ctr">
              <a:solidFill>
                <a:srgbClr val="000000"/>
              </a:solidFill>
              <a:prstDash val="solid"/>
              <a:headEnd type="none"/>
              <a:tailEnd type="none"/>
            </a:ln>
            <a:effectLst/>
          </p:spPr>
        </p:cxnSp>
        <p:sp>
          <p:nvSpPr>
            <p:cNvPr id="177" name="Rectangle 176"/>
            <p:cNvSpPr/>
            <p:nvPr/>
          </p:nvSpPr>
          <p:spPr>
            <a:xfrm>
              <a:off x="888490" y="2295941"/>
              <a:ext cx="368328" cy="152308"/>
            </a:xfrm>
            <a:prstGeom prst="rect">
              <a:avLst/>
            </a:prstGeom>
            <a:solidFill>
              <a:srgbClr val="7FBA00"/>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marL="0" marR="0" lvl="0" indent="0" algn="ctr" defTabSz="685647"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Segoe UI"/>
                </a:rPr>
                <a:t>S-NIC</a:t>
              </a:r>
            </a:p>
          </p:txBody>
        </p:sp>
        <p:sp>
          <p:nvSpPr>
            <p:cNvPr id="178" name="Rectangle 177"/>
            <p:cNvSpPr/>
            <p:nvPr/>
          </p:nvSpPr>
          <p:spPr>
            <a:xfrm>
              <a:off x="1403416" y="2295940"/>
              <a:ext cx="368328" cy="152308"/>
            </a:xfrm>
            <a:prstGeom prst="rect">
              <a:avLst/>
            </a:prstGeom>
            <a:solidFill>
              <a:srgbClr val="D2D2D2"/>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marL="0" marR="0" lvl="0" indent="0" algn="ctr" defTabSz="685647"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Segoe UI"/>
                </a:rPr>
                <a:t>NIC</a:t>
              </a:r>
            </a:p>
          </p:txBody>
        </p:sp>
        <p:sp>
          <p:nvSpPr>
            <p:cNvPr id="179" name="Rectangle 178"/>
            <p:cNvSpPr/>
            <p:nvPr/>
          </p:nvSpPr>
          <p:spPr>
            <a:xfrm>
              <a:off x="2359070" y="2301294"/>
              <a:ext cx="368328" cy="152308"/>
            </a:xfrm>
            <a:prstGeom prst="rect">
              <a:avLst/>
            </a:prstGeom>
            <a:solidFill>
              <a:srgbClr val="7FBA00"/>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marL="0" marR="0" lvl="0" indent="0" algn="ctr" defTabSz="685647"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Segoe UI"/>
                </a:rPr>
                <a:t>S-NIC</a:t>
              </a:r>
            </a:p>
          </p:txBody>
        </p:sp>
        <p:sp>
          <p:nvSpPr>
            <p:cNvPr id="180" name="Rectangle 179"/>
            <p:cNvSpPr/>
            <p:nvPr/>
          </p:nvSpPr>
          <p:spPr>
            <a:xfrm>
              <a:off x="2873996" y="2301293"/>
              <a:ext cx="368328" cy="152308"/>
            </a:xfrm>
            <a:prstGeom prst="rect">
              <a:avLst/>
            </a:prstGeom>
            <a:solidFill>
              <a:srgbClr val="D2D2D2"/>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marL="0" marR="0" lvl="0" indent="0" algn="ctr" defTabSz="685647"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Segoe UI"/>
                </a:rPr>
                <a:t>NIC</a:t>
              </a:r>
            </a:p>
          </p:txBody>
        </p:sp>
        <p:cxnSp>
          <p:nvCxnSpPr>
            <p:cNvPr id="181" name="Straight Connector 180"/>
            <p:cNvCxnSpPr>
              <a:endCxn id="151" idx="0"/>
            </p:cNvCxnSpPr>
            <p:nvPr/>
          </p:nvCxnSpPr>
          <p:spPr>
            <a:xfrm>
              <a:off x="1090042" y="2452401"/>
              <a:ext cx="52959" cy="173448"/>
            </a:xfrm>
            <a:prstGeom prst="line">
              <a:avLst/>
            </a:prstGeom>
            <a:noFill/>
            <a:ln w="9525" cap="flat" cmpd="sng" algn="ctr">
              <a:solidFill>
                <a:srgbClr val="000000"/>
              </a:solidFill>
              <a:prstDash val="solid"/>
              <a:headEnd type="none"/>
              <a:tailEnd type="none"/>
            </a:ln>
            <a:effectLst/>
          </p:spPr>
        </p:cxnSp>
        <p:cxnSp>
          <p:nvCxnSpPr>
            <p:cNvPr id="182" name="Straight Connector 181"/>
            <p:cNvCxnSpPr>
              <a:endCxn id="153" idx="0"/>
            </p:cNvCxnSpPr>
            <p:nvPr/>
          </p:nvCxnSpPr>
          <p:spPr>
            <a:xfrm>
              <a:off x="2576515" y="2464506"/>
              <a:ext cx="308021" cy="157920"/>
            </a:xfrm>
            <a:prstGeom prst="line">
              <a:avLst/>
            </a:prstGeom>
            <a:noFill/>
            <a:ln w="9525" cap="flat" cmpd="sng" algn="ctr">
              <a:solidFill>
                <a:srgbClr val="000000"/>
              </a:solidFill>
              <a:prstDash val="solid"/>
              <a:headEnd type="none"/>
              <a:tailEnd type="none"/>
            </a:ln>
            <a:effectLst/>
          </p:spPr>
        </p:cxnSp>
        <p:sp>
          <p:nvSpPr>
            <p:cNvPr id="185" name="Rectangle 184"/>
            <p:cNvSpPr/>
            <p:nvPr/>
          </p:nvSpPr>
          <p:spPr>
            <a:xfrm>
              <a:off x="1161053" y="1358880"/>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rgbClr val="363535"/>
                  </a:solidFill>
                  <a:effectLst/>
                  <a:uLnTx/>
                  <a:uFillTx/>
                  <a:latin typeface="Segoe UI"/>
                </a:rPr>
                <a:t>VM</a:t>
              </a:r>
            </a:p>
          </p:txBody>
        </p:sp>
        <p:sp>
          <p:nvSpPr>
            <p:cNvPr id="186" name="Rectangle 185"/>
            <p:cNvSpPr/>
            <p:nvPr/>
          </p:nvSpPr>
          <p:spPr>
            <a:xfrm>
              <a:off x="978122" y="1449496"/>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Virtual</a:t>
              </a:r>
              <a:br>
                <a:rPr kumimoji="0" lang="en-US" sz="1100" b="0" i="0" u="none" strike="noStrike" kern="0" cap="none" spc="0" normalizeH="0" baseline="0" noProof="0" dirty="0" smtClean="0">
                  <a:ln>
                    <a:noFill/>
                  </a:ln>
                  <a:solidFill>
                    <a:srgbClr val="FFFFFF"/>
                  </a:solidFill>
                  <a:effectLst/>
                  <a:uLnTx/>
                  <a:uFillTx/>
                  <a:latin typeface="Segoe UI"/>
                </a:rPr>
              </a:br>
              <a:r>
                <a:rPr kumimoji="0" lang="en-US" sz="1100" b="0" i="0" u="none" strike="noStrike" kern="0" cap="none" spc="0" normalizeH="0" baseline="0" noProof="0" dirty="0" smtClean="0">
                  <a:ln>
                    <a:noFill/>
                  </a:ln>
                  <a:solidFill>
                    <a:srgbClr val="FFFFFF"/>
                  </a:solidFill>
                  <a:effectLst/>
                  <a:uLnTx/>
                  <a:uFillTx/>
                  <a:latin typeface="Segoe UI"/>
                </a:rPr>
                <a:t>Machine</a:t>
              </a:r>
            </a:p>
          </p:txBody>
        </p:sp>
        <p:sp>
          <p:nvSpPr>
            <p:cNvPr id="187" name="Can 186"/>
            <p:cNvSpPr/>
            <p:nvPr/>
          </p:nvSpPr>
          <p:spPr>
            <a:xfrm>
              <a:off x="1334026" y="1793548"/>
              <a:ext cx="282028" cy="261504"/>
            </a:xfrm>
            <a:prstGeom prst="can">
              <a:avLst/>
            </a:prstGeom>
            <a:solidFill>
              <a:srgbClr val="7FBA00">
                <a:tint val="65000"/>
              </a:srgbClr>
            </a:solidFill>
            <a:ln w="9525" cap="flat" cmpd="sng" algn="ctr">
              <a:solidFill>
                <a:srgbClr val="7FBA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363535"/>
                  </a:solidFill>
                  <a:effectLst/>
                  <a:uLnTx/>
                  <a:uFillTx/>
                  <a:latin typeface="Segoe UI"/>
                </a:rPr>
                <a:t>vDisk</a:t>
              </a:r>
            </a:p>
          </p:txBody>
        </p:sp>
        <p:sp>
          <p:nvSpPr>
            <p:cNvPr id="190" name="Rectangle 189"/>
            <p:cNvSpPr/>
            <p:nvPr/>
          </p:nvSpPr>
          <p:spPr>
            <a:xfrm>
              <a:off x="2662448" y="1359722"/>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772" b="0" i="0" u="none" strike="noStrike" kern="0" cap="none" spc="0" normalizeH="0" baseline="0" noProof="0" dirty="0" smtClean="0">
                  <a:ln>
                    <a:noFill/>
                  </a:ln>
                  <a:solidFill>
                    <a:srgbClr val="363535"/>
                  </a:solidFill>
                  <a:effectLst/>
                  <a:uLnTx/>
                  <a:uFillTx/>
                  <a:latin typeface="Segoe UI"/>
                </a:rPr>
                <a:t>VM</a:t>
              </a:r>
            </a:p>
          </p:txBody>
        </p:sp>
        <p:sp>
          <p:nvSpPr>
            <p:cNvPr id="191" name="Rectangle 190"/>
            <p:cNvSpPr/>
            <p:nvPr/>
          </p:nvSpPr>
          <p:spPr>
            <a:xfrm>
              <a:off x="2472415" y="1449496"/>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Segoe UI"/>
                </a:rPr>
                <a:t>Virtual</a:t>
              </a:r>
              <a:br>
                <a:rPr kumimoji="0" lang="en-US" sz="1100" b="0" i="0" u="none" strike="noStrike" kern="0" cap="none" spc="0" normalizeH="0" baseline="0" noProof="0" dirty="0" smtClean="0">
                  <a:ln>
                    <a:noFill/>
                  </a:ln>
                  <a:solidFill>
                    <a:srgbClr val="FFFFFF"/>
                  </a:solidFill>
                  <a:effectLst/>
                  <a:uLnTx/>
                  <a:uFillTx/>
                  <a:latin typeface="Segoe UI"/>
                </a:rPr>
              </a:br>
              <a:r>
                <a:rPr kumimoji="0" lang="en-US" sz="1100" b="0" i="0" u="none" strike="noStrike" kern="0" cap="none" spc="0" normalizeH="0" baseline="0" noProof="0" dirty="0" smtClean="0">
                  <a:ln>
                    <a:noFill/>
                  </a:ln>
                  <a:solidFill>
                    <a:srgbClr val="FFFFFF"/>
                  </a:solidFill>
                  <a:effectLst/>
                  <a:uLnTx/>
                  <a:uFillTx/>
                  <a:latin typeface="Segoe UI"/>
                </a:rPr>
                <a:t>Machine</a:t>
              </a:r>
            </a:p>
          </p:txBody>
        </p:sp>
        <p:sp>
          <p:nvSpPr>
            <p:cNvPr id="192" name="Can 191"/>
            <p:cNvSpPr/>
            <p:nvPr/>
          </p:nvSpPr>
          <p:spPr>
            <a:xfrm>
              <a:off x="2855034" y="1788706"/>
              <a:ext cx="282028" cy="261504"/>
            </a:xfrm>
            <a:prstGeom prst="can">
              <a:avLst/>
            </a:prstGeom>
            <a:solidFill>
              <a:srgbClr val="7FBA00">
                <a:tint val="65000"/>
              </a:srgbClr>
            </a:solidFill>
            <a:ln w="9525" cap="flat" cmpd="sng" algn="ctr">
              <a:solidFill>
                <a:srgbClr val="7FBA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363535"/>
                  </a:solidFill>
                  <a:effectLst/>
                  <a:uLnTx/>
                  <a:uFillTx/>
                  <a:latin typeface="Segoe UI"/>
                </a:rPr>
                <a:t>vDisk</a:t>
              </a:r>
            </a:p>
          </p:txBody>
        </p:sp>
        <p:cxnSp>
          <p:nvCxnSpPr>
            <p:cNvPr id="193" name="Straight Connector 192"/>
            <p:cNvCxnSpPr>
              <a:stCxn id="178" idx="2"/>
              <a:endCxn id="152" idx="0"/>
            </p:cNvCxnSpPr>
            <p:nvPr/>
          </p:nvCxnSpPr>
          <p:spPr>
            <a:xfrm>
              <a:off x="1587580" y="2448248"/>
              <a:ext cx="420525" cy="177600"/>
            </a:xfrm>
            <a:prstGeom prst="line">
              <a:avLst/>
            </a:prstGeom>
            <a:noFill/>
            <a:ln w="9525" cap="flat" cmpd="sng" algn="ctr">
              <a:solidFill>
                <a:srgbClr val="000000"/>
              </a:solidFill>
              <a:prstDash val="solid"/>
              <a:headEnd type="none"/>
              <a:tailEnd type="none"/>
            </a:ln>
            <a:effectLst/>
          </p:spPr>
        </p:cxnSp>
        <p:cxnSp>
          <p:nvCxnSpPr>
            <p:cNvPr id="194" name="Straight Connector 193"/>
            <p:cNvCxnSpPr>
              <a:endCxn id="152" idx="0"/>
            </p:cNvCxnSpPr>
            <p:nvPr/>
          </p:nvCxnSpPr>
          <p:spPr>
            <a:xfrm flipH="1">
              <a:off x="2008105" y="2460584"/>
              <a:ext cx="1043963" cy="165264"/>
            </a:xfrm>
            <a:prstGeom prst="line">
              <a:avLst/>
            </a:prstGeom>
            <a:noFill/>
            <a:ln w="9525" cap="flat" cmpd="sng" algn="ctr">
              <a:solidFill>
                <a:srgbClr val="000000"/>
              </a:solidFill>
              <a:prstDash val="solid"/>
              <a:headEnd type="none"/>
              <a:tailEnd type="none"/>
            </a:ln>
            <a:effectLst/>
          </p:spPr>
        </p:cxnSp>
        <p:cxnSp>
          <p:nvCxnSpPr>
            <p:cNvPr id="195" name="Straight Connector 194"/>
            <p:cNvCxnSpPr>
              <a:endCxn id="151" idx="0"/>
            </p:cNvCxnSpPr>
            <p:nvPr/>
          </p:nvCxnSpPr>
          <p:spPr>
            <a:xfrm flipH="1">
              <a:off x="1143001" y="2470997"/>
              <a:ext cx="1383309" cy="154852"/>
            </a:xfrm>
            <a:prstGeom prst="line">
              <a:avLst/>
            </a:prstGeom>
            <a:noFill/>
            <a:ln w="9525" cap="flat" cmpd="sng" algn="ctr">
              <a:solidFill>
                <a:srgbClr val="000000"/>
              </a:solidFill>
              <a:prstDash val="solid"/>
              <a:headEnd type="none"/>
              <a:tailEnd type="none"/>
            </a:ln>
            <a:effectLst/>
          </p:spPr>
        </p:cxnSp>
        <p:cxnSp>
          <p:nvCxnSpPr>
            <p:cNvPr id="196" name="Straight Connector 195"/>
            <p:cNvCxnSpPr>
              <a:stCxn id="177" idx="2"/>
            </p:cNvCxnSpPr>
            <p:nvPr/>
          </p:nvCxnSpPr>
          <p:spPr>
            <a:xfrm>
              <a:off x="1072654" y="2448249"/>
              <a:ext cx="1818494" cy="163223"/>
            </a:xfrm>
            <a:prstGeom prst="line">
              <a:avLst/>
            </a:prstGeom>
            <a:noFill/>
            <a:ln w="9525" cap="flat" cmpd="sng" algn="ctr">
              <a:solidFill>
                <a:srgbClr val="000000"/>
              </a:solidFill>
              <a:prstDash val="solid"/>
              <a:headEnd type="none"/>
              <a:tailEnd type="none"/>
            </a:ln>
            <a:effectLst/>
          </p:spPr>
        </p:cxnSp>
      </p:grpSp>
      <p:sp>
        <p:nvSpPr>
          <p:cNvPr id="2" name="Title 1"/>
          <p:cNvSpPr>
            <a:spLocks noGrp="1"/>
          </p:cNvSpPr>
          <p:nvPr>
            <p:ph type="title"/>
          </p:nvPr>
        </p:nvSpPr>
        <p:spPr>
          <a:xfrm>
            <a:off x="0" y="114300"/>
            <a:ext cx="8999286" cy="628650"/>
          </a:xfrm>
        </p:spPr>
        <p:txBody>
          <a:bodyPr>
            <a:noAutofit/>
          </a:bodyPr>
          <a:lstStyle/>
          <a:p>
            <a:r>
              <a:rPr lang="en-GB" sz="2800" dirty="0"/>
              <a:t>Example: guarantee </a:t>
            </a:r>
            <a:r>
              <a:rPr lang="en-GB" sz="2800" dirty="0" smtClean="0"/>
              <a:t>aggregate bandwidth B for </a:t>
            </a:r>
            <a:r>
              <a:rPr lang="en-GB" sz="2800" dirty="0" smtClean="0">
                <a:solidFill>
                  <a:srgbClr val="FF0000"/>
                </a:solidFill>
              </a:rPr>
              <a:t>Red</a:t>
            </a:r>
            <a:r>
              <a:rPr lang="en-GB" sz="2800" dirty="0" smtClean="0"/>
              <a:t> tenant</a:t>
            </a:r>
            <a:endParaRPr lang="en-GB" sz="2800" dirty="0"/>
          </a:p>
        </p:txBody>
      </p:sp>
      <p:grpSp>
        <p:nvGrpSpPr>
          <p:cNvPr id="39" name="Group 38"/>
          <p:cNvGrpSpPr/>
          <p:nvPr/>
        </p:nvGrpSpPr>
        <p:grpSpPr>
          <a:xfrm>
            <a:off x="4260164" y="806107"/>
            <a:ext cx="2255408" cy="2967037"/>
            <a:chOff x="4260164" y="806107"/>
            <a:chExt cx="2255408" cy="2967037"/>
          </a:xfrm>
        </p:grpSpPr>
        <p:grpSp>
          <p:nvGrpSpPr>
            <p:cNvPr id="323" name="Client-stack"/>
            <p:cNvGrpSpPr/>
            <p:nvPr/>
          </p:nvGrpSpPr>
          <p:grpSpPr>
            <a:xfrm>
              <a:off x="4260164" y="806107"/>
              <a:ext cx="2255407" cy="2967037"/>
              <a:chOff x="748236" y="1731072"/>
              <a:chExt cx="2255407" cy="2967037"/>
            </a:xfrm>
            <a:solidFill>
              <a:schemeClr val="bg1"/>
            </a:solidFill>
          </p:grpSpPr>
          <p:sp>
            <p:nvSpPr>
              <p:cNvPr id="332" name="TextBox 331"/>
              <p:cNvSpPr txBox="1"/>
              <p:nvPr/>
            </p:nvSpPr>
            <p:spPr>
              <a:xfrm>
                <a:off x="758224" y="1739825"/>
                <a:ext cx="1077132" cy="369332"/>
              </a:xfrm>
              <a:prstGeom prst="rect">
                <a:avLst/>
              </a:prstGeom>
              <a:grpFill/>
              <a:ln>
                <a:solidFill>
                  <a:schemeClr val="tx1"/>
                </a:solidFill>
              </a:ln>
            </p:spPr>
            <p:txBody>
              <a:bodyPr wrap="square" lIns="0" tIns="0" rIns="0" bIns="0" rtlCol="0">
                <a:spAutoFit/>
              </a:bodyPr>
              <a:lstStyle/>
              <a:p>
                <a:r>
                  <a:rPr lang="en-GB" sz="2400" dirty="0" smtClean="0"/>
                  <a:t>App</a:t>
                </a:r>
              </a:p>
            </p:txBody>
          </p:sp>
          <p:sp>
            <p:nvSpPr>
              <p:cNvPr id="333" name="TextBox 332"/>
              <p:cNvSpPr txBox="1"/>
              <p:nvPr/>
            </p:nvSpPr>
            <p:spPr>
              <a:xfrm>
                <a:off x="758224" y="2120697"/>
                <a:ext cx="1077132" cy="369332"/>
              </a:xfrm>
              <a:prstGeom prst="rect">
                <a:avLst/>
              </a:prstGeom>
              <a:noFill/>
              <a:ln>
                <a:solidFill>
                  <a:schemeClr val="tx1"/>
                </a:solidFill>
              </a:ln>
            </p:spPr>
            <p:txBody>
              <a:bodyPr wrap="square" lIns="0" tIns="0" rIns="0" bIns="0" rtlCol="0">
                <a:spAutoFit/>
              </a:bodyPr>
              <a:lstStyle/>
              <a:p>
                <a:r>
                  <a:rPr lang="en-GB" sz="2400" dirty="0" smtClean="0"/>
                  <a:t>OS</a:t>
                </a:r>
              </a:p>
            </p:txBody>
          </p:sp>
          <p:sp>
            <p:nvSpPr>
              <p:cNvPr id="334" name="TextBox 333"/>
              <p:cNvSpPr txBox="1"/>
              <p:nvPr/>
            </p:nvSpPr>
            <p:spPr>
              <a:xfrm>
                <a:off x="870044" y="3631453"/>
                <a:ext cx="2072629" cy="369332"/>
              </a:xfrm>
              <a:prstGeom prst="rect">
                <a:avLst/>
              </a:prstGeom>
              <a:grp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Hypervisor</a:t>
                </a:r>
              </a:p>
            </p:txBody>
          </p:sp>
          <p:sp>
            <p:nvSpPr>
              <p:cNvPr id="335" name="TextBox 334"/>
              <p:cNvSpPr txBox="1"/>
              <p:nvPr/>
            </p:nvSpPr>
            <p:spPr>
              <a:xfrm>
                <a:off x="749073" y="3124001"/>
                <a:ext cx="1086283" cy="276999"/>
              </a:xfrm>
              <a:prstGeom prst="rect">
                <a:avLst/>
              </a:prstGeom>
              <a:grpFill/>
              <a:ln>
                <a:solidFill>
                  <a:schemeClr val="tx1"/>
                </a:solidFill>
              </a:ln>
            </p:spPr>
            <p:txBody>
              <a:bodyPr wrap="square" lIns="0" tIns="0" rIns="0" bIns="0" rtlCol="0">
                <a:spAutoFit/>
              </a:bodyPr>
              <a:lstStyle/>
              <a:p>
                <a:r>
                  <a:rPr lang="en-GB" sz="1800" dirty="0" smtClean="0">
                    <a:gradFill>
                      <a:gsLst>
                        <a:gs pos="2917">
                          <a:schemeClr val="tx1"/>
                        </a:gs>
                        <a:gs pos="30000">
                          <a:schemeClr val="tx1"/>
                        </a:gs>
                      </a:gsLst>
                      <a:lin ang="5400000" scaled="0"/>
                    </a:gradFill>
                  </a:rPr>
                  <a:t>Caching</a:t>
                </a:r>
              </a:p>
            </p:txBody>
          </p:sp>
          <p:sp>
            <p:nvSpPr>
              <p:cNvPr id="336" name="TextBox 335"/>
              <p:cNvSpPr txBox="1"/>
              <p:nvPr/>
            </p:nvSpPr>
            <p:spPr>
              <a:xfrm>
                <a:off x="749074" y="3420231"/>
                <a:ext cx="1086282" cy="215444"/>
              </a:xfrm>
              <a:prstGeom prst="rect">
                <a:avLst/>
              </a:prstGeom>
              <a:grpFill/>
              <a:ln>
                <a:solidFill>
                  <a:schemeClr val="tx1"/>
                </a:solidFill>
              </a:ln>
            </p:spPr>
            <p:txBody>
              <a:bodyPr wrap="square" lIns="0" tIns="0" rIns="0" bIns="0" rtlCol="0">
                <a:spAutoFit/>
              </a:bodyPr>
              <a:lstStyle/>
              <a:p>
                <a:r>
                  <a:rPr lang="en-GB" sz="1400" dirty="0" smtClean="0">
                    <a:gradFill>
                      <a:gsLst>
                        <a:gs pos="2917">
                          <a:schemeClr val="tx1"/>
                        </a:gs>
                        <a:gs pos="30000">
                          <a:schemeClr val="tx1"/>
                        </a:gs>
                      </a:gsLst>
                      <a:lin ang="5400000" scaled="0"/>
                    </a:gradFill>
                  </a:rPr>
                  <a:t>Scheduling</a:t>
                </a:r>
              </a:p>
            </p:txBody>
          </p:sp>
          <p:sp>
            <p:nvSpPr>
              <p:cNvPr id="337" name="TextBox 336"/>
              <p:cNvSpPr txBox="1"/>
              <p:nvPr/>
            </p:nvSpPr>
            <p:spPr>
              <a:xfrm>
                <a:off x="880028" y="3970985"/>
                <a:ext cx="2062645" cy="369332"/>
              </a:xfrm>
              <a:prstGeom prst="rect">
                <a:avLst/>
              </a:prstGeom>
              <a:grp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IO Manager</a:t>
                </a:r>
              </a:p>
            </p:txBody>
          </p:sp>
          <p:sp>
            <p:nvSpPr>
              <p:cNvPr id="338" name="TextBox 337"/>
              <p:cNvSpPr txBox="1"/>
              <p:nvPr/>
            </p:nvSpPr>
            <p:spPr>
              <a:xfrm>
                <a:off x="879188" y="4328777"/>
                <a:ext cx="2063485" cy="369332"/>
              </a:xfrm>
              <a:prstGeom prst="rect">
                <a:avLst/>
              </a:prstGeom>
              <a:grp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Drivers</a:t>
                </a:r>
              </a:p>
            </p:txBody>
          </p:sp>
          <p:sp>
            <p:nvSpPr>
              <p:cNvPr id="339" name="TextBox 338"/>
              <p:cNvSpPr txBox="1"/>
              <p:nvPr/>
            </p:nvSpPr>
            <p:spPr>
              <a:xfrm>
                <a:off x="1916998" y="1731072"/>
                <a:ext cx="1086645" cy="369332"/>
              </a:xfrm>
              <a:prstGeom prst="rect">
                <a:avLst/>
              </a:prstGeom>
              <a:grpFill/>
              <a:ln>
                <a:solidFill>
                  <a:schemeClr val="tx1"/>
                </a:solidFill>
              </a:ln>
            </p:spPr>
            <p:txBody>
              <a:bodyPr wrap="square" lIns="0" tIns="0" rIns="0" bIns="0" rtlCol="0">
                <a:spAutoFit/>
              </a:bodyPr>
              <a:lstStyle/>
              <a:p>
                <a:r>
                  <a:rPr lang="en-GB" sz="2400" dirty="0" smtClean="0"/>
                  <a:t>App</a:t>
                </a:r>
              </a:p>
            </p:txBody>
          </p:sp>
          <p:sp>
            <p:nvSpPr>
              <p:cNvPr id="340" name="TextBox 339"/>
              <p:cNvSpPr txBox="1"/>
              <p:nvPr/>
            </p:nvSpPr>
            <p:spPr>
              <a:xfrm>
                <a:off x="1916997" y="2111944"/>
                <a:ext cx="1086645" cy="369332"/>
              </a:xfrm>
              <a:prstGeom prst="rect">
                <a:avLst/>
              </a:prstGeom>
              <a:noFill/>
              <a:ln>
                <a:solidFill>
                  <a:schemeClr val="tx1"/>
                </a:solidFill>
              </a:ln>
            </p:spPr>
            <p:txBody>
              <a:bodyPr wrap="square" lIns="0" tIns="0" rIns="0" bIns="0" rtlCol="0">
                <a:spAutoFit/>
              </a:bodyPr>
              <a:lstStyle/>
              <a:p>
                <a:r>
                  <a:rPr lang="en-GB" sz="2400" dirty="0" smtClean="0"/>
                  <a:t>OS</a:t>
                </a:r>
              </a:p>
            </p:txBody>
          </p:sp>
          <p:sp>
            <p:nvSpPr>
              <p:cNvPr id="341" name="TextBox 340"/>
              <p:cNvSpPr txBox="1"/>
              <p:nvPr/>
            </p:nvSpPr>
            <p:spPr>
              <a:xfrm>
                <a:off x="748236" y="2518429"/>
                <a:ext cx="1091033" cy="169277"/>
              </a:xfrm>
              <a:prstGeom prst="rect">
                <a:avLst/>
              </a:prstGeom>
              <a:grpFill/>
              <a:ln>
                <a:solidFill>
                  <a:schemeClr val="tx1"/>
                </a:solidFill>
              </a:ln>
            </p:spPr>
            <p:txBody>
              <a:bodyPr wrap="square" lIns="0" tIns="0" rIns="0" bIns="0" rtlCol="0">
                <a:spAutoFit/>
              </a:bodyPr>
              <a:lstStyle/>
              <a:p>
                <a:r>
                  <a:rPr lang="en-GB" sz="1100" dirty="0" smtClean="0">
                    <a:gradFill>
                      <a:gsLst>
                        <a:gs pos="2917">
                          <a:schemeClr val="tx1"/>
                        </a:gs>
                        <a:gs pos="30000">
                          <a:schemeClr val="tx1"/>
                        </a:gs>
                      </a:gsLst>
                      <a:lin ang="5400000" scaled="0"/>
                    </a:gradFill>
                  </a:rPr>
                  <a:t>Malware scan</a:t>
                </a:r>
              </a:p>
            </p:txBody>
          </p:sp>
        </p:grpSp>
        <p:sp>
          <p:nvSpPr>
            <p:cNvPr id="325" name="TextBox 324"/>
            <p:cNvSpPr txBox="1"/>
            <p:nvPr/>
          </p:nvSpPr>
          <p:spPr>
            <a:xfrm>
              <a:off x="4260165" y="1932395"/>
              <a:ext cx="1087119" cy="276999"/>
            </a:xfrm>
            <a:prstGeom prst="rect">
              <a:avLst/>
            </a:prstGeom>
            <a:solidFill>
              <a:schemeClr val="bg1"/>
            </a:solidFill>
            <a:ln>
              <a:solidFill>
                <a:schemeClr val="tx1"/>
              </a:solidFill>
            </a:ln>
          </p:spPr>
          <p:txBody>
            <a:bodyPr wrap="square" lIns="0" tIns="0" rIns="0" bIns="0" rtlCol="0">
              <a:spAutoFit/>
            </a:bodyPr>
            <a:lstStyle/>
            <a:p>
              <a:r>
                <a:rPr lang="en-GB" sz="1800" dirty="0" smtClean="0">
                  <a:gradFill>
                    <a:gsLst>
                      <a:gs pos="2917">
                        <a:schemeClr val="tx1"/>
                      </a:gs>
                      <a:gs pos="30000">
                        <a:schemeClr val="tx1"/>
                      </a:gs>
                    </a:gsLst>
                    <a:lin ang="5400000" scaled="0"/>
                  </a:gradFill>
                </a:rPr>
                <a:t>File system</a:t>
              </a:r>
            </a:p>
          </p:txBody>
        </p:sp>
        <p:sp>
          <p:nvSpPr>
            <p:cNvPr id="326" name="TextBox 325"/>
            <p:cNvSpPr txBox="1"/>
            <p:nvPr/>
          </p:nvSpPr>
          <p:spPr>
            <a:xfrm>
              <a:off x="4260165" y="1762891"/>
              <a:ext cx="1087120" cy="169277"/>
            </a:xfrm>
            <a:prstGeom prst="rect">
              <a:avLst/>
            </a:prstGeom>
            <a:solidFill>
              <a:schemeClr val="bg1"/>
            </a:solidFill>
            <a:ln>
              <a:solidFill>
                <a:schemeClr val="tx1"/>
              </a:solidFill>
            </a:ln>
          </p:spPr>
          <p:txBody>
            <a:bodyPr wrap="square" lIns="0" tIns="0" rIns="0" bIns="0" rtlCol="0">
              <a:spAutoFit/>
            </a:bodyPr>
            <a:lstStyle/>
            <a:p>
              <a:pPr algn="ctr"/>
              <a:r>
                <a:rPr lang="en-GB" sz="1100" dirty="0" smtClean="0">
                  <a:gradFill>
                    <a:gsLst>
                      <a:gs pos="2917">
                        <a:schemeClr val="tx1"/>
                      </a:gs>
                      <a:gs pos="30000">
                        <a:schemeClr val="tx1"/>
                      </a:gs>
                    </a:gsLst>
                    <a:lin ang="5400000" scaled="0"/>
                  </a:gradFill>
                </a:rPr>
                <a:t>…</a:t>
              </a:r>
            </a:p>
          </p:txBody>
        </p:sp>
        <p:sp>
          <p:nvSpPr>
            <p:cNvPr id="327" name="TextBox 326"/>
            <p:cNvSpPr txBox="1"/>
            <p:nvPr/>
          </p:nvSpPr>
          <p:spPr>
            <a:xfrm>
              <a:off x="5428927" y="1596929"/>
              <a:ext cx="1086644" cy="169277"/>
            </a:xfrm>
            <a:prstGeom prst="rect">
              <a:avLst/>
            </a:prstGeom>
            <a:solidFill>
              <a:schemeClr val="bg1"/>
            </a:solidFill>
            <a:ln>
              <a:solidFill>
                <a:schemeClr val="tx1"/>
              </a:solidFill>
            </a:ln>
          </p:spPr>
          <p:txBody>
            <a:bodyPr wrap="square" lIns="0" tIns="0" rIns="0" bIns="0" rtlCol="0">
              <a:spAutoFit/>
            </a:bodyPr>
            <a:lstStyle/>
            <a:p>
              <a:r>
                <a:rPr lang="en-GB" sz="1100" dirty="0" smtClean="0">
                  <a:gradFill>
                    <a:gsLst>
                      <a:gs pos="2917">
                        <a:schemeClr val="tx1"/>
                      </a:gs>
                      <a:gs pos="30000">
                        <a:schemeClr val="tx1"/>
                      </a:gs>
                    </a:gsLst>
                    <a:lin ang="5400000" scaled="0"/>
                  </a:gradFill>
                </a:rPr>
                <a:t>Compression</a:t>
              </a:r>
            </a:p>
          </p:txBody>
        </p:sp>
        <p:sp>
          <p:nvSpPr>
            <p:cNvPr id="328" name="TextBox 327"/>
            <p:cNvSpPr txBox="1"/>
            <p:nvPr/>
          </p:nvSpPr>
          <p:spPr>
            <a:xfrm>
              <a:off x="5428452" y="1936382"/>
              <a:ext cx="1087119" cy="276999"/>
            </a:xfrm>
            <a:prstGeom prst="rect">
              <a:avLst/>
            </a:prstGeom>
            <a:solidFill>
              <a:schemeClr val="bg1"/>
            </a:solidFill>
            <a:ln>
              <a:solidFill>
                <a:schemeClr val="tx1"/>
              </a:solidFill>
            </a:ln>
          </p:spPr>
          <p:txBody>
            <a:bodyPr wrap="square" lIns="0" tIns="0" rIns="0" bIns="0" rtlCol="0">
              <a:spAutoFit/>
            </a:bodyPr>
            <a:lstStyle/>
            <a:p>
              <a:r>
                <a:rPr lang="en-GB" sz="1800" dirty="0" smtClean="0">
                  <a:gradFill>
                    <a:gsLst>
                      <a:gs pos="2917">
                        <a:schemeClr val="tx1"/>
                      </a:gs>
                      <a:gs pos="30000">
                        <a:schemeClr val="tx1"/>
                      </a:gs>
                    </a:gsLst>
                    <a:lin ang="5400000" scaled="0"/>
                  </a:gradFill>
                </a:rPr>
                <a:t>File system</a:t>
              </a:r>
            </a:p>
          </p:txBody>
        </p:sp>
        <p:sp>
          <p:nvSpPr>
            <p:cNvPr id="329" name="TextBox 328"/>
            <p:cNvSpPr txBox="1"/>
            <p:nvPr/>
          </p:nvSpPr>
          <p:spPr>
            <a:xfrm>
              <a:off x="5428452" y="1766878"/>
              <a:ext cx="1087120" cy="169277"/>
            </a:xfrm>
            <a:prstGeom prst="rect">
              <a:avLst/>
            </a:prstGeom>
            <a:solidFill>
              <a:schemeClr val="bg1"/>
            </a:solidFill>
            <a:ln>
              <a:solidFill>
                <a:schemeClr val="tx1"/>
              </a:solidFill>
            </a:ln>
          </p:spPr>
          <p:txBody>
            <a:bodyPr wrap="square" lIns="0" tIns="0" rIns="0" bIns="0" rtlCol="0">
              <a:spAutoFit/>
            </a:bodyPr>
            <a:lstStyle/>
            <a:p>
              <a:pPr algn="ctr"/>
              <a:r>
                <a:rPr lang="en-GB" sz="1100" dirty="0" smtClean="0">
                  <a:gradFill>
                    <a:gsLst>
                      <a:gs pos="2917">
                        <a:schemeClr val="tx1"/>
                      </a:gs>
                      <a:gs pos="30000">
                        <a:schemeClr val="tx1"/>
                      </a:gs>
                    </a:gsLst>
                    <a:lin ang="5400000" scaled="0"/>
                  </a:gradFill>
                </a:rPr>
                <a:t>…</a:t>
              </a:r>
            </a:p>
          </p:txBody>
        </p:sp>
        <p:sp>
          <p:nvSpPr>
            <p:cNvPr id="330" name="TextBox 329"/>
            <p:cNvSpPr txBox="1"/>
            <p:nvPr/>
          </p:nvSpPr>
          <p:spPr>
            <a:xfrm>
              <a:off x="5429288" y="2223059"/>
              <a:ext cx="1086283" cy="276999"/>
            </a:xfrm>
            <a:prstGeom prst="rect">
              <a:avLst/>
            </a:prstGeom>
            <a:solidFill>
              <a:schemeClr val="bg1"/>
            </a:solidFill>
            <a:ln>
              <a:solidFill>
                <a:schemeClr val="tx1"/>
              </a:solidFill>
            </a:ln>
          </p:spPr>
          <p:txBody>
            <a:bodyPr wrap="square" lIns="0" tIns="0" rIns="0" bIns="0" rtlCol="0">
              <a:spAutoFit/>
            </a:bodyPr>
            <a:lstStyle/>
            <a:p>
              <a:r>
                <a:rPr lang="en-GB" sz="1800" dirty="0" smtClean="0">
                  <a:gradFill>
                    <a:gsLst>
                      <a:gs pos="2917">
                        <a:schemeClr val="tx1"/>
                      </a:gs>
                      <a:gs pos="30000">
                        <a:schemeClr val="tx1"/>
                      </a:gs>
                    </a:gsLst>
                    <a:lin ang="5400000" scaled="0"/>
                  </a:gradFill>
                </a:rPr>
                <a:t>Caching</a:t>
              </a:r>
            </a:p>
          </p:txBody>
        </p:sp>
        <p:sp>
          <p:nvSpPr>
            <p:cNvPr id="331" name="TextBox 330"/>
            <p:cNvSpPr txBox="1"/>
            <p:nvPr/>
          </p:nvSpPr>
          <p:spPr>
            <a:xfrm>
              <a:off x="5429289" y="2500058"/>
              <a:ext cx="1086282" cy="215444"/>
            </a:xfrm>
            <a:prstGeom prst="rect">
              <a:avLst/>
            </a:prstGeom>
            <a:solidFill>
              <a:schemeClr val="bg1"/>
            </a:solidFill>
            <a:ln>
              <a:solidFill>
                <a:schemeClr val="tx1"/>
              </a:solidFill>
            </a:ln>
          </p:spPr>
          <p:txBody>
            <a:bodyPr wrap="square" lIns="0" tIns="0" rIns="0" bIns="0" rtlCol="0">
              <a:spAutoFit/>
            </a:bodyPr>
            <a:lstStyle/>
            <a:p>
              <a:r>
                <a:rPr lang="en-GB" sz="1400" dirty="0" smtClean="0">
                  <a:gradFill>
                    <a:gsLst>
                      <a:gs pos="2917">
                        <a:schemeClr val="tx1"/>
                      </a:gs>
                      <a:gs pos="30000">
                        <a:schemeClr val="tx1"/>
                      </a:gs>
                    </a:gsLst>
                    <a:lin ang="5400000" scaled="0"/>
                  </a:gradFill>
                </a:rPr>
                <a:t>Scheduling</a:t>
              </a:r>
            </a:p>
          </p:txBody>
        </p:sp>
      </p:grpSp>
      <p:cxnSp>
        <p:nvCxnSpPr>
          <p:cNvPr id="342" name="Straight Connector 341"/>
          <p:cNvCxnSpPr/>
          <p:nvPr/>
        </p:nvCxnSpPr>
        <p:spPr>
          <a:xfrm flipH="1">
            <a:off x="3078364" y="834384"/>
            <a:ext cx="1190405" cy="615112"/>
          </a:xfrm>
          <a:prstGeom prst="line">
            <a:avLst/>
          </a:prstGeom>
          <a:ln w="12700">
            <a:solidFill>
              <a:srgbClr val="000000"/>
            </a:solidFill>
            <a:prstDash val="lgDash"/>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H="1" flipV="1">
            <a:off x="2996048" y="2050210"/>
            <a:ext cx="1305237" cy="652417"/>
          </a:xfrm>
          <a:prstGeom prst="line">
            <a:avLst/>
          </a:prstGeom>
          <a:ln w="12700">
            <a:solidFill>
              <a:srgbClr val="000000"/>
            </a:solidFill>
            <a:prstDash val="lgDash"/>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flipH="1">
            <a:off x="3236232" y="2034706"/>
            <a:ext cx="3744555" cy="1302681"/>
          </a:xfrm>
          <a:prstGeom prst="line">
            <a:avLst/>
          </a:prstGeom>
          <a:ln w="12700">
            <a:solidFill>
              <a:srgbClr val="000000"/>
            </a:solidFill>
            <a:prstDash val="lgDash"/>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H="1" flipV="1">
            <a:off x="3265536" y="4675075"/>
            <a:ext cx="3715251" cy="144367"/>
          </a:xfrm>
          <a:prstGeom prst="line">
            <a:avLst/>
          </a:prstGeom>
          <a:ln w="12700">
            <a:solidFill>
              <a:srgbClr val="000000"/>
            </a:solidFill>
            <a:prstDash val="lgDash"/>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6980787" y="2030142"/>
            <a:ext cx="2019343" cy="2789979"/>
            <a:chOff x="6980787" y="2030142"/>
            <a:chExt cx="2019343" cy="2789979"/>
          </a:xfrm>
        </p:grpSpPr>
        <p:sp>
          <p:nvSpPr>
            <p:cNvPr id="345" name="TextBox 344"/>
            <p:cNvSpPr txBox="1"/>
            <p:nvPr/>
          </p:nvSpPr>
          <p:spPr>
            <a:xfrm>
              <a:off x="6981631" y="2030142"/>
              <a:ext cx="2018499" cy="369332"/>
            </a:xfrm>
            <a:prstGeom prst="rect">
              <a:avLst/>
            </a:prstGeom>
            <a:solidFill>
              <a:schemeClr val="bg1"/>
            </a:solid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Storage server</a:t>
              </a:r>
            </a:p>
          </p:txBody>
        </p:sp>
        <p:sp>
          <p:nvSpPr>
            <p:cNvPr id="346" name="TextBox 345"/>
            <p:cNvSpPr txBox="1"/>
            <p:nvPr/>
          </p:nvSpPr>
          <p:spPr>
            <a:xfrm>
              <a:off x="6980788" y="3706081"/>
              <a:ext cx="2018499" cy="369332"/>
            </a:xfrm>
            <a:prstGeom prst="rect">
              <a:avLst/>
            </a:prstGeom>
            <a:solidFill>
              <a:schemeClr val="bg1"/>
            </a:solid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Caching</a:t>
              </a:r>
            </a:p>
          </p:txBody>
        </p:sp>
        <p:sp>
          <p:nvSpPr>
            <p:cNvPr id="347" name="TextBox 346"/>
            <p:cNvSpPr txBox="1"/>
            <p:nvPr/>
          </p:nvSpPr>
          <p:spPr>
            <a:xfrm>
              <a:off x="6980787" y="4083553"/>
              <a:ext cx="2018499" cy="369332"/>
            </a:xfrm>
            <a:prstGeom prst="rect">
              <a:avLst/>
            </a:prstGeom>
            <a:solidFill>
              <a:schemeClr val="bg1"/>
            </a:solid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Scheduling</a:t>
              </a:r>
            </a:p>
          </p:txBody>
        </p:sp>
        <p:sp>
          <p:nvSpPr>
            <p:cNvPr id="348" name="TextBox 347"/>
            <p:cNvSpPr txBox="1"/>
            <p:nvPr/>
          </p:nvSpPr>
          <p:spPr>
            <a:xfrm>
              <a:off x="6980787" y="4444744"/>
              <a:ext cx="2018499" cy="375377"/>
            </a:xfrm>
            <a:prstGeom prst="rect">
              <a:avLst/>
            </a:prstGeom>
            <a:solidFill>
              <a:schemeClr val="bg1"/>
            </a:solid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Drivers</a:t>
              </a:r>
            </a:p>
          </p:txBody>
        </p:sp>
        <p:sp>
          <p:nvSpPr>
            <p:cNvPr id="349" name="TextBox 348"/>
            <p:cNvSpPr txBox="1"/>
            <p:nvPr/>
          </p:nvSpPr>
          <p:spPr>
            <a:xfrm>
              <a:off x="6981631" y="2415058"/>
              <a:ext cx="2018499" cy="369332"/>
            </a:xfrm>
            <a:prstGeom prst="rect">
              <a:avLst/>
            </a:prstGeom>
            <a:solidFill>
              <a:schemeClr val="bg1"/>
            </a:solid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File system</a:t>
              </a:r>
            </a:p>
          </p:txBody>
        </p:sp>
        <p:sp>
          <p:nvSpPr>
            <p:cNvPr id="350" name="TextBox 349"/>
            <p:cNvSpPr txBox="1"/>
            <p:nvPr/>
          </p:nvSpPr>
          <p:spPr>
            <a:xfrm>
              <a:off x="6980788" y="2792182"/>
              <a:ext cx="2018499" cy="369332"/>
            </a:xfrm>
            <a:prstGeom prst="rect">
              <a:avLst/>
            </a:prstGeom>
            <a:solidFill>
              <a:schemeClr val="bg1"/>
            </a:solid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Deduplication</a:t>
              </a:r>
            </a:p>
          </p:txBody>
        </p:sp>
        <p:sp>
          <p:nvSpPr>
            <p:cNvPr id="355" name="TextBox 354"/>
            <p:cNvSpPr txBox="1"/>
            <p:nvPr/>
          </p:nvSpPr>
          <p:spPr>
            <a:xfrm rot="16200000">
              <a:off x="7670618" y="3243849"/>
              <a:ext cx="345310" cy="461665"/>
            </a:xfrm>
            <a:prstGeom prst="rect">
              <a:avLst/>
            </a:prstGeom>
            <a:solidFill>
              <a:schemeClr val="bg1"/>
            </a:solidFill>
          </p:spPr>
          <p:txBody>
            <a:bodyPr wrap="square" rtlCol="0">
              <a:spAutoFit/>
            </a:bodyPr>
            <a:lstStyle/>
            <a:p>
              <a:r>
                <a:rPr lang="en-GB" sz="2400" dirty="0" smtClean="0"/>
                <a:t>…</a:t>
              </a:r>
              <a:endParaRPr lang="en-GB" sz="2400" dirty="0"/>
            </a:p>
          </p:txBody>
        </p:sp>
        <p:sp>
          <p:nvSpPr>
            <p:cNvPr id="358" name="Can 357"/>
            <p:cNvSpPr/>
            <p:nvPr/>
          </p:nvSpPr>
          <p:spPr>
            <a:xfrm>
              <a:off x="8586841" y="4489228"/>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359" name="Can 358"/>
            <p:cNvSpPr/>
            <p:nvPr/>
          </p:nvSpPr>
          <p:spPr>
            <a:xfrm>
              <a:off x="8166590" y="4489228"/>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grpSp>
      <p:sp>
        <p:nvSpPr>
          <p:cNvPr id="5" name="Slide Number Placeholder 4"/>
          <p:cNvSpPr>
            <a:spLocks noGrp="1"/>
          </p:cNvSpPr>
          <p:nvPr>
            <p:ph type="sldNum" sz="quarter" idx="11"/>
          </p:nvPr>
        </p:nvSpPr>
        <p:spPr/>
        <p:txBody>
          <a:bodyPr/>
          <a:lstStyle/>
          <a:p>
            <a:fld id="{23D3326C-63B1-4E2D-BD63-D804046D978B}" type="slidenum">
              <a:rPr lang="en-US" smtClean="0"/>
              <a:pPr/>
              <a:t>4</a:t>
            </a:fld>
            <a:endParaRPr lang="en-US" dirty="0"/>
          </a:p>
        </p:txBody>
      </p:sp>
      <p:sp>
        <p:nvSpPr>
          <p:cNvPr id="74" name="final-punch"/>
          <p:cNvSpPr/>
          <p:nvPr/>
        </p:nvSpPr>
        <p:spPr>
          <a:xfrm>
            <a:off x="241282" y="3825747"/>
            <a:ext cx="8656416" cy="1157764"/>
          </a:xfrm>
          <a:prstGeom prst="round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91440" rIns="91440" bIns="91440" rtlCol="0" anchor="ctr">
            <a:spAutoFit/>
          </a:bodyPr>
          <a:lstStyle/>
          <a:p>
            <a:pPr lvl="0" algn="ctr"/>
            <a:r>
              <a:rPr lang="en-GB" sz="2800" dirty="0" smtClean="0">
                <a:solidFill>
                  <a:srgbClr val="000000"/>
                </a:solidFill>
              </a:rPr>
              <a:t>Deep IO path with 18+ different layers that are configured and operate independently and do not understand SLAs</a:t>
            </a:r>
            <a:endParaRPr lang="en-GB" sz="2800" u="sng" dirty="0" smtClean="0">
              <a:solidFill>
                <a:srgbClr val="000000"/>
              </a:solidFill>
            </a:endParaRPr>
          </a:p>
        </p:txBody>
      </p:sp>
      <p:sp>
        <p:nvSpPr>
          <p:cNvPr id="3" name="Rectangle 2"/>
          <p:cNvSpPr/>
          <p:nvPr/>
        </p:nvSpPr>
        <p:spPr>
          <a:xfrm>
            <a:off x="4253459" y="834384"/>
            <a:ext cx="1093825" cy="1872104"/>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a:off x="5424539" y="824597"/>
            <a:ext cx="1084329" cy="187210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4" name="Straight Connector 93"/>
          <p:cNvCxnSpPr/>
          <p:nvPr/>
        </p:nvCxnSpPr>
        <p:spPr>
          <a:xfrm flipH="1" flipV="1">
            <a:off x="3410718" y="2373724"/>
            <a:ext cx="980398" cy="1379856"/>
          </a:xfrm>
          <a:prstGeom prst="line">
            <a:avLst/>
          </a:prstGeom>
          <a:ln w="12700">
            <a:solidFill>
              <a:srgbClr val="000000"/>
            </a:solidFill>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33727048"/>
      </p:ext>
    </p:extLst>
  </p:cSld>
  <p:clrMapOvr>
    <a:masterClrMapping/>
  </p:clrMapOvr>
  <mc:AlternateContent xmlns:mc="http://schemas.openxmlformats.org/markup-compatibility/2006" xmlns:p14="http://schemas.microsoft.com/office/powerpoint/2010/main">
    <mc:Choice Requires="p14">
      <p:transition spd="slow" p14:dur="2000" advTm="108628"/>
    </mc:Choice>
    <mc:Fallback xmlns="">
      <p:transition spd="slow" advTm="1086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9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Challenges in enforcing end-to-end SLAs</a:t>
            </a:r>
            <a:endParaRPr lang="en-GB" dirty="0"/>
          </a:p>
        </p:txBody>
      </p:sp>
      <p:sp>
        <p:nvSpPr>
          <p:cNvPr id="3" name="Content Placeholder 2"/>
          <p:cNvSpPr>
            <a:spLocks noGrp="1"/>
          </p:cNvSpPr>
          <p:nvPr>
            <p:ph idx="1"/>
          </p:nvPr>
        </p:nvSpPr>
        <p:spPr>
          <a:xfrm>
            <a:off x="457200" y="800100"/>
            <a:ext cx="8382000" cy="4057650"/>
          </a:xfrm>
        </p:spPr>
        <p:txBody>
          <a:bodyPr>
            <a:normAutofit/>
          </a:bodyPr>
          <a:lstStyle/>
          <a:p>
            <a:pPr marL="0" lvl="0" indent="0"/>
            <a:endParaRPr lang="en-GB" dirty="0" smtClean="0">
              <a:solidFill>
                <a:srgbClr val="000000"/>
              </a:solidFill>
            </a:endParaRPr>
          </a:p>
          <a:p>
            <a:pPr marL="457200" lvl="0" indent="-457200">
              <a:buFont typeface="Arial" panose="020B0604020202020204" pitchFamily="34" charset="0"/>
              <a:buChar char="•"/>
            </a:pPr>
            <a:r>
              <a:rPr lang="en-GB" dirty="0" smtClean="0">
                <a:solidFill>
                  <a:srgbClr val="000000"/>
                </a:solidFill>
              </a:rPr>
              <a:t>No storage control plane </a:t>
            </a:r>
          </a:p>
          <a:p>
            <a:pPr marL="457200" lvl="0" indent="-457200">
              <a:buFont typeface="Arial" panose="020B0604020202020204" pitchFamily="34" charset="0"/>
              <a:buChar char="•"/>
            </a:pPr>
            <a:r>
              <a:rPr lang="en-GB" dirty="0" smtClean="0">
                <a:solidFill>
                  <a:srgbClr val="000000"/>
                </a:solidFill>
              </a:rPr>
              <a:t>No enforcing mechanism along storage data plane</a:t>
            </a:r>
          </a:p>
          <a:p>
            <a:pPr marL="457200" lvl="0" indent="-457200">
              <a:buFont typeface="Arial" panose="020B0604020202020204" pitchFamily="34" charset="0"/>
              <a:buChar char="•"/>
            </a:pPr>
            <a:r>
              <a:rPr lang="en-GB" dirty="0" smtClean="0">
                <a:solidFill>
                  <a:srgbClr val="000000"/>
                </a:solidFill>
              </a:rPr>
              <a:t>Aggregate performance SLAs</a:t>
            </a:r>
          </a:p>
          <a:p>
            <a:pPr marL="60325" lvl="1" indent="0">
              <a:buNone/>
            </a:pPr>
            <a:r>
              <a:rPr lang="en-GB" dirty="0">
                <a:solidFill>
                  <a:srgbClr val="000000"/>
                </a:solidFill>
              </a:rPr>
              <a:t> </a:t>
            </a:r>
            <a:r>
              <a:rPr lang="en-GB" dirty="0" smtClean="0">
                <a:solidFill>
                  <a:srgbClr val="000000"/>
                </a:solidFill>
              </a:rPr>
              <a:t>      - </a:t>
            </a:r>
            <a:r>
              <a:rPr lang="en-GB" dirty="0">
                <a:solidFill>
                  <a:srgbClr val="000000"/>
                </a:solidFill>
              </a:rPr>
              <a:t>A</a:t>
            </a:r>
            <a:r>
              <a:rPr lang="en-GB" dirty="0" smtClean="0">
                <a:solidFill>
                  <a:srgbClr val="000000"/>
                </a:solidFill>
              </a:rPr>
              <a:t>cross VMs, files and storage operations</a:t>
            </a:r>
          </a:p>
          <a:p>
            <a:pPr marL="457200" lvl="0" indent="-457200">
              <a:buFont typeface="Arial" panose="020B0604020202020204" pitchFamily="34" charset="0"/>
              <a:buChar char="•"/>
            </a:pPr>
            <a:r>
              <a:rPr lang="en-GB" dirty="0" smtClean="0">
                <a:solidFill>
                  <a:srgbClr val="000000"/>
                </a:solidFill>
              </a:rPr>
              <a:t>Want non-performance SLAs: control </a:t>
            </a:r>
            <a:r>
              <a:rPr lang="en-GB" dirty="0">
                <a:solidFill>
                  <a:srgbClr val="000000"/>
                </a:solidFill>
              </a:rPr>
              <a:t>over </a:t>
            </a:r>
            <a:r>
              <a:rPr lang="en-GB" dirty="0" smtClean="0">
                <a:solidFill>
                  <a:srgbClr val="000000"/>
                </a:solidFill>
              </a:rPr>
              <a:t>IOs</a:t>
            </a:r>
            <a:r>
              <a:rPr lang="en-GB" dirty="0">
                <a:solidFill>
                  <a:srgbClr val="000000"/>
                </a:solidFill>
              </a:rPr>
              <a:t>’ path</a:t>
            </a:r>
          </a:p>
          <a:p>
            <a:pPr marL="457200" lvl="0" indent="-457200">
              <a:buFont typeface="Arial" panose="020B0604020202020204" pitchFamily="34" charset="0"/>
              <a:buChar char="•"/>
            </a:pPr>
            <a:r>
              <a:rPr lang="en-GB" dirty="0" smtClean="0">
                <a:solidFill>
                  <a:srgbClr val="000000"/>
                </a:solidFill>
              </a:rPr>
              <a:t>Want to support unmodified applications and VMs</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pPr/>
              <a:t>5</a:t>
            </a:fld>
            <a:endParaRPr lang="en-US" dirty="0"/>
          </a:p>
        </p:txBody>
      </p:sp>
    </p:spTree>
    <p:extLst>
      <p:ext uri="{BB962C8B-B14F-4D97-AF65-F5344CB8AC3E}">
        <p14:creationId xmlns:p14="http://schemas.microsoft.com/office/powerpoint/2010/main" val="129843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rot="16200000">
            <a:off x="7447345" y="3115309"/>
            <a:ext cx="345310" cy="369332"/>
          </a:xfrm>
          <a:prstGeom prst="rect">
            <a:avLst/>
          </a:prstGeom>
          <a:solidFill>
            <a:schemeClr val="bg1"/>
          </a:solidFill>
        </p:spPr>
        <p:txBody>
          <a:bodyPr wrap="square" rtlCol="0">
            <a:spAutoFit/>
          </a:bodyPr>
          <a:lstStyle/>
          <a:p>
            <a:r>
              <a:rPr lang="en-GB" dirty="0" smtClean="0"/>
              <a:t>…</a:t>
            </a:r>
            <a:endParaRPr lang="en-GB" dirty="0"/>
          </a:p>
        </p:txBody>
      </p:sp>
      <p:sp>
        <p:nvSpPr>
          <p:cNvPr id="2" name="Title 1"/>
          <p:cNvSpPr>
            <a:spLocks noGrp="1"/>
          </p:cNvSpPr>
          <p:nvPr>
            <p:ph type="title"/>
          </p:nvPr>
        </p:nvSpPr>
        <p:spPr/>
        <p:txBody>
          <a:bodyPr>
            <a:normAutofit fontScale="90000"/>
          </a:bodyPr>
          <a:lstStyle/>
          <a:p>
            <a:r>
              <a:rPr lang="en-GB" dirty="0" smtClean="0"/>
              <a:t>IOFlow architecture</a:t>
            </a:r>
            <a:endParaRPr lang="en-GB" dirty="0"/>
          </a:p>
        </p:txBody>
      </p:sp>
      <p:sp>
        <p:nvSpPr>
          <p:cNvPr id="7" name="TextBox 6"/>
          <p:cNvSpPr txBox="1"/>
          <p:nvPr/>
        </p:nvSpPr>
        <p:spPr>
          <a:xfrm>
            <a:off x="758224" y="1739825"/>
            <a:ext cx="931254" cy="369332"/>
          </a:xfrm>
          <a:prstGeom prst="rect">
            <a:avLst/>
          </a:prstGeom>
          <a:solidFill>
            <a:schemeClr val="bg1"/>
          </a:solidFill>
          <a:ln>
            <a:solidFill>
              <a:schemeClr val="tx1"/>
            </a:solidFill>
          </a:ln>
        </p:spPr>
        <p:txBody>
          <a:bodyPr wrap="square" lIns="0" tIns="0" rIns="0" bIns="0" rtlCol="0">
            <a:spAutoFit/>
          </a:bodyPr>
          <a:lstStyle/>
          <a:p>
            <a:r>
              <a:rPr lang="en-GB" sz="2400" dirty="0" smtClean="0">
                <a:solidFill>
                  <a:schemeClr val="tx1">
                    <a:lumMod val="50000"/>
                  </a:schemeClr>
                </a:solidFill>
              </a:rPr>
              <a:t>App</a:t>
            </a:r>
          </a:p>
        </p:txBody>
      </p:sp>
      <p:sp>
        <p:nvSpPr>
          <p:cNvPr id="8" name="TextBox 7"/>
          <p:cNvSpPr txBox="1"/>
          <p:nvPr/>
        </p:nvSpPr>
        <p:spPr>
          <a:xfrm>
            <a:off x="758223" y="2120697"/>
            <a:ext cx="931255" cy="369332"/>
          </a:xfrm>
          <a:prstGeom prst="rect">
            <a:avLst/>
          </a:prstGeom>
          <a:noFill/>
          <a:ln>
            <a:solidFill>
              <a:schemeClr val="tx1"/>
            </a:solidFill>
          </a:ln>
        </p:spPr>
        <p:txBody>
          <a:bodyPr wrap="square" lIns="0" tIns="0" rIns="0" bIns="0" rtlCol="0">
            <a:spAutoFit/>
          </a:bodyPr>
          <a:lstStyle/>
          <a:p>
            <a:r>
              <a:rPr lang="en-GB" sz="2400" dirty="0" smtClean="0"/>
              <a:t>OS</a:t>
            </a:r>
          </a:p>
        </p:txBody>
      </p:sp>
      <p:sp>
        <p:nvSpPr>
          <p:cNvPr id="9" name="TextBox 8"/>
          <p:cNvSpPr txBox="1"/>
          <p:nvPr/>
        </p:nvSpPr>
        <p:spPr>
          <a:xfrm>
            <a:off x="757380" y="3205418"/>
            <a:ext cx="1918813" cy="369332"/>
          </a:xfrm>
          <a:prstGeom prst="rect">
            <a:avLst/>
          </a:prstGeom>
          <a:solidFill>
            <a:schemeClr val="bg1"/>
          </a:solid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Hypervisor</a:t>
            </a:r>
          </a:p>
        </p:txBody>
      </p:sp>
      <p:sp>
        <p:nvSpPr>
          <p:cNvPr id="10" name="TextBox 9"/>
          <p:cNvSpPr txBox="1"/>
          <p:nvPr/>
        </p:nvSpPr>
        <p:spPr>
          <a:xfrm>
            <a:off x="758220" y="2655707"/>
            <a:ext cx="931259" cy="246221"/>
          </a:xfrm>
          <a:prstGeom prst="rect">
            <a:avLst/>
          </a:prstGeom>
          <a:solidFill>
            <a:schemeClr val="bg1"/>
          </a:solidFill>
          <a:ln>
            <a:solidFill>
              <a:schemeClr val="tx1"/>
            </a:solidFill>
          </a:ln>
        </p:spPr>
        <p:txBody>
          <a:bodyPr wrap="square" lIns="0" tIns="0" rIns="0" bIns="0" rtlCol="0">
            <a:spAutoFit/>
          </a:bodyPr>
          <a:lstStyle/>
          <a:p>
            <a:r>
              <a:rPr lang="en-GB" sz="1600" dirty="0" smtClean="0">
                <a:gradFill>
                  <a:gsLst>
                    <a:gs pos="2917">
                      <a:schemeClr val="tx1"/>
                    </a:gs>
                    <a:gs pos="30000">
                      <a:schemeClr val="tx1"/>
                    </a:gs>
                  </a:gsLst>
                  <a:lin ang="5400000" scaled="0"/>
                </a:gradFill>
              </a:rPr>
              <a:t>File system</a:t>
            </a:r>
          </a:p>
        </p:txBody>
      </p:sp>
      <p:sp>
        <p:nvSpPr>
          <p:cNvPr id="11" name="TextBox 10"/>
          <p:cNvSpPr txBox="1"/>
          <p:nvPr/>
        </p:nvSpPr>
        <p:spPr>
          <a:xfrm>
            <a:off x="758220" y="2951937"/>
            <a:ext cx="930415" cy="246221"/>
          </a:xfrm>
          <a:prstGeom prst="rect">
            <a:avLst/>
          </a:prstGeom>
          <a:solidFill>
            <a:schemeClr val="bg1"/>
          </a:solidFill>
          <a:ln>
            <a:solidFill>
              <a:schemeClr val="tx1"/>
            </a:solidFill>
          </a:ln>
        </p:spPr>
        <p:txBody>
          <a:bodyPr wrap="square" lIns="0" tIns="0" rIns="0" bIns="0" rtlCol="0">
            <a:spAutoFit/>
          </a:bodyPr>
          <a:lstStyle/>
          <a:p>
            <a:r>
              <a:rPr lang="en-GB" sz="1600" dirty="0" smtClean="0">
                <a:gradFill>
                  <a:gsLst>
                    <a:gs pos="2917">
                      <a:schemeClr val="tx1"/>
                    </a:gs>
                    <a:gs pos="30000">
                      <a:schemeClr val="tx1"/>
                    </a:gs>
                  </a:gsLst>
                  <a:lin ang="5400000" scaled="0"/>
                </a:gradFill>
              </a:rPr>
              <a:t>Scheduling</a:t>
            </a:r>
          </a:p>
        </p:txBody>
      </p:sp>
      <p:sp>
        <p:nvSpPr>
          <p:cNvPr id="12" name="TextBox 11"/>
          <p:cNvSpPr txBox="1"/>
          <p:nvPr/>
        </p:nvSpPr>
        <p:spPr>
          <a:xfrm>
            <a:off x="758220" y="3590113"/>
            <a:ext cx="1918813" cy="369332"/>
          </a:xfrm>
          <a:prstGeom prst="rect">
            <a:avLst/>
          </a:prstGeom>
          <a:solidFill>
            <a:schemeClr val="bg1"/>
          </a:solid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IO Manager</a:t>
            </a:r>
          </a:p>
        </p:txBody>
      </p:sp>
      <p:sp>
        <p:nvSpPr>
          <p:cNvPr id="13" name="TextBox 12"/>
          <p:cNvSpPr txBox="1"/>
          <p:nvPr/>
        </p:nvSpPr>
        <p:spPr>
          <a:xfrm>
            <a:off x="758220" y="3970985"/>
            <a:ext cx="1918813" cy="369332"/>
          </a:xfrm>
          <a:prstGeom prst="rect">
            <a:avLst/>
          </a:prstGeom>
          <a:solidFill>
            <a:schemeClr val="bg1"/>
          </a:solid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Drivers</a:t>
            </a:r>
          </a:p>
        </p:txBody>
      </p:sp>
      <p:sp>
        <p:nvSpPr>
          <p:cNvPr id="20" name="TextBox 19"/>
          <p:cNvSpPr txBox="1"/>
          <p:nvPr/>
        </p:nvSpPr>
        <p:spPr>
          <a:xfrm>
            <a:off x="6640237" y="1967098"/>
            <a:ext cx="2018499" cy="369332"/>
          </a:xfrm>
          <a:prstGeom prst="rect">
            <a:avLst/>
          </a:prstGeom>
          <a:solidFill>
            <a:schemeClr val="bg1"/>
          </a:solid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Storage server</a:t>
            </a:r>
          </a:p>
        </p:txBody>
      </p:sp>
      <p:sp>
        <p:nvSpPr>
          <p:cNvPr id="21" name="TextBox 20"/>
          <p:cNvSpPr txBox="1"/>
          <p:nvPr/>
        </p:nvSpPr>
        <p:spPr>
          <a:xfrm>
            <a:off x="6639394" y="3438910"/>
            <a:ext cx="2018499" cy="369332"/>
          </a:xfrm>
          <a:prstGeom prst="rect">
            <a:avLst/>
          </a:prstGeom>
          <a:solidFill>
            <a:schemeClr val="bg1"/>
          </a:solid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Caching</a:t>
            </a:r>
          </a:p>
        </p:txBody>
      </p:sp>
      <p:sp>
        <p:nvSpPr>
          <p:cNvPr id="22" name="TextBox 21"/>
          <p:cNvSpPr txBox="1"/>
          <p:nvPr/>
        </p:nvSpPr>
        <p:spPr>
          <a:xfrm>
            <a:off x="6639393" y="3816382"/>
            <a:ext cx="2018499" cy="369332"/>
          </a:xfrm>
          <a:prstGeom prst="rect">
            <a:avLst/>
          </a:prstGeom>
          <a:solidFill>
            <a:schemeClr val="bg1"/>
          </a:solid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Scheduling</a:t>
            </a:r>
          </a:p>
        </p:txBody>
      </p:sp>
      <p:sp>
        <p:nvSpPr>
          <p:cNvPr id="23" name="TextBox 22"/>
          <p:cNvSpPr txBox="1"/>
          <p:nvPr/>
        </p:nvSpPr>
        <p:spPr>
          <a:xfrm>
            <a:off x="6639393" y="4177573"/>
            <a:ext cx="2018499" cy="375377"/>
          </a:xfrm>
          <a:prstGeom prst="rect">
            <a:avLst/>
          </a:prstGeom>
          <a:solidFill>
            <a:schemeClr val="bg1"/>
          </a:solid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Drivers</a:t>
            </a:r>
          </a:p>
        </p:txBody>
      </p:sp>
      <p:sp>
        <p:nvSpPr>
          <p:cNvPr id="24" name="TextBox 23"/>
          <p:cNvSpPr txBox="1"/>
          <p:nvPr/>
        </p:nvSpPr>
        <p:spPr>
          <a:xfrm>
            <a:off x="6640237" y="2352014"/>
            <a:ext cx="2018499" cy="369332"/>
          </a:xfrm>
          <a:prstGeom prst="rect">
            <a:avLst/>
          </a:prstGeom>
          <a:solidFill>
            <a:schemeClr val="bg1"/>
          </a:solid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File system</a:t>
            </a:r>
          </a:p>
        </p:txBody>
      </p:sp>
      <p:sp>
        <p:nvSpPr>
          <p:cNvPr id="25" name="TextBox 24"/>
          <p:cNvSpPr txBox="1"/>
          <p:nvPr/>
        </p:nvSpPr>
        <p:spPr>
          <a:xfrm>
            <a:off x="6639394" y="2729138"/>
            <a:ext cx="2018499" cy="369332"/>
          </a:xfrm>
          <a:prstGeom prst="rect">
            <a:avLst/>
          </a:prstGeom>
          <a:solidFill>
            <a:schemeClr val="bg1"/>
          </a:solidFill>
          <a:ln>
            <a:solidFill>
              <a:schemeClr val="tx1"/>
            </a:solidFill>
          </a:ln>
        </p:spPr>
        <p:txBody>
          <a:bodyPr wrap="square" lIns="0" tIns="0" rIns="0" bIns="0" rtlCol="0">
            <a:spAutoFit/>
          </a:bodyPr>
          <a:lstStyle/>
          <a:p>
            <a:r>
              <a:rPr lang="en-GB" sz="2400" dirty="0" smtClean="0">
                <a:gradFill>
                  <a:gsLst>
                    <a:gs pos="2917">
                      <a:schemeClr val="tx1"/>
                    </a:gs>
                    <a:gs pos="30000">
                      <a:schemeClr val="tx1"/>
                    </a:gs>
                  </a:gsLst>
                  <a:lin ang="5400000" scaled="0"/>
                </a:gradFill>
              </a:rPr>
              <a:t>Deduplication</a:t>
            </a:r>
          </a:p>
        </p:txBody>
      </p:sp>
      <p:sp>
        <p:nvSpPr>
          <p:cNvPr id="29" name="TextBox 28"/>
          <p:cNvSpPr txBox="1"/>
          <p:nvPr/>
        </p:nvSpPr>
        <p:spPr>
          <a:xfrm>
            <a:off x="1752600" y="1741317"/>
            <a:ext cx="923594" cy="369332"/>
          </a:xfrm>
          <a:prstGeom prst="rect">
            <a:avLst/>
          </a:prstGeom>
          <a:solidFill>
            <a:schemeClr val="bg1"/>
          </a:solidFill>
          <a:ln>
            <a:solidFill>
              <a:schemeClr val="tx1"/>
            </a:solidFill>
          </a:ln>
        </p:spPr>
        <p:txBody>
          <a:bodyPr wrap="square" lIns="0" tIns="0" rIns="0" bIns="0" rtlCol="0">
            <a:spAutoFit/>
          </a:bodyPr>
          <a:lstStyle/>
          <a:p>
            <a:r>
              <a:rPr lang="en-GB" sz="2400" dirty="0" smtClean="0">
                <a:solidFill>
                  <a:schemeClr val="tx1">
                    <a:lumMod val="50000"/>
                  </a:schemeClr>
                </a:solidFill>
              </a:rPr>
              <a:t>App</a:t>
            </a:r>
          </a:p>
        </p:txBody>
      </p:sp>
      <p:sp>
        <p:nvSpPr>
          <p:cNvPr id="30" name="TextBox 29"/>
          <p:cNvSpPr txBox="1"/>
          <p:nvPr/>
        </p:nvSpPr>
        <p:spPr>
          <a:xfrm>
            <a:off x="1744956" y="2122189"/>
            <a:ext cx="931238" cy="369332"/>
          </a:xfrm>
          <a:prstGeom prst="rect">
            <a:avLst/>
          </a:prstGeom>
          <a:noFill/>
          <a:ln>
            <a:solidFill>
              <a:schemeClr val="tx1"/>
            </a:solidFill>
          </a:ln>
        </p:spPr>
        <p:txBody>
          <a:bodyPr wrap="square" lIns="0" tIns="0" rIns="0" bIns="0" rtlCol="0">
            <a:spAutoFit/>
          </a:bodyPr>
          <a:lstStyle/>
          <a:p>
            <a:r>
              <a:rPr lang="en-GB" sz="2400" dirty="0" smtClean="0"/>
              <a:t>OS</a:t>
            </a:r>
          </a:p>
        </p:txBody>
      </p:sp>
      <p:sp>
        <p:nvSpPr>
          <p:cNvPr id="31" name="TextBox 30"/>
          <p:cNvSpPr txBox="1"/>
          <p:nvPr/>
        </p:nvSpPr>
        <p:spPr>
          <a:xfrm>
            <a:off x="757380" y="2497289"/>
            <a:ext cx="932099" cy="169277"/>
          </a:xfrm>
          <a:prstGeom prst="rect">
            <a:avLst/>
          </a:prstGeom>
          <a:solidFill>
            <a:schemeClr val="bg1"/>
          </a:solidFill>
          <a:ln>
            <a:solidFill>
              <a:schemeClr val="tx1"/>
            </a:solidFill>
          </a:ln>
        </p:spPr>
        <p:txBody>
          <a:bodyPr wrap="square" lIns="0" tIns="0" rIns="0" bIns="0" rtlCol="0">
            <a:spAutoFit/>
          </a:bodyPr>
          <a:lstStyle/>
          <a:p>
            <a:r>
              <a:rPr lang="en-GB" sz="1100" dirty="0" smtClean="0">
                <a:gradFill>
                  <a:gsLst>
                    <a:gs pos="2917">
                      <a:schemeClr val="tx1"/>
                    </a:gs>
                    <a:gs pos="30000">
                      <a:schemeClr val="tx1"/>
                    </a:gs>
                  </a:gsLst>
                  <a:lin ang="5400000" scaled="0"/>
                </a:gradFill>
              </a:rPr>
              <a:t>Malware scan</a:t>
            </a:r>
          </a:p>
        </p:txBody>
      </p:sp>
      <p:sp>
        <p:nvSpPr>
          <p:cNvPr id="32" name="TextBox 31"/>
          <p:cNvSpPr txBox="1"/>
          <p:nvPr/>
        </p:nvSpPr>
        <p:spPr>
          <a:xfrm>
            <a:off x="1752600" y="2651601"/>
            <a:ext cx="931258" cy="246221"/>
          </a:xfrm>
          <a:prstGeom prst="rect">
            <a:avLst/>
          </a:prstGeom>
          <a:solidFill>
            <a:schemeClr val="bg1"/>
          </a:solidFill>
          <a:ln>
            <a:solidFill>
              <a:schemeClr val="tx1"/>
            </a:solidFill>
          </a:ln>
        </p:spPr>
        <p:txBody>
          <a:bodyPr wrap="square" lIns="0" tIns="0" rIns="0" bIns="0" rtlCol="0">
            <a:spAutoFit/>
          </a:bodyPr>
          <a:lstStyle/>
          <a:p>
            <a:r>
              <a:rPr lang="en-GB" sz="1600" dirty="0" smtClean="0">
                <a:gradFill>
                  <a:gsLst>
                    <a:gs pos="2917">
                      <a:schemeClr val="tx1"/>
                    </a:gs>
                    <a:gs pos="30000">
                      <a:schemeClr val="tx1"/>
                    </a:gs>
                  </a:gsLst>
                  <a:lin ang="5400000" scaled="0"/>
                </a:gradFill>
              </a:rPr>
              <a:t>File system</a:t>
            </a:r>
          </a:p>
        </p:txBody>
      </p:sp>
      <p:sp>
        <p:nvSpPr>
          <p:cNvPr id="33" name="TextBox 32"/>
          <p:cNvSpPr txBox="1"/>
          <p:nvPr/>
        </p:nvSpPr>
        <p:spPr>
          <a:xfrm>
            <a:off x="1752600" y="2971795"/>
            <a:ext cx="923596" cy="246221"/>
          </a:xfrm>
          <a:prstGeom prst="rect">
            <a:avLst/>
          </a:prstGeom>
          <a:solidFill>
            <a:schemeClr val="bg1"/>
          </a:solidFill>
          <a:ln>
            <a:solidFill>
              <a:schemeClr val="tx1"/>
            </a:solidFill>
          </a:ln>
        </p:spPr>
        <p:txBody>
          <a:bodyPr wrap="square" lIns="0" tIns="0" rIns="0" bIns="0" rtlCol="0">
            <a:spAutoFit/>
          </a:bodyPr>
          <a:lstStyle/>
          <a:p>
            <a:r>
              <a:rPr lang="en-GB" sz="1600" dirty="0" smtClean="0">
                <a:gradFill>
                  <a:gsLst>
                    <a:gs pos="2917">
                      <a:schemeClr val="tx1"/>
                    </a:gs>
                    <a:gs pos="30000">
                      <a:schemeClr val="tx1"/>
                    </a:gs>
                  </a:gsLst>
                  <a:lin ang="5400000" scaled="0"/>
                </a:gradFill>
              </a:rPr>
              <a:t>Scheduling</a:t>
            </a:r>
          </a:p>
        </p:txBody>
      </p:sp>
      <p:sp>
        <p:nvSpPr>
          <p:cNvPr id="34" name="TextBox 33"/>
          <p:cNvSpPr txBox="1"/>
          <p:nvPr/>
        </p:nvSpPr>
        <p:spPr>
          <a:xfrm>
            <a:off x="1752599" y="2502181"/>
            <a:ext cx="923597" cy="174006"/>
          </a:xfrm>
          <a:prstGeom prst="rect">
            <a:avLst/>
          </a:prstGeom>
          <a:solidFill>
            <a:schemeClr val="bg1"/>
          </a:solidFill>
          <a:ln>
            <a:solidFill>
              <a:schemeClr val="tx1"/>
            </a:solidFill>
          </a:ln>
        </p:spPr>
        <p:txBody>
          <a:bodyPr wrap="square" lIns="0" tIns="0" rIns="0" bIns="0" rtlCol="0">
            <a:spAutoFit/>
          </a:bodyPr>
          <a:lstStyle/>
          <a:p>
            <a:r>
              <a:rPr lang="en-GB" sz="1100" dirty="0" smtClean="0">
                <a:gradFill>
                  <a:gsLst>
                    <a:gs pos="2917">
                      <a:schemeClr val="tx1"/>
                    </a:gs>
                    <a:gs pos="30000">
                      <a:schemeClr val="tx1"/>
                    </a:gs>
                  </a:gsLst>
                  <a:lin ang="5400000" scaled="0"/>
                </a:gradFill>
              </a:rPr>
              <a:t>Compression</a:t>
            </a:r>
          </a:p>
        </p:txBody>
      </p:sp>
      <p:sp>
        <p:nvSpPr>
          <p:cNvPr id="43" name="Oval 42"/>
          <p:cNvSpPr/>
          <p:nvPr/>
        </p:nvSpPr>
        <p:spPr>
          <a:xfrm>
            <a:off x="4041134" y="2705467"/>
            <a:ext cx="1522389" cy="141528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schemeClr>
                </a:solidFill>
              </a:rPr>
              <a:t>Controller</a:t>
            </a:r>
            <a:endParaRPr lang="en-GB" sz="1600" dirty="0">
              <a:solidFill>
                <a:schemeClr val="tx1">
                  <a:lumMod val="50000"/>
                </a:schemeClr>
              </a:solidFill>
            </a:endParaRPr>
          </a:p>
        </p:txBody>
      </p:sp>
      <p:sp>
        <p:nvSpPr>
          <p:cNvPr id="44" name="TextBox 43"/>
          <p:cNvSpPr txBox="1"/>
          <p:nvPr/>
        </p:nvSpPr>
        <p:spPr>
          <a:xfrm>
            <a:off x="687900" y="4382726"/>
            <a:ext cx="2186496" cy="307777"/>
          </a:xfrm>
          <a:prstGeom prst="rect">
            <a:avLst/>
          </a:prstGeom>
          <a:noFill/>
        </p:spPr>
        <p:txBody>
          <a:bodyPr wrap="none" lIns="0" tIns="0" rIns="0" bIns="0" rtlCol="0">
            <a:spAutoFit/>
          </a:bodyPr>
          <a:lstStyle/>
          <a:p>
            <a:r>
              <a:rPr lang="en-GB" sz="2000" dirty="0" smtClean="0">
                <a:gradFill>
                  <a:gsLst>
                    <a:gs pos="2917">
                      <a:schemeClr val="tx1"/>
                    </a:gs>
                    <a:gs pos="30000">
                      <a:schemeClr val="tx1"/>
                    </a:gs>
                  </a:gsLst>
                  <a:lin ang="5400000" scaled="0"/>
                </a:gradFill>
              </a:rPr>
              <a:t>Client-side IO stack</a:t>
            </a:r>
          </a:p>
        </p:txBody>
      </p:sp>
      <p:sp>
        <p:nvSpPr>
          <p:cNvPr id="45" name="TextBox 44"/>
          <p:cNvSpPr txBox="1"/>
          <p:nvPr/>
        </p:nvSpPr>
        <p:spPr>
          <a:xfrm>
            <a:off x="6589464" y="4572564"/>
            <a:ext cx="2252989" cy="307777"/>
          </a:xfrm>
          <a:prstGeom prst="rect">
            <a:avLst/>
          </a:prstGeom>
          <a:noFill/>
        </p:spPr>
        <p:txBody>
          <a:bodyPr wrap="none" lIns="0" tIns="0" rIns="0" bIns="0" rtlCol="0">
            <a:spAutoFit/>
          </a:bodyPr>
          <a:lstStyle/>
          <a:p>
            <a:r>
              <a:rPr lang="en-GB" sz="2000" dirty="0" smtClean="0">
                <a:gradFill>
                  <a:gsLst>
                    <a:gs pos="2917">
                      <a:schemeClr val="tx1"/>
                    </a:gs>
                    <a:gs pos="30000">
                      <a:schemeClr val="tx1"/>
                    </a:gs>
                  </a:gsLst>
                  <a:lin ang="5400000" scaled="0"/>
                </a:gradFill>
              </a:rPr>
              <a:t>Server-side IO stack</a:t>
            </a:r>
          </a:p>
        </p:txBody>
      </p:sp>
      <p:cxnSp>
        <p:nvCxnSpPr>
          <p:cNvPr id="50" name="Straight Connector 49"/>
          <p:cNvCxnSpPr>
            <a:stCxn id="43" idx="2"/>
            <a:endCxn id="9" idx="3"/>
          </p:cNvCxnSpPr>
          <p:nvPr/>
        </p:nvCxnSpPr>
        <p:spPr>
          <a:xfrm flipH="1" flipV="1">
            <a:off x="2676193" y="3390084"/>
            <a:ext cx="1364941" cy="23025"/>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3" idx="6"/>
            <a:endCxn id="20" idx="1"/>
          </p:cNvCxnSpPr>
          <p:nvPr/>
        </p:nvCxnSpPr>
        <p:spPr>
          <a:xfrm flipV="1">
            <a:off x="5563523" y="2151764"/>
            <a:ext cx="1076714" cy="1261345"/>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3" idx="6"/>
            <a:endCxn id="24" idx="1"/>
          </p:cNvCxnSpPr>
          <p:nvPr/>
        </p:nvCxnSpPr>
        <p:spPr>
          <a:xfrm flipV="1">
            <a:off x="5563523" y="2536680"/>
            <a:ext cx="1076714" cy="876429"/>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3" idx="2"/>
            <a:endCxn id="32" idx="3"/>
          </p:cNvCxnSpPr>
          <p:nvPr/>
        </p:nvCxnSpPr>
        <p:spPr>
          <a:xfrm flipH="1" flipV="1">
            <a:off x="2683858" y="2774712"/>
            <a:ext cx="1357276" cy="638397"/>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757093" y="1868112"/>
            <a:ext cx="1949894" cy="461665"/>
          </a:xfrm>
          <a:prstGeom prst="rect">
            <a:avLst/>
          </a:prstGeom>
        </p:spPr>
        <p:txBody>
          <a:bodyPr wrap="none">
            <a:spAutoFit/>
          </a:bodyPr>
          <a:lstStyle/>
          <a:p>
            <a:pPr algn="ctr"/>
            <a:r>
              <a:rPr lang="en-GB" sz="2400" dirty="0" smtClean="0">
                <a:solidFill>
                  <a:schemeClr val="tx1">
                    <a:lumMod val="50000"/>
                  </a:schemeClr>
                </a:solidFill>
              </a:rPr>
              <a:t>High-level SLA</a:t>
            </a:r>
            <a:endParaRPr lang="en-GB" sz="800" dirty="0">
              <a:solidFill>
                <a:schemeClr val="tx1">
                  <a:lumMod val="50000"/>
                </a:schemeClr>
              </a:solidFill>
            </a:endParaRPr>
          </a:p>
        </p:txBody>
      </p:sp>
      <p:cxnSp>
        <p:nvCxnSpPr>
          <p:cNvPr id="16" name="Straight Arrow Connector 15"/>
          <p:cNvCxnSpPr>
            <a:endCxn id="43" idx="0"/>
          </p:cNvCxnSpPr>
          <p:nvPr/>
        </p:nvCxnSpPr>
        <p:spPr>
          <a:xfrm>
            <a:off x="4802329" y="2352014"/>
            <a:ext cx="0" cy="35345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3" idx="2"/>
            <a:endCxn id="12" idx="3"/>
          </p:cNvCxnSpPr>
          <p:nvPr/>
        </p:nvCxnSpPr>
        <p:spPr>
          <a:xfrm flipH="1">
            <a:off x="2677033" y="3413109"/>
            <a:ext cx="1364101" cy="361670"/>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2"/>
            <a:endCxn id="13" idx="3"/>
          </p:cNvCxnSpPr>
          <p:nvPr/>
        </p:nvCxnSpPr>
        <p:spPr>
          <a:xfrm flipH="1">
            <a:off x="2677033" y="3413109"/>
            <a:ext cx="1364101" cy="742542"/>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3" idx="6"/>
            <a:endCxn id="25" idx="1"/>
          </p:cNvCxnSpPr>
          <p:nvPr/>
        </p:nvCxnSpPr>
        <p:spPr>
          <a:xfrm flipV="1">
            <a:off x="5563523" y="2913804"/>
            <a:ext cx="1075871" cy="499305"/>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3" idx="6"/>
            <a:endCxn id="21" idx="1"/>
          </p:cNvCxnSpPr>
          <p:nvPr/>
        </p:nvCxnSpPr>
        <p:spPr>
          <a:xfrm>
            <a:off x="5563523" y="3413109"/>
            <a:ext cx="1075871" cy="210467"/>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43" idx="6"/>
            <a:endCxn id="22" idx="1"/>
          </p:cNvCxnSpPr>
          <p:nvPr/>
        </p:nvCxnSpPr>
        <p:spPr>
          <a:xfrm>
            <a:off x="5563523" y="3413109"/>
            <a:ext cx="1075870" cy="587939"/>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3" idx="6"/>
            <a:endCxn id="23" idx="1"/>
          </p:cNvCxnSpPr>
          <p:nvPr/>
        </p:nvCxnSpPr>
        <p:spPr>
          <a:xfrm>
            <a:off x="5563523" y="3413109"/>
            <a:ext cx="1075870" cy="952153"/>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43" idx="2"/>
            <a:endCxn id="33" idx="3"/>
          </p:cNvCxnSpPr>
          <p:nvPr/>
        </p:nvCxnSpPr>
        <p:spPr>
          <a:xfrm flipH="1" flipV="1">
            <a:off x="2676196" y="3094906"/>
            <a:ext cx="1364938" cy="318203"/>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3" idx="2"/>
            <a:endCxn id="34" idx="3"/>
          </p:cNvCxnSpPr>
          <p:nvPr/>
        </p:nvCxnSpPr>
        <p:spPr>
          <a:xfrm flipH="1" flipV="1">
            <a:off x="2676196" y="2589184"/>
            <a:ext cx="1364938" cy="823925"/>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3" idx="2"/>
            <a:endCxn id="31" idx="3"/>
          </p:cNvCxnSpPr>
          <p:nvPr/>
        </p:nvCxnSpPr>
        <p:spPr>
          <a:xfrm flipH="1" flipV="1">
            <a:off x="1689479" y="2581928"/>
            <a:ext cx="2351655" cy="831181"/>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43" idx="2"/>
            <a:endCxn id="10" idx="3"/>
          </p:cNvCxnSpPr>
          <p:nvPr/>
        </p:nvCxnSpPr>
        <p:spPr>
          <a:xfrm flipH="1" flipV="1">
            <a:off x="1689479" y="2778818"/>
            <a:ext cx="2351655" cy="634291"/>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43" idx="2"/>
            <a:endCxn id="11" idx="3"/>
          </p:cNvCxnSpPr>
          <p:nvPr/>
        </p:nvCxnSpPr>
        <p:spPr>
          <a:xfrm flipH="1" flipV="1">
            <a:off x="1688635" y="3075048"/>
            <a:ext cx="2352499" cy="338061"/>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fld id="{23D3326C-63B1-4E2D-BD63-D804046D978B}" type="slidenum">
              <a:rPr lang="en-US" smtClean="0"/>
              <a:pPr/>
              <a:t>6</a:t>
            </a:fld>
            <a:endParaRPr lang="en-US" dirty="0"/>
          </a:p>
        </p:txBody>
      </p:sp>
      <p:sp>
        <p:nvSpPr>
          <p:cNvPr id="55" name="TextBox 54"/>
          <p:cNvSpPr txBox="1"/>
          <p:nvPr/>
        </p:nvSpPr>
        <p:spPr>
          <a:xfrm>
            <a:off x="4124867" y="4305416"/>
            <a:ext cx="1354923" cy="369332"/>
          </a:xfrm>
          <a:prstGeom prst="rect">
            <a:avLst/>
          </a:prstGeom>
          <a:noFill/>
        </p:spPr>
        <p:txBody>
          <a:bodyPr wrap="none" lIns="0" tIns="0" rIns="0" bIns="0" rtlCol="0">
            <a:spAutoFit/>
          </a:bodyPr>
          <a:lstStyle/>
          <a:p>
            <a:pPr algn="ctr"/>
            <a:r>
              <a:rPr lang="en-GB" sz="2400" dirty="0" smtClean="0">
                <a:solidFill>
                  <a:schemeClr val="tx1">
                    <a:lumMod val="50000"/>
                  </a:schemeClr>
                </a:solidFill>
              </a:rPr>
              <a:t>IOFlow API</a:t>
            </a:r>
          </a:p>
        </p:txBody>
      </p:sp>
      <p:sp>
        <p:nvSpPr>
          <p:cNvPr id="4" name="Rectangle 3"/>
          <p:cNvSpPr/>
          <p:nvPr/>
        </p:nvSpPr>
        <p:spPr>
          <a:xfrm>
            <a:off x="0" y="735367"/>
            <a:ext cx="9144000" cy="954107"/>
          </a:xfrm>
          <a:prstGeom prst="rect">
            <a:avLst/>
          </a:prstGeom>
        </p:spPr>
        <p:txBody>
          <a:bodyPr wrap="square">
            <a:spAutoFit/>
          </a:bodyPr>
          <a:lstStyle/>
          <a:p>
            <a:pPr algn="ctr"/>
            <a:r>
              <a:rPr lang="en-GB" sz="2800" dirty="0">
                <a:solidFill>
                  <a:schemeClr val="tx1">
                    <a:lumMod val="50000"/>
                  </a:schemeClr>
                </a:solidFill>
              </a:rPr>
              <a:t>Decouples the data </a:t>
            </a:r>
            <a:r>
              <a:rPr lang="en-GB" sz="2800" dirty="0" smtClean="0">
                <a:solidFill>
                  <a:schemeClr val="tx1">
                    <a:lumMod val="50000"/>
                  </a:schemeClr>
                </a:solidFill>
              </a:rPr>
              <a:t>plane (enforcement) from </a:t>
            </a:r>
            <a:r>
              <a:rPr lang="en-GB" sz="2800" dirty="0">
                <a:solidFill>
                  <a:schemeClr val="tx1">
                    <a:lumMod val="50000"/>
                  </a:schemeClr>
                </a:solidFill>
              </a:rPr>
              <a:t>the </a:t>
            </a:r>
            <a:endParaRPr lang="en-GB" sz="2800" dirty="0" smtClean="0">
              <a:solidFill>
                <a:schemeClr val="tx1">
                  <a:lumMod val="50000"/>
                </a:schemeClr>
              </a:solidFill>
            </a:endParaRPr>
          </a:p>
          <a:p>
            <a:pPr algn="ctr"/>
            <a:r>
              <a:rPr lang="en-GB" sz="2800" dirty="0" smtClean="0">
                <a:solidFill>
                  <a:schemeClr val="tx1">
                    <a:lumMod val="50000"/>
                  </a:schemeClr>
                </a:solidFill>
              </a:rPr>
              <a:t>control plane (policy logic) </a:t>
            </a:r>
            <a:endParaRPr lang="en-GB" sz="2800" dirty="0">
              <a:solidFill>
                <a:schemeClr val="tx1">
                  <a:lumMod val="50000"/>
                </a:schemeClr>
              </a:solidFill>
            </a:endParaRPr>
          </a:p>
        </p:txBody>
      </p:sp>
      <p:sp>
        <p:nvSpPr>
          <p:cNvPr id="59" name="Can 58"/>
          <p:cNvSpPr/>
          <p:nvPr/>
        </p:nvSpPr>
        <p:spPr>
          <a:xfrm>
            <a:off x="8281804" y="4251974"/>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60" name="Can 59"/>
          <p:cNvSpPr/>
          <p:nvPr/>
        </p:nvSpPr>
        <p:spPr>
          <a:xfrm>
            <a:off x="7850833" y="4251974"/>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marL="0" marR="0" lvl="0" indent="0" algn="ctr" defTabSz="685845" eaLnBrk="1" fontAlgn="auto" latinLnBrk="0" hangingPunct="1">
              <a:lnSpc>
                <a:spcPct val="100000"/>
              </a:lnSpc>
              <a:spcBef>
                <a:spcPts val="0"/>
              </a:spcBef>
              <a:spcAft>
                <a:spcPts val="0"/>
              </a:spcAft>
              <a:buClrTx/>
              <a:buSzTx/>
              <a:buFontTx/>
              <a:buNone/>
              <a:tabLst/>
              <a:defRPr/>
            </a:pPr>
            <a:endParaRPr kumimoji="0" lang="en-US" sz="772" b="0" i="0" u="none" strike="noStrike" kern="0" cap="none" spc="0" normalizeH="0" baseline="0" noProof="0" dirty="0" smtClean="0">
              <a:ln>
                <a:noFill/>
              </a:ln>
              <a:solidFill>
                <a:srgbClr val="363535"/>
              </a:solidFill>
              <a:effectLst/>
              <a:uLnTx/>
              <a:uFillTx/>
              <a:latin typeface="Segoe UI"/>
            </a:endParaRPr>
          </a:p>
        </p:txBody>
      </p:sp>
      <p:sp>
        <p:nvSpPr>
          <p:cNvPr id="48" name="Rectangle 47"/>
          <p:cNvSpPr/>
          <p:nvPr/>
        </p:nvSpPr>
        <p:spPr>
          <a:xfrm>
            <a:off x="756537" y="1761165"/>
            <a:ext cx="938923" cy="1456851"/>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1737398" y="1744937"/>
            <a:ext cx="945617" cy="145685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oup 61"/>
          <p:cNvGrpSpPr/>
          <p:nvPr/>
        </p:nvGrpSpPr>
        <p:grpSpPr>
          <a:xfrm>
            <a:off x="2573493" y="1146780"/>
            <a:ext cx="2236700" cy="2278210"/>
            <a:chOff x="2676193" y="1342680"/>
            <a:chExt cx="1953434" cy="2047404"/>
          </a:xfrm>
        </p:grpSpPr>
        <p:pic>
          <p:nvPicPr>
            <p:cNvPr id="63" name="Picture 62"/>
            <p:cNvPicPr>
              <a:picLocks noChangeAspect="1"/>
            </p:cNvPicPr>
            <p:nvPr/>
          </p:nvPicPr>
          <p:blipFill>
            <a:blip r:embed="rId4"/>
            <a:stretch>
              <a:fillRect/>
            </a:stretch>
          </p:blipFill>
          <p:spPr>
            <a:xfrm>
              <a:off x="3184480" y="1342680"/>
              <a:ext cx="1445147" cy="1859540"/>
            </a:xfrm>
            <a:prstGeom prst="rect">
              <a:avLst/>
            </a:prstGeom>
          </p:spPr>
        </p:pic>
        <p:cxnSp>
          <p:nvCxnSpPr>
            <p:cNvPr id="65" name="Straight Connector 64"/>
            <p:cNvCxnSpPr/>
            <p:nvPr/>
          </p:nvCxnSpPr>
          <p:spPr>
            <a:xfrm flipV="1">
              <a:off x="2676193" y="1342680"/>
              <a:ext cx="600407" cy="2047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676193" y="3113587"/>
              <a:ext cx="1873225" cy="276497"/>
            </a:xfrm>
            <a:prstGeom prst="line">
              <a:avLst/>
            </a:prstGeom>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063275781"/>
      </p:ext>
    </p:extLst>
  </p:cSld>
  <p:clrMapOvr>
    <a:masterClrMapping/>
  </p:clrMapOvr>
  <mc:AlternateContent xmlns:mc="http://schemas.openxmlformats.org/markup-compatibility/2006" xmlns:p14="http://schemas.microsoft.com/office/powerpoint/2010/main">
    <mc:Choice Requires="p14">
      <p:transition spd="slow" p14:dur="2000" advTm="56288"/>
    </mc:Choice>
    <mc:Fallback xmlns="">
      <p:transition spd="slow" advTm="562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Contributions</a:t>
            </a:r>
            <a:endParaRPr lang="en-GB" dirty="0"/>
          </a:p>
        </p:txBody>
      </p:sp>
      <p:sp>
        <p:nvSpPr>
          <p:cNvPr id="3" name="Content Placeholder 2"/>
          <p:cNvSpPr>
            <a:spLocks noGrp="1"/>
          </p:cNvSpPr>
          <p:nvPr>
            <p:ph idx="1"/>
          </p:nvPr>
        </p:nvSpPr>
        <p:spPr/>
        <p:txBody>
          <a:bodyPr>
            <a:normAutofit/>
          </a:bodyPr>
          <a:lstStyle/>
          <a:p>
            <a:pPr marL="0" lvl="0" indent="0"/>
            <a:endParaRPr lang="en-GB" dirty="0" smtClean="0">
              <a:solidFill>
                <a:srgbClr val="000000"/>
              </a:solidFill>
            </a:endParaRPr>
          </a:p>
          <a:p>
            <a:pPr marL="457200" lvl="0" indent="-457200">
              <a:buFont typeface="Arial" panose="020B0604020202020204" pitchFamily="34" charset="0"/>
              <a:buChar char="•"/>
            </a:pPr>
            <a:r>
              <a:rPr lang="en-GB" dirty="0">
                <a:solidFill>
                  <a:srgbClr val="000000"/>
                </a:solidFill>
              </a:rPr>
              <a:t>Defined and built storage control plane</a:t>
            </a:r>
          </a:p>
          <a:p>
            <a:pPr marL="457200" lvl="0" indent="-457200">
              <a:buFont typeface="Arial" panose="020B0604020202020204" pitchFamily="34" charset="0"/>
              <a:buChar char="•"/>
            </a:pPr>
            <a:r>
              <a:rPr lang="en-GB" dirty="0">
                <a:solidFill>
                  <a:srgbClr val="000000"/>
                </a:solidFill>
              </a:rPr>
              <a:t>Controllable queues in data plane</a:t>
            </a:r>
          </a:p>
          <a:p>
            <a:pPr marL="457200" lvl="0" indent="-457200">
              <a:buFont typeface="Arial" panose="020B0604020202020204" pitchFamily="34" charset="0"/>
              <a:buChar char="•"/>
            </a:pPr>
            <a:r>
              <a:rPr lang="en-GB" dirty="0">
                <a:solidFill>
                  <a:srgbClr val="000000"/>
                </a:solidFill>
              </a:rPr>
              <a:t>Interface between control and data </a:t>
            </a:r>
            <a:r>
              <a:rPr lang="en-GB" dirty="0" smtClean="0">
                <a:solidFill>
                  <a:srgbClr val="000000"/>
                </a:solidFill>
              </a:rPr>
              <a:t>plane </a:t>
            </a:r>
            <a:r>
              <a:rPr lang="en-GB" sz="2400" dirty="0" smtClean="0">
                <a:solidFill>
                  <a:srgbClr val="000000"/>
                </a:solidFill>
              </a:rPr>
              <a:t>(IOFlow API)</a:t>
            </a:r>
            <a:endParaRPr lang="en-GB" sz="2400" dirty="0">
              <a:solidFill>
                <a:srgbClr val="000000"/>
              </a:solidFill>
            </a:endParaRPr>
          </a:p>
          <a:p>
            <a:pPr marL="457200" lvl="0" indent="-457200">
              <a:buFont typeface="Arial" panose="020B0604020202020204" pitchFamily="34" charset="0"/>
              <a:buChar char="•"/>
            </a:pPr>
            <a:r>
              <a:rPr lang="en-GB" dirty="0" smtClean="0">
                <a:solidFill>
                  <a:srgbClr val="000000"/>
                </a:solidFill>
              </a:rPr>
              <a:t>Built </a:t>
            </a:r>
            <a:r>
              <a:rPr lang="en-GB" dirty="0">
                <a:solidFill>
                  <a:srgbClr val="000000"/>
                </a:solidFill>
              </a:rPr>
              <a:t>centralized control applications that demonstrate power of architecture </a:t>
            </a:r>
          </a:p>
          <a:p>
            <a:pPr marL="457200" lvl="0" indent="-457200">
              <a:buFont typeface="Arial" panose="020B0604020202020204" pitchFamily="34" charset="0"/>
              <a:buChar char="•"/>
            </a:pPr>
            <a:endParaRPr lang="en-GB" dirty="0" smtClean="0">
              <a:solidFill>
                <a:srgbClr val="000000"/>
              </a:solidFill>
            </a:endParaRPr>
          </a:p>
          <a:p>
            <a:pPr marL="457200" lvl="0" indent="-457200">
              <a:buFont typeface="Arial" panose="020B0604020202020204" pitchFamily="34" charset="0"/>
              <a:buChar char="•"/>
            </a:pPr>
            <a:endParaRPr lang="en-GB" dirty="0">
              <a:solidFill>
                <a:srgbClr val="000000"/>
              </a:solidFill>
            </a:endParaRPr>
          </a:p>
          <a:p>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pPr/>
              <a:t>7</a:t>
            </a:fld>
            <a:endParaRPr lang="en-US" dirty="0"/>
          </a:p>
        </p:txBody>
      </p:sp>
    </p:spTree>
    <p:extLst>
      <p:ext uri="{BB962C8B-B14F-4D97-AF65-F5344CB8AC3E}">
        <p14:creationId xmlns:p14="http://schemas.microsoft.com/office/powerpoint/2010/main" val="3414317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Storage flows</a:t>
            </a:r>
            <a:endParaRPr lang="en-US" dirty="0"/>
          </a:p>
        </p:txBody>
      </p:sp>
      <p:sp>
        <p:nvSpPr>
          <p:cNvPr id="3" name="Content Placeholder 2"/>
          <p:cNvSpPr>
            <a:spLocks noGrp="1"/>
          </p:cNvSpPr>
          <p:nvPr>
            <p:ph idx="1"/>
          </p:nvPr>
        </p:nvSpPr>
        <p:spPr>
          <a:xfrm>
            <a:off x="457200" y="800100"/>
            <a:ext cx="8229600" cy="4286250"/>
          </a:xfrm>
        </p:spPr>
        <p:txBody>
          <a:bodyPr>
            <a:normAutofit fontScale="92500"/>
          </a:bodyPr>
          <a:lstStyle/>
          <a:p>
            <a:pPr marL="0" lvl="0" indent="0">
              <a:spcBef>
                <a:spcPct val="20000"/>
              </a:spcBef>
              <a:defRPr/>
            </a:pPr>
            <a:r>
              <a:rPr lang="en-GB" sz="2600" dirty="0" smtClean="0">
                <a:solidFill>
                  <a:schemeClr val="bg2">
                    <a:lumMod val="10000"/>
                  </a:schemeClr>
                </a:solidFill>
              </a:rPr>
              <a:t>Storage “Flow” refers to all IO requests to which an SLA applies</a:t>
            </a:r>
            <a:endParaRPr lang="en-GB" dirty="0" smtClean="0">
              <a:solidFill>
                <a:schemeClr val="bg2">
                  <a:lumMod val="10000"/>
                </a:schemeClr>
              </a:solidFill>
            </a:endParaRPr>
          </a:p>
          <a:p>
            <a:pPr marL="119062" lvl="1" indent="0">
              <a:buNone/>
              <a:defRPr/>
            </a:pPr>
            <a:r>
              <a:rPr lang="en-GB" dirty="0" smtClean="0"/>
              <a:t>	</a:t>
            </a:r>
            <a:r>
              <a:rPr lang="en-GB" dirty="0">
                <a:latin typeface="Segoe UI Light" panose="020B0502040204020203" pitchFamily="34" charset="0"/>
              </a:rPr>
              <a:t> </a:t>
            </a:r>
            <a:r>
              <a:rPr lang="en-GB" dirty="0" smtClean="0">
                <a:latin typeface="Segoe UI Light" panose="020B0502040204020203" pitchFamily="34" charset="0"/>
              </a:rPr>
              <a:t> </a:t>
            </a:r>
            <a:r>
              <a:rPr lang="en-GB" dirty="0" smtClean="0">
                <a:solidFill>
                  <a:schemeClr val="tx1"/>
                </a:solidFill>
                <a:latin typeface="Segoe UI Light" panose="020B0502040204020203" pitchFamily="34" charset="0"/>
              </a:rPr>
              <a:t>&lt;{VMs</a:t>
            </a:r>
            <a:r>
              <a:rPr lang="en-GB" dirty="0">
                <a:solidFill>
                  <a:schemeClr val="tx1"/>
                </a:solidFill>
                <a:latin typeface="Segoe UI Light" panose="020B0502040204020203" pitchFamily="34" charset="0"/>
              </a:rPr>
              <a:t>}</a:t>
            </a:r>
            <a:r>
              <a:rPr lang="en-GB" dirty="0" smtClean="0">
                <a:solidFill>
                  <a:schemeClr val="tx1"/>
                </a:solidFill>
                <a:latin typeface="Segoe UI Light" panose="020B0502040204020203" pitchFamily="34" charset="0"/>
              </a:rPr>
              <a:t>, </a:t>
            </a:r>
            <a:r>
              <a:rPr lang="en-GB" dirty="0">
                <a:solidFill>
                  <a:schemeClr val="tx1"/>
                </a:solidFill>
                <a:latin typeface="Segoe UI Light" panose="020B0502040204020203" pitchFamily="34" charset="0"/>
              </a:rPr>
              <a:t>{</a:t>
            </a:r>
            <a:r>
              <a:rPr lang="en-GB" dirty="0" smtClean="0">
                <a:solidFill>
                  <a:schemeClr val="tx1"/>
                </a:solidFill>
                <a:latin typeface="Segoe UI Light" panose="020B0502040204020203" pitchFamily="34" charset="0"/>
              </a:rPr>
              <a:t>File Operations}, </a:t>
            </a:r>
            <a:r>
              <a:rPr lang="en-GB" dirty="0">
                <a:solidFill>
                  <a:schemeClr val="tx1"/>
                </a:solidFill>
                <a:latin typeface="Segoe UI Light" panose="020B0502040204020203" pitchFamily="34" charset="0"/>
              </a:rPr>
              <a:t>{</a:t>
            </a:r>
            <a:r>
              <a:rPr lang="en-GB" dirty="0" smtClean="0">
                <a:solidFill>
                  <a:schemeClr val="tx1"/>
                </a:solidFill>
                <a:latin typeface="Segoe UI Light" panose="020B0502040204020203" pitchFamily="34" charset="0"/>
              </a:rPr>
              <a:t>Files</a:t>
            </a:r>
            <a:r>
              <a:rPr lang="en-GB" dirty="0">
                <a:solidFill>
                  <a:schemeClr val="tx1"/>
                </a:solidFill>
                <a:latin typeface="Segoe UI Light" panose="020B0502040204020203" pitchFamily="34" charset="0"/>
              </a:rPr>
              <a:t>}</a:t>
            </a:r>
            <a:r>
              <a:rPr lang="en-GB" dirty="0" smtClean="0">
                <a:solidFill>
                  <a:schemeClr val="tx1"/>
                </a:solidFill>
                <a:latin typeface="Segoe UI Light" panose="020B0502040204020203" pitchFamily="34" charset="0"/>
              </a:rPr>
              <a:t>, </a:t>
            </a:r>
            <a:r>
              <a:rPr lang="en-GB" dirty="0">
                <a:solidFill>
                  <a:schemeClr val="tx1"/>
                </a:solidFill>
                <a:latin typeface="Segoe UI Light" panose="020B0502040204020203" pitchFamily="34" charset="0"/>
              </a:rPr>
              <a:t>{</a:t>
            </a:r>
            <a:r>
              <a:rPr lang="en-GB" dirty="0" smtClean="0">
                <a:solidFill>
                  <a:schemeClr val="tx1"/>
                </a:solidFill>
                <a:latin typeface="Segoe UI Light" panose="020B0502040204020203" pitchFamily="34" charset="0"/>
              </a:rPr>
              <a:t>Shares}&gt;  </a:t>
            </a:r>
            <a:r>
              <a:rPr lang="en-GB" dirty="0">
                <a:solidFill>
                  <a:schemeClr val="tx1"/>
                </a:solidFill>
                <a:latin typeface="Segoe UI Light" panose="020B0502040204020203" pitchFamily="34" charset="0"/>
              </a:rPr>
              <a:t>---&gt; </a:t>
            </a:r>
            <a:r>
              <a:rPr lang="en-GB" dirty="0" smtClean="0">
                <a:solidFill>
                  <a:schemeClr val="tx1"/>
                </a:solidFill>
                <a:latin typeface="Segoe UI Light" panose="020B0502040204020203" pitchFamily="34" charset="0"/>
              </a:rPr>
              <a:t>SLA</a:t>
            </a:r>
          </a:p>
          <a:p>
            <a:pPr marL="457200" indent="-457200">
              <a:buFont typeface="Arial" panose="020B0604020202020204" pitchFamily="34" charset="0"/>
              <a:buChar char="•"/>
              <a:defRPr/>
            </a:pPr>
            <a:endParaRPr lang="en-GB" dirty="0" smtClean="0">
              <a:solidFill>
                <a:schemeClr val="bg2">
                  <a:lumMod val="10000"/>
                </a:schemeClr>
              </a:solidFill>
            </a:endParaRPr>
          </a:p>
          <a:p>
            <a:pPr marL="457200" indent="-457200">
              <a:buFont typeface="Arial" panose="020B0604020202020204" pitchFamily="34" charset="0"/>
              <a:buChar char="•"/>
              <a:defRPr/>
            </a:pPr>
            <a:r>
              <a:rPr lang="en-GB" dirty="0" smtClean="0">
                <a:solidFill>
                  <a:schemeClr val="bg2">
                    <a:lumMod val="10000"/>
                  </a:schemeClr>
                </a:solidFill>
              </a:rPr>
              <a:t>Aggregate, per-operation and per-file SLAs, e.g., </a:t>
            </a:r>
          </a:p>
          <a:p>
            <a:pPr marL="0" indent="0">
              <a:defRPr/>
            </a:pPr>
            <a:r>
              <a:rPr lang="en-GB" sz="2400" i="1" dirty="0" smtClean="0">
                <a:solidFill>
                  <a:schemeClr val="bg2">
                    <a:lumMod val="10000"/>
                  </a:schemeClr>
                </a:solidFill>
                <a:latin typeface="Segoe UI Light" panose="020B0502040204020203" pitchFamily="34" charset="0"/>
              </a:rPr>
              <a:t>      </a:t>
            </a:r>
            <a:r>
              <a:rPr lang="en-GB" sz="2400" i="1" dirty="0" smtClean="0">
                <a:latin typeface="Segoe UI Light" panose="020B0502040204020203" pitchFamily="34" charset="0"/>
              </a:rPr>
              <a:t>&lt;{VM 1-100}, write, </a:t>
            </a:r>
            <a:r>
              <a:rPr lang="en-GB" sz="2400" i="1" dirty="0">
                <a:latin typeface="Segoe UI Light" panose="020B0502040204020203" pitchFamily="34" charset="0"/>
              </a:rPr>
              <a:t>*, \\</a:t>
            </a:r>
            <a:r>
              <a:rPr lang="en-GB" sz="2400" i="1" dirty="0" smtClean="0">
                <a:latin typeface="Segoe UI Light" panose="020B0502040204020203" pitchFamily="34" charset="0"/>
              </a:rPr>
              <a:t>share\db-log}&gt;---&gt; high priority</a:t>
            </a:r>
          </a:p>
          <a:p>
            <a:pPr marL="0" indent="0">
              <a:defRPr/>
            </a:pPr>
            <a:r>
              <a:rPr lang="en-GB" sz="2400" i="1" dirty="0" smtClean="0">
                <a:latin typeface="Segoe UI Light" panose="020B0502040204020203" pitchFamily="34" charset="0"/>
              </a:rPr>
              <a:t>      &lt;{VM 1-100}, *, </a:t>
            </a:r>
            <a:r>
              <a:rPr lang="en-GB" sz="2400" i="1" dirty="0">
                <a:latin typeface="Segoe UI Light" panose="020B0502040204020203" pitchFamily="34" charset="0"/>
              </a:rPr>
              <a:t>*, \\</a:t>
            </a:r>
            <a:r>
              <a:rPr lang="en-GB" sz="2400" i="1" dirty="0" smtClean="0">
                <a:latin typeface="Segoe UI Light" panose="020B0502040204020203" pitchFamily="34" charset="0"/>
              </a:rPr>
              <a:t>share\db-data}&gt; </a:t>
            </a:r>
            <a:r>
              <a:rPr lang="en-GB" sz="2400" i="1" dirty="0">
                <a:latin typeface="Segoe UI Light" panose="020B0502040204020203" pitchFamily="34" charset="0"/>
              </a:rPr>
              <a:t>---&gt; </a:t>
            </a:r>
            <a:r>
              <a:rPr lang="en-GB" sz="2400" i="1" dirty="0" smtClean="0">
                <a:latin typeface="Segoe UI Light" panose="020B0502040204020203" pitchFamily="34" charset="0"/>
              </a:rPr>
              <a:t>min 100,000 IOPS</a:t>
            </a:r>
          </a:p>
          <a:p>
            <a:pPr marL="457200" indent="-457200">
              <a:buFont typeface="Arial" panose="020B0604020202020204" pitchFamily="34" charset="0"/>
              <a:buChar char="•"/>
              <a:defRPr/>
            </a:pPr>
            <a:r>
              <a:rPr lang="en-GB" dirty="0" smtClean="0">
                <a:solidFill>
                  <a:schemeClr val="bg2">
                    <a:lumMod val="10000"/>
                  </a:schemeClr>
                </a:solidFill>
              </a:rPr>
              <a:t>Non-performance SLAs, </a:t>
            </a:r>
            <a:r>
              <a:rPr lang="en-GB" dirty="0">
                <a:solidFill>
                  <a:schemeClr val="bg2">
                    <a:lumMod val="10000"/>
                  </a:schemeClr>
                </a:solidFill>
              </a:rPr>
              <a:t>e.g</a:t>
            </a:r>
            <a:r>
              <a:rPr lang="en-GB" dirty="0" smtClean="0">
                <a:solidFill>
                  <a:schemeClr val="bg2">
                    <a:lumMod val="10000"/>
                  </a:schemeClr>
                </a:solidFill>
              </a:rPr>
              <a:t>., path routing</a:t>
            </a:r>
            <a:endParaRPr lang="en-GB" dirty="0">
              <a:solidFill>
                <a:schemeClr val="bg2">
                  <a:lumMod val="10000"/>
                </a:schemeClr>
              </a:solidFill>
            </a:endParaRPr>
          </a:p>
          <a:p>
            <a:pPr marL="0" indent="0">
              <a:defRPr/>
            </a:pPr>
            <a:r>
              <a:rPr lang="en-GB" dirty="0">
                <a:solidFill>
                  <a:schemeClr val="bg2">
                    <a:lumMod val="10000"/>
                  </a:schemeClr>
                </a:solidFill>
              </a:rPr>
              <a:t> </a:t>
            </a:r>
            <a:r>
              <a:rPr lang="en-GB" dirty="0" smtClean="0">
                <a:solidFill>
                  <a:schemeClr val="bg2">
                    <a:lumMod val="10000"/>
                  </a:schemeClr>
                </a:solidFill>
              </a:rPr>
              <a:t>    </a:t>
            </a:r>
            <a:r>
              <a:rPr lang="en-GB" sz="2400" dirty="0" smtClean="0">
                <a:latin typeface="Segoe UI Light" panose="020B0502040204020203" pitchFamily="34" charset="0"/>
              </a:rPr>
              <a:t>&lt;</a:t>
            </a:r>
            <a:r>
              <a:rPr lang="en-GB" sz="2400" i="1" dirty="0" smtClean="0">
                <a:latin typeface="Segoe UI Light" panose="020B0502040204020203" pitchFamily="34" charset="0"/>
              </a:rPr>
              <a:t>VM 1, </a:t>
            </a:r>
            <a:r>
              <a:rPr lang="en-GB" sz="2400" i="1" dirty="0">
                <a:latin typeface="Segoe UI Light" panose="020B0502040204020203" pitchFamily="34" charset="0"/>
              </a:rPr>
              <a:t>*, *, \\</a:t>
            </a:r>
            <a:r>
              <a:rPr lang="en-GB" sz="2400" i="1" dirty="0" smtClean="0">
                <a:latin typeface="Segoe UI Light" panose="020B0502040204020203" pitchFamily="34" charset="0"/>
              </a:rPr>
              <a:t>share\dataset</a:t>
            </a:r>
            <a:r>
              <a:rPr lang="en-GB" sz="2400" i="1" dirty="0">
                <a:latin typeface="Segoe UI Light" panose="020B0502040204020203" pitchFamily="34" charset="0"/>
              </a:rPr>
              <a:t>&gt;</a:t>
            </a:r>
            <a:r>
              <a:rPr lang="en-GB" sz="2400" i="1" dirty="0" smtClean="0">
                <a:latin typeface="Segoe UI Light" panose="020B0502040204020203" pitchFamily="34" charset="0"/>
              </a:rPr>
              <a:t>---&gt; bypass malware scanner</a:t>
            </a:r>
            <a:endParaRPr lang="en-GB" sz="2400" i="1" dirty="0">
              <a:latin typeface="Segoe UI Light" panose="020B0502040204020203" pitchFamily="34" charset="0"/>
            </a:endParaRPr>
          </a:p>
        </p:txBody>
      </p:sp>
      <p:sp>
        <p:nvSpPr>
          <p:cNvPr id="4" name="Slide Number Placeholder 3"/>
          <p:cNvSpPr>
            <a:spLocks noGrp="1"/>
          </p:cNvSpPr>
          <p:nvPr>
            <p:ph type="sldNum" sz="quarter" idx="11"/>
          </p:nvPr>
        </p:nvSpPr>
        <p:spPr/>
        <p:txBody>
          <a:bodyPr/>
          <a:lstStyle/>
          <a:p>
            <a:fld id="{23D3326C-63B1-4E2D-BD63-D804046D978B}" type="slidenum">
              <a:rPr lang="en-US" smtClean="0"/>
              <a:pPr/>
              <a:t>8</a:t>
            </a:fld>
            <a:endParaRPr lang="en-US" dirty="0"/>
          </a:p>
        </p:txBody>
      </p:sp>
      <p:sp>
        <p:nvSpPr>
          <p:cNvPr id="6" name="Right Brace 5"/>
          <p:cNvSpPr/>
          <p:nvPr/>
        </p:nvSpPr>
        <p:spPr>
          <a:xfrm rot="5400000">
            <a:off x="1984514" y="1444817"/>
            <a:ext cx="228600" cy="609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ight Brace 6"/>
          <p:cNvSpPr/>
          <p:nvPr/>
        </p:nvSpPr>
        <p:spPr>
          <a:xfrm rot="5400000">
            <a:off x="5393389" y="816167"/>
            <a:ext cx="228600" cy="1752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1577179" y="1806767"/>
            <a:ext cx="1141851" cy="369332"/>
          </a:xfrm>
          <a:prstGeom prst="rect">
            <a:avLst/>
          </a:prstGeom>
          <a:noFill/>
        </p:spPr>
        <p:txBody>
          <a:bodyPr wrap="none" rtlCol="0">
            <a:spAutoFit/>
          </a:bodyPr>
          <a:lstStyle/>
          <a:p>
            <a:r>
              <a:rPr lang="en-GB" dirty="0"/>
              <a:t>s</a:t>
            </a:r>
            <a:r>
              <a:rPr lang="en-GB" dirty="0" smtClean="0"/>
              <a:t>ource set</a:t>
            </a:r>
            <a:endParaRPr lang="en-GB" dirty="0"/>
          </a:p>
        </p:txBody>
      </p:sp>
      <p:sp>
        <p:nvSpPr>
          <p:cNvPr id="9" name="TextBox 8"/>
          <p:cNvSpPr txBox="1"/>
          <p:nvPr/>
        </p:nvSpPr>
        <p:spPr>
          <a:xfrm>
            <a:off x="4674512" y="1795979"/>
            <a:ext cx="1666354" cy="369332"/>
          </a:xfrm>
          <a:prstGeom prst="rect">
            <a:avLst/>
          </a:prstGeom>
          <a:noFill/>
        </p:spPr>
        <p:txBody>
          <a:bodyPr wrap="none" rtlCol="0">
            <a:spAutoFit/>
          </a:bodyPr>
          <a:lstStyle/>
          <a:p>
            <a:r>
              <a:rPr lang="en-GB" dirty="0"/>
              <a:t>d</a:t>
            </a:r>
            <a:r>
              <a:rPr lang="en-GB" dirty="0" smtClean="0"/>
              <a:t>estination sets</a:t>
            </a:r>
            <a:endParaRPr lang="en-GB" dirty="0"/>
          </a:p>
        </p:txBody>
      </p:sp>
    </p:spTree>
    <p:custDataLst>
      <p:tags r:id="rId1"/>
    </p:custDataLst>
    <p:extLst>
      <p:ext uri="{BB962C8B-B14F-4D97-AF65-F5344CB8AC3E}">
        <p14:creationId xmlns:p14="http://schemas.microsoft.com/office/powerpoint/2010/main" val="3443556119"/>
      </p:ext>
    </p:extLst>
  </p:cSld>
  <p:clrMapOvr>
    <a:masterClrMapping/>
  </p:clrMapOvr>
  <mc:AlternateContent xmlns:mc="http://schemas.openxmlformats.org/markup-compatibility/2006" xmlns:p14="http://schemas.microsoft.com/office/powerpoint/2010/main">
    <mc:Choice Requires="p14">
      <p:transition spd="slow" p14:dur="2000" advTm="51220"/>
    </mc:Choice>
    <mc:Fallback xmlns="">
      <p:transition spd="slow" advTm="512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IOFlow API: programming data plane queues</a:t>
            </a:r>
            <a:endParaRPr lang="en-GB" dirty="0"/>
          </a:p>
        </p:txBody>
      </p:sp>
      <p:sp>
        <p:nvSpPr>
          <p:cNvPr id="53" name="Text Placeholder 2"/>
          <p:cNvSpPr>
            <a:spLocks noGrp="1"/>
          </p:cNvSpPr>
          <p:nvPr>
            <p:ph type="body" sz="quarter" idx="4294967295"/>
          </p:nvPr>
        </p:nvSpPr>
        <p:spPr>
          <a:xfrm>
            <a:off x="389436" y="819150"/>
            <a:ext cx="8363938" cy="3970318"/>
          </a:xfrm>
          <a:prstGeom prst="rect">
            <a:avLst/>
          </a:prstGeom>
        </p:spPr>
        <p:txBody>
          <a:bodyPr>
            <a:normAutofit/>
          </a:bodyPr>
          <a:lstStyle/>
          <a:p>
            <a:pPr marL="119062" lvl="1" indent="0">
              <a:buNone/>
              <a:defRPr/>
            </a:pPr>
            <a:endParaRPr lang="en-GB" dirty="0" smtClean="0">
              <a:solidFill>
                <a:srgbClr val="000000"/>
              </a:solidFill>
            </a:endParaRPr>
          </a:p>
          <a:p>
            <a:pPr marL="119062" lvl="1" indent="0">
              <a:buNone/>
              <a:defRPr/>
            </a:pPr>
            <a:r>
              <a:rPr lang="en-GB" dirty="0" smtClean="0">
                <a:solidFill>
                  <a:srgbClr val="000000"/>
                </a:solidFill>
              </a:rPr>
              <a:t>1. Classification [IO Header -&gt; </a:t>
            </a:r>
            <a:r>
              <a:rPr lang="en-GB" i="1" dirty="0" smtClean="0">
                <a:solidFill>
                  <a:srgbClr val="000000"/>
                </a:solidFill>
              </a:rPr>
              <a:t>Queue</a:t>
            </a:r>
            <a:r>
              <a:rPr lang="en-GB" dirty="0" smtClean="0">
                <a:solidFill>
                  <a:srgbClr val="000000"/>
                </a:solidFill>
              </a:rPr>
              <a:t>]</a:t>
            </a:r>
          </a:p>
          <a:p>
            <a:pPr marL="119062" lvl="1" indent="0">
              <a:buNone/>
              <a:defRPr/>
            </a:pPr>
            <a:r>
              <a:rPr lang="en-GB" dirty="0" smtClean="0">
                <a:solidFill>
                  <a:srgbClr val="000000"/>
                </a:solidFill>
              </a:rPr>
              <a:t>2. Queue servicing [Queue -&gt; </a:t>
            </a:r>
            <a:r>
              <a:rPr lang="en-GB" i="1" dirty="0" smtClean="0">
                <a:solidFill>
                  <a:srgbClr val="000000"/>
                </a:solidFill>
              </a:rPr>
              <a:t>&lt;token rate, priority, queue size&gt;</a:t>
            </a:r>
            <a:r>
              <a:rPr lang="en-GB" dirty="0" smtClean="0">
                <a:solidFill>
                  <a:srgbClr val="000000"/>
                </a:solidFill>
              </a:rPr>
              <a:t>]</a:t>
            </a:r>
          </a:p>
          <a:p>
            <a:pPr marL="119062" lvl="1" indent="0">
              <a:buNone/>
              <a:defRPr/>
            </a:pPr>
            <a:r>
              <a:rPr lang="en-GB" dirty="0" smtClean="0">
                <a:solidFill>
                  <a:srgbClr val="000000"/>
                </a:solidFill>
              </a:rPr>
              <a:t>3</a:t>
            </a:r>
            <a:r>
              <a:rPr lang="en-GB" dirty="0">
                <a:solidFill>
                  <a:srgbClr val="000000"/>
                </a:solidFill>
              </a:rPr>
              <a:t>. </a:t>
            </a:r>
            <a:r>
              <a:rPr lang="en-GB" dirty="0" smtClean="0">
                <a:solidFill>
                  <a:srgbClr val="000000"/>
                </a:solidFill>
              </a:rPr>
              <a:t>Routing [Queue -&gt; </a:t>
            </a:r>
            <a:r>
              <a:rPr lang="en-GB" i="1" dirty="0" smtClean="0">
                <a:solidFill>
                  <a:srgbClr val="000000"/>
                </a:solidFill>
              </a:rPr>
              <a:t>Next-hop</a:t>
            </a:r>
            <a:r>
              <a:rPr lang="en-GB" dirty="0" smtClean="0">
                <a:solidFill>
                  <a:srgbClr val="000000"/>
                </a:solidFill>
              </a:rPr>
              <a:t>]</a:t>
            </a:r>
            <a:endParaRPr lang="en-GB" dirty="0">
              <a:solidFill>
                <a:srgbClr val="000000"/>
              </a:solidFill>
            </a:endParaRPr>
          </a:p>
          <a:p>
            <a:pPr marL="119062" lvl="1" indent="0">
              <a:buNone/>
              <a:defRPr/>
            </a:pPr>
            <a:endParaRPr lang="en-GB" dirty="0" smtClean="0">
              <a:solidFill>
                <a:srgbClr val="000000"/>
              </a:solidFill>
            </a:endParaRPr>
          </a:p>
          <a:p>
            <a:pPr marL="119062" lvl="1" indent="0">
              <a:buNone/>
              <a:defRPr/>
            </a:pPr>
            <a:endParaRPr lang="en-GB" sz="800" dirty="0" smtClean="0"/>
          </a:p>
        </p:txBody>
      </p:sp>
      <p:sp>
        <p:nvSpPr>
          <p:cNvPr id="141" name="Rectangle 140"/>
          <p:cNvSpPr/>
          <p:nvPr/>
        </p:nvSpPr>
        <p:spPr bwMode="auto">
          <a:xfrm>
            <a:off x="1643709" y="3262157"/>
            <a:ext cx="1638345" cy="130331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42" name="Group 141"/>
          <p:cNvGrpSpPr/>
          <p:nvPr/>
        </p:nvGrpSpPr>
        <p:grpSpPr>
          <a:xfrm>
            <a:off x="404140" y="3776222"/>
            <a:ext cx="1222873" cy="352541"/>
            <a:chOff x="762000" y="4076415"/>
            <a:chExt cx="1222873" cy="352541"/>
          </a:xfrm>
        </p:grpSpPr>
        <p:cxnSp>
          <p:nvCxnSpPr>
            <p:cNvPr id="143" name="Straight Connector 142"/>
            <p:cNvCxnSpPr/>
            <p:nvPr/>
          </p:nvCxnSpPr>
          <p:spPr>
            <a:xfrm>
              <a:off x="938034" y="4076415"/>
              <a:ext cx="1046839"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984871" y="4076416"/>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762000" y="4428955"/>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bwMode="auto">
            <a:xfrm>
              <a:off x="1716850" y="4125334"/>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1491661" y="4126445"/>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1271964" y="4124644"/>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1041751" y="4124644"/>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0" name="Group 149"/>
          <p:cNvGrpSpPr/>
          <p:nvPr/>
        </p:nvGrpSpPr>
        <p:grpSpPr>
          <a:xfrm>
            <a:off x="1896062" y="4128762"/>
            <a:ext cx="1222873" cy="352541"/>
            <a:chOff x="7411223" y="2742200"/>
            <a:chExt cx="1222873" cy="352541"/>
          </a:xfrm>
        </p:grpSpPr>
        <p:cxnSp>
          <p:nvCxnSpPr>
            <p:cNvPr id="151" name="Straight Connector 150"/>
            <p:cNvCxnSpPr/>
            <p:nvPr/>
          </p:nvCxnSpPr>
          <p:spPr>
            <a:xfrm>
              <a:off x="7411223" y="274220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634094" y="274220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7411223" y="309474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bwMode="auto">
            <a:xfrm>
              <a:off x="8366073" y="279111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8140884" y="27922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Rectangle 155"/>
            <p:cNvSpPr/>
            <p:nvPr/>
          </p:nvSpPr>
          <p:spPr bwMode="auto">
            <a:xfrm>
              <a:off x="7921187" y="27904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7690974" y="27904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58" name="TextBox 157"/>
          <p:cNvSpPr txBox="1"/>
          <p:nvPr/>
        </p:nvSpPr>
        <p:spPr>
          <a:xfrm rot="5400000">
            <a:off x="2517441" y="3632433"/>
            <a:ext cx="389530" cy="677108"/>
          </a:xfrm>
          <a:prstGeom prst="rect">
            <a:avLst/>
          </a:prstGeom>
          <a:noFill/>
        </p:spPr>
        <p:txBody>
          <a:bodyPr wrap="none" lIns="0" tIns="0" rIns="0" bIns="0" rtlCol="0">
            <a:spAutoFit/>
          </a:bodyPr>
          <a:lstStyle/>
          <a:p>
            <a:r>
              <a:rPr lang="en-GB" sz="4400" dirty="0" smtClean="0">
                <a:gradFill>
                  <a:gsLst>
                    <a:gs pos="2917">
                      <a:schemeClr val="tx1"/>
                    </a:gs>
                    <a:gs pos="30000">
                      <a:schemeClr val="tx1"/>
                    </a:gs>
                  </a:gsLst>
                  <a:lin ang="5400000" scaled="0"/>
                </a:gradFill>
              </a:rPr>
              <a:t>…</a:t>
            </a:r>
          </a:p>
        </p:txBody>
      </p:sp>
      <p:cxnSp>
        <p:nvCxnSpPr>
          <p:cNvPr id="159" name="Straight Arrow Connector 158"/>
          <p:cNvCxnSpPr/>
          <p:nvPr/>
        </p:nvCxnSpPr>
        <p:spPr>
          <a:xfrm flipV="1">
            <a:off x="1601953" y="3460083"/>
            <a:ext cx="482286" cy="492782"/>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1601955" y="3952865"/>
            <a:ext cx="482287" cy="48201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623457" y="3106069"/>
            <a:ext cx="788677" cy="615553"/>
          </a:xfrm>
          <a:prstGeom prst="rect">
            <a:avLst/>
          </a:prstGeom>
          <a:noFill/>
        </p:spPr>
        <p:txBody>
          <a:bodyPr wrap="none" lIns="0" tIns="0" rIns="0" bIns="0" rtlCol="0">
            <a:spAutoFit/>
          </a:bodyPr>
          <a:lstStyle/>
          <a:p>
            <a:pPr algn="ctr"/>
            <a:r>
              <a:rPr lang="en-GB" sz="2000" dirty="0" smtClean="0">
                <a:gradFill>
                  <a:gsLst>
                    <a:gs pos="2917">
                      <a:schemeClr val="tx1"/>
                    </a:gs>
                    <a:gs pos="30000">
                      <a:schemeClr val="tx1"/>
                    </a:gs>
                  </a:gsLst>
                  <a:lin ang="5400000" scaled="0"/>
                </a:gradFill>
                <a:latin typeface="+mj-lt"/>
              </a:rPr>
              <a:t>IO </a:t>
            </a:r>
          </a:p>
          <a:p>
            <a:pPr algn="ctr"/>
            <a:r>
              <a:rPr lang="en-GB" sz="2000" dirty="0" smtClean="0">
                <a:gradFill>
                  <a:gsLst>
                    <a:gs pos="2917">
                      <a:schemeClr val="tx1"/>
                    </a:gs>
                    <a:gs pos="30000">
                      <a:schemeClr val="tx1"/>
                    </a:gs>
                  </a:gsLst>
                  <a:lin ang="5400000" scaled="0"/>
                </a:gradFill>
                <a:latin typeface="+mj-lt"/>
              </a:rPr>
              <a:t>Header</a:t>
            </a:r>
          </a:p>
        </p:txBody>
      </p:sp>
      <p:grpSp>
        <p:nvGrpSpPr>
          <p:cNvPr id="162" name="Group 161"/>
          <p:cNvGrpSpPr/>
          <p:nvPr/>
        </p:nvGrpSpPr>
        <p:grpSpPr>
          <a:xfrm>
            <a:off x="1887011" y="3386299"/>
            <a:ext cx="1222873" cy="352541"/>
            <a:chOff x="7411224" y="1767408"/>
            <a:chExt cx="1222873" cy="352541"/>
          </a:xfrm>
        </p:grpSpPr>
        <p:cxnSp>
          <p:nvCxnSpPr>
            <p:cNvPr id="163" name="Straight Connector 162"/>
            <p:cNvCxnSpPr/>
            <p:nvPr/>
          </p:nvCxnSpPr>
          <p:spPr>
            <a:xfrm>
              <a:off x="7411224" y="176740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8634095" y="1767409"/>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7411224" y="211994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bwMode="auto">
            <a:xfrm>
              <a:off x="8366074" y="1816326"/>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8140885" y="1817437"/>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7921188" y="1815636"/>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7690975" y="1815636"/>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7923714" y="1816341"/>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172" name="Straight Arrow Connector 171"/>
          <p:cNvCxnSpPr/>
          <p:nvPr/>
        </p:nvCxnSpPr>
        <p:spPr>
          <a:xfrm flipV="1">
            <a:off x="3134595" y="4301123"/>
            <a:ext cx="917323" cy="180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bwMode="auto">
          <a:xfrm>
            <a:off x="4046273" y="3262157"/>
            <a:ext cx="1638345" cy="1253467"/>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6136790" y="3262157"/>
            <a:ext cx="1638345" cy="130331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3" name="Group 192"/>
          <p:cNvGrpSpPr/>
          <p:nvPr/>
        </p:nvGrpSpPr>
        <p:grpSpPr>
          <a:xfrm>
            <a:off x="6312529" y="4163084"/>
            <a:ext cx="1222873" cy="352541"/>
            <a:chOff x="7411223" y="2742200"/>
            <a:chExt cx="1222873" cy="352541"/>
          </a:xfrm>
        </p:grpSpPr>
        <p:cxnSp>
          <p:nvCxnSpPr>
            <p:cNvPr id="194" name="Straight Connector 193"/>
            <p:cNvCxnSpPr/>
            <p:nvPr/>
          </p:nvCxnSpPr>
          <p:spPr>
            <a:xfrm>
              <a:off x="7411223" y="274220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8634094" y="274220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a:off x="7411223" y="309474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bwMode="auto">
            <a:xfrm>
              <a:off x="8366073" y="279111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8140884" y="27922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Rectangle 198"/>
            <p:cNvSpPr/>
            <p:nvPr/>
          </p:nvSpPr>
          <p:spPr bwMode="auto">
            <a:xfrm>
              <a:off x="7921187" y="27904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7690974" y="27904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1" name="Group 200"/>
          <p:cNvGrpSpPr/>
          <p:nvPr/>
        </p:nvGrpSpPr>
        <p:grpSpPr>
          <a:xfrm>
            <a:off x="6303478" y="3420621"/>
            <a:ext cx="1222873" cy="352541"/>
            <a:chOff x="7411224" y="1767408"/>
            <a:chExt cx="1222873" cy="352541"/>
          </a:xfrm>
        </p:grpSpPr>
        <p:cxnSp>
          <p:nvCxnSpPr>
            <p:cNvPr id="202" name="Straight Connector 201"/>
            <p:cNvCxnSpPr/>
            <p:nvPr/>
          </p:nvCxnSpPr>
          <p:spPr>
            <a:xfrm>
              <a:off x="7411224" y="176740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8634095" y="1767409"/>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7411224" y="211994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bwMode="auto">
            <a:xfrm>
              <a:off x="8366074" y="1816326"/>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8140885" y="1817437"/>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7921188" y="1815636"/>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7690975" y="1815636"/>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7923714" y="1816341"/>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10" name="TextBox 209"/>
          <p:cNvSpPr txBox="1"/>
          <p:nvPr/>
        </p:nvSpPr>
        <p:spPr>
          <a:xfrm rot="5400000">
            <a:off x="6927138" y="3636823"/>
            <a:ext cx="389530" cy="677108"/>
          </a:xfrm>
          <a:prstGeom prst="rect">
            <a:avLst/>
          </a:prstGeom>
          <a:noFill/>
        </p:spPr>
        <p:txBody>
          <a:bodyPr wrap="none" lIns="0" tIns="0" rIns="0" bIns="0" rtlCol="0">
            <a:spAutoFit/>
          </a:bodyPr>
          <a:lstStyle/>
          <a:p>
            <a:r>
              <a:rPr lang="en-GB" sz="4400" dirty="0" smtClean="0">
                <a:gradFill>
                  <a:gsLst>
                    <a:gs pos="2917">
                      <a:schemeClr val="tx1"/>
                    </a:gs>
                    <a:gs pos="30000">
                      <a:schemeClr val="tx1"/>
                    </a:gs>
                  </a:gsLst>
                  <a:lin ang="5400000" scaled="0"/>
                </a:gradFill>
              </a:rPr>
              <a:t>…</a:t>
            </a:r>
          </a:p>
        </p:txBody>
      </p:sp>
      <p:cxnSp>
        <p:nvCxnSpPr>
          <p:cNvPr id="211" name="Straight Arrow Connector 210"/>
          <p:cNvCxnSpPr/>
          <p:nvPr/>
        </p:nvCxnSpPr>
        <p:spPr>
          <a:xfrm>
            <a:off x="5457168" y="3560769"/>
            <a:ext cx="679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a:off x="5464210" y="4301123"/>
            <a:ext cx="672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109882" y="3087019"/>
            <a:ext cx="3026908" cy="473750"/>
            <a:chOff x="3467742" y="3387212"/>
            <a:chExt cx="3026908" cy="473750"/>
          </a:xfrm>
        </p:grpSpPr>
        <p:cxnSp>
          <p:nvCxnSpPr>
            <p:cNvPr id="213" name="Straight Connector 212"/>
            <p:cNvCxnSpPr/>
            <p:nvPr/>
          </p:nvCxnSpPr>
          <p:spPr>
            <a:xfrm>
              <a:off x="3467742" y="3860962"/>
              <a:ext cx="4946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V="1">
              <a:off x="3962400" y="3387212"/>
              <a:ext cx="0" cy="4737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3951116" y="3406262"/>
              <a:ext cx="2286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6248400" y="3387212"/>
              <a:ext cx="0" cy="359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a:off x="6237116" y="3746991"/>
              <a:ext cx="25753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218" name="Straight Arrow Connector 217"/>
          <p:cNvCxnSpPr/>
          <p:nvPr/>
        </p:nvCxnSpPr>
        <p:spPr>
          <a:xfrm>
            <a:off x="7797570" y="3560769"/>
            <a:ext cx="679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a:off x="7804612" y="4301123"/>
            <a:ext cx="672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rot="10800000">
            <a:off x="3474137" y="3799338"/>
            <a:ext cx="389530" cy="677108"/>
          </a:xfrm>
          <a:prstGeom prst="rect">
            <a:avLst/>
          </a:prstGeom>
          <a:noFill/>
        </p:spPr>
        <p:txBody>
          <a:bodyPr wrap="square" lIns="0" tIns="0" rIns="0" bIns="0" rtlCol="0">
            <a:spAutoFit/>
          </a:bodyPr>
          <a:lstStyle/>
          <a:p>
            <a:r>
              <a:rPr lang="en-GB" sz="4400" dirty="0" smtClean="0">
                <a:gradFill>
                  <a:gsLst>
                    <a:gs pos="2917">
                      <a:schemeClr val="tx1"/>
                    </a:gs>
                    <a:gs pos="30000">
                      <a:schemeClr val="tx1"/>
                    </a:gs>
                  </a:gsLst>
                  <a:lin ang="5400000" scaled="0"/>
                </a:gradFill>
              </a:rPr>
              <a:t>…</a:t>
            </a:r>
          </a:p>
        </p:txBody>
      </p:sp>
      <p:sp>
        <p:nvSpPr>
          <p:cNvPr id="221" name="TextBox 220"/>
          <p:cNvSpPr txBox="1"/>
          <p:nvPr/>
        </p:nvSpPr>
        <p:spPr>
          <a:xfrm>
            <a:off x="4211541" y="3460083"/>
            <a:ext cx="1355371" cy="830997"/>
          </a:xfrm>
          <a:prstGeom prst="rect">
            <a:avLst/>
          </a:prstGeom>
          <a:noFill/>
        </p:spPr>
        <p:txBody>
          <a:bodyPr wrap="none" rtlCol="0">
            <a:spAutoFit/>
          </a:bodyPr>
          <a:lstStyle/>
          <a:p>
            <a:r>
              <a:rPr lang="en-GB" sz="2400" dirty="0" smtClean="0"/>
              <a:t>Malware </a:t>
            </a:r>
          </a:p>
          <a:p>
            <a:r>
              <a:rPr lang="en-GB" sz="2400" dirty="0" smtClean="0"/>
              <a:t>scanner</a:t>
            </a:r>
            <a:endParaRPr lang="en-GB" sz="2400" dirty="0"/>
          </a:p>
        </p:txBody>
      </p:sp>
      <p:sp>
        <p:nvSpPr>
          <p:cNvPr id="3" name="Oval 2"/>
          <p:cNvSpPr/>
          <p:nvPr/>
        </p:nvSpPr>
        <p:spPr>
          <a:xfrm>
            <a:off x="2339240" y="1144029"/>
            <a:ext cx="1941832"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4046273" y="1566816"/>
            <a:ext cx="1941832"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1"/>
          </p:nvPr>
        </p:nvSpPr>
        <p:spPr/>
        <p:txBody>
          <a:bodyPr/>
          <a:lstStyle/>
          <a:p>
            <a:fld id="{23D3326C-63B1-4E2D-BD63-D804046D978B}" type="slidenum">
              <a:rPr lang="en-US" smtClean="0"/>
              <a:pPr/>
              <a:t>9</a:t>
            </a:fld>
            <a:endParaRPr lang="en-US" dirty="0"/>
          </a:p>
        </p:txBody>
      </p:sp>
    </p:spTree>
    <p:custDataLst>
      <p:tags r:id="rId1"/>
    </p:custDataLst>
    <p:extLst>
      <p:ext uri="{BB962C8B-B14F-4D97-AF65-F5344CB8AC3E}">
        <p14:creationId xmlns:p14="http://schemas.microsoft.com/office/powerpoint/2010/main" val="1459129686"/>
      </p:ext>
    </p:extLst>
  </p:cSld>
  <p:clrMapOvr>
    <a:masterClrMapping/>
  </p:clrMapOvr>
  <p:transition advTm="6782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9.5|27.7|25.7|8.5"/>
</p:tagLst>
</file>

<file path=ppt/tags/tag10.xml><?xml version="1.0" encoding="utf-8"?>
<p:tagLst xmlns:a="http://schemas.openxmlformats.org/drawingml/2006/main" xmlns:r="http://schemas.openxmlformats.org/officeDocument/2006/relationships" xmlns:p="http://schemas.openxmlformats.org/presentationml/2006/main">
  <p:tag name="TIMING" val="|8.2"/>
</p:tagLst>
</file>

<file path=ppt/tags/tag11.xml><?xml version="1.0" encoding="utf-8"?>
<p:tagLst xmlns:a="http://schemas.openxmlformats.org/drawingml/2006/main" xmlns:r="http://schemas.openxmlformats.org/officeDocument/2006/relationships" xmlns:p="http://schemas.openxmlformats.org/presentationml/2006/main">
  <p:tag name="TIMING" val="|4.6|7.7|6.5"/>
</p:tagLst>
</file>

<file path=ppt/tags/tag12.xml><?xml version="1.0" encoding="utf-8"?>
<p:tagLst xmlns:a="http://schemas.openxmlformats.org/drawingml/2006/main" xmlns:r="http://schemas.openxmlformats.org/officeDocument/2006/relationships" xmlns:p="http://schemas.openxmlformats.org/presentationml/2006/main">
  <p:tag name="TIMING" val="|41.4|14.1"/>
</p:tagLst>
</file>

<file path=ppt/tags/tag13.xml><?xml version="1.0" encoding="utf-8"?>
<p:tagLst xmlns:a="http://schemas.openxmlformats.org/drawingml/2006/main" xmlns:r="http://schemas.openxmlformats.org/officeDocument/2006/relationships" xmlns:p="http://schemas.openxmlformats.org/presentationml/2006/main">
  <p:tag name="TIMING" val="|4.4|13.9|11.3|12"/>
</p:tagLst>
</file>

<file path=ppt/tags/tag14.xml><?xml version="1.0" encoding="utf-8"?>
<p:tagLst xmlns:a="http://schemas.openxmlformats.org/drawingml/2006/main" xmlns:r="http://schemas.openxmlformats.org/officeDocument/2006/relationships" xmlns:p="http://schemas.openxmlformats.org/presentationml/2006/main">
  <p:tag name="TIMING" val="|16.5|12.7|0.8|18.4|1.5|19.7|2.2|0.8|7.1|2.2|15.3|0.8"/>
</p:tagLst>
</file>

<file path=ppt/tags/tag15.xml><?xml version="1.0" encoding="utf-8"?>
<p:tagLst xmlns:a="http://schemas.openxmlformats.org/drawingml/2006/main" xmlns:r="http://schemas.openxmlformats.org/officeDocument/2006/relationships" xmlns:p="http://schemas.openxmlformats.org/presentationml/2006/main">
  <p:tag name="TIMING" val="|10|16.8|2|16.1"/>
</p:tagLst>
</file>

<file path=ppt/tags/tag2.xml><?xml version="1.0" encoding="utf-8"?>
<p:tagLst xmlns:a="http://schemas.openxmlformats.org/drawingml/2006/main" xmlns:r="http://schemas.openxmlformats.org/officeDocument/2006/relationships" xmlns:p="http://schemas.openxmlformats.org/presentationml/2006/main">
  <p:tag name="TIMING" val="|8.8|3.9|5.4|13.1|14"/>
</p:tagLst>
</file>

<file path=ppt/tags/tag3.xml><?xml version="1.0" encoding="utf-8"?>
<p:tagLst xmlns:a="http://schemas.openxmlformats.org/drawingml/2006/main" xmlns:r="http://schemas.openxmlformats.org/officeDocument/2006/relationships" xmlns:p="http://schemas.openxmlformats.org/presentationml/2006/main">
  <p:tag name="TIMING" val="|8.2|20"/>
</p:tagLst>
</file>

<file path=ppt/tags/tag4.xml><?xml version="1.0" encoding="utf-8"?>
<p:tagLst xmlns:a="http://schemas.openxmlformats.org/drawingml/2006/main" xmlns:r="http://schemas.openxmlformats.org/officeDocument/2006/relationships" xmlns:p="http://schemas.openxmlformats.org/presentationml/2006/main">
  <p:tag name="TIMING" val="|30.9|34.7"/>
</p:tagLst>
</file>

<file path=ppt/tags/tag5.xml><?xml version="1.0" encoding="utf-8"?>
<p:tagLst xmlns:a="http://schemas.openxmlformats.org/drawingml/2006/main" xmlns:r="http://schemas.openxmlformats.org/officeDocument/2006/relationships" xmlns:p="http://schemas.openxmlformats.org/presentationml/2006/main">
  <p:tag name="TIMING" val="|4.8|6.8|7.9|4.3|8.5|3.9|4.5"/>
</p:tagLst>
</file>

<file path=ppt/tags/tag6.xml><?xml version="1.0" encoding="utf-8"?>
<p:tagLst xmlns:a="http://schemas.openxmlformats.org/drawingml/2006/main" xmlns:r="http://schemas.openxmlformats.org/officeDocument/2006/relationships" xmlns:p="http://schemas.openxmlformats.org/presentationml/2006/main">
  <p:tag name="TIMING" val="|39.5|27.7|25.7|8.5"/>
</p:tagLst>
</file>

<file path=ppt/tags/tag7.xml><?xml version="1.0" encoding="utf-8"?>
<p:tagLst xmlns:a="http://schemas.openxmlformats.org/drawingml/2006/main" xmlns:r="http://schemas.openxmlformats.org/officeDocument/2006/relationships" xmlns:p="http://schemas.openxmlformats.org/presentationml/2006/main">
  <p:tag name="TIMING" val="|39.5|27.7|25.7|8.5"/>
</p:tagLst>
</file>

<file path=ppt/tags/tag8.xml><?xml version="1.0" encoding="utf-8"?>
<p:tagLst xmlns:a="http://schemas.openxmlformats.org/drawingml/2006/main" xmlns:r="http://schemas.openxmlformats.org/officeDocument/2006/relationships" xmlns:p="http://schemas.openxmlformats.org/presentationml/2006/main">
  <p:tag name="TIMING" val="|30.9|34.7"/>
</p:tagLst>
</file>

<file path=ppt/tags/tag9.xml><?xml version="1.0" encoding="utf-8"?>
<p:tagLst xmlns:a="http://schemas.openxmlformats.org/drawingml/2006/main" xmlns:r="http://schemas.openxmlformats.org/officeDocument/2006/relationships" xmlns:p="http://schemas.openxmlformats.org/presentationml/2006/main">
  <p:tag name="TIMING" val="|0.5|2.6"/>
</p:tagLst>
</file>

<file path=ppt/theme/theme1.xml><?xml version="1.0" encoding="utf-8"?>
<a:theme xmlns:a="http://schemas.openxmlformats.org/drawingml/2006/main" name="HB-Basic-dec10">
  <a:themeElements>
    <a:clrScheme name="HB-dec10">
      <a:dk1>
        <a:srgbClr val="1010A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Template-Template Blue">
  <a:themeElements>
    <a:clrScheme name="MSR">
      <a:dk1>
        <a:srgbClr val="FFFFFF"/>
      </a:dk1>
      <a:lt1>
        <a:srgbClr val="003963"/>
      </a:lt1>
      <a:dk2>
        <a:srgbClr val="FFFFFF"/>
      </a:dk2>
      <a:lt2>
        <a:srgbClr val="003963"/>
      </a:lt2>
      <a:accent1>
        <a:srgbClr val="31A7FE"/>
      </a:accent1>
      <a:accent2>
        <a:srgbClr val="7FBA00"/>
      </a:accent2>
      <a:accent3>
        <a:srgbClr val="FF8C00"/>
      </a:accent3>
      <a:accent4>
        <a:srgbClr val="B4009E"/>
      </a:accent4>
      <a:accent5>
        <a:srgbClr val="55D455"/>
      </a:accent5>
      <a:accent6>
        <a:srgbClr val="FFB900"/>
      </a:accent6>
      <a:hlink>
        <a:srgbClr val="31A7FE"/>
      </a:hlink>
      <a:folHlink>
        <a:srgbClr val="31A7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Speaker_PPT_Template.potx [Read-Only]" id="{50C82A4D-5756-4674-B4CC-138E85F6F884}" vid="{37CA02D3-A21E-490E-9102-B50ACACCE50C}"/>
    </a:ext>
  </a:extLst>
</a:theme>
</file>

<file path=ppt/theme/theme4.xml><?xml version="1.0" encoding="utf-8"?>
<a:theme xmlns:a="http://schemas.openxmlformats.org/drawingml/2006/main" name="1_Metro Template-Template Blue">
  <a:themeElements>
    <a:clrScheme name="MSR">
      <a:dk1>
        <a:srgbClr val="FFFFFF"/>
      </a:dk1>
      <a:lt1>
        <a:srgbClr val="003963"/>
      </a:lt1>
      <a:dk2>
        <a:srgbClr val="FFFFFF"/>
      </a:dk2>
      <a:lt2>
        <a:srgbClr val="003963"/>
      </a:lt2>
      <a:accent1>
        <a:srgbClr val="31A7FE"/>
      </a:accent1>
      <a:accent2>
        <a:srgbClr val="7FBA00"/>
      </a:accent2>
      <a:accent3>
        <a:srgbClr val="FF8C00"/>
      </a:accent3>
      <a:accent4>
        <a:srgbClr val="B4009E"/>
      </a:accent4>
      <a:accent5>
        <a:srgbClr val="55D455"/>
      </a:accent5>
      <a:accent6>
        <a:srgbClr val="FFB900"/>
      </a:accent6>
      <a:hlink>
        <a:srgbClr val="31A7FE"/>
      </a:hlink>
      <a:folHlink>
        <a:srgbClr val="31A7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2_Metro Template-Template Blue">
  <a:themeElements>
    <a:clrScheme name="MSR">
      <a:dk1>
        <a:srgbClr val="FFFFFF"/>
      </a:dk1>
      <a:lt1>
        <a:srgbClr val="003963"/>
      </a:lt1>
      <a:dk2>
        <a:srgbClr val="FFFFFF"/>
      </a:dk2>
      <a:lt2>
        <a:srgbClr val="003963"/>
      </a:lt2>
      <a:accent1>
        <a:srgbClr val="31A7FE"/>
      </a:accent1>
      <a:accent2>
        <a:srgbClr val="7FBA00"/>
      </a:accent2>
      <a:accent3>
        <a:srgbClr val="FF8C00"/>
      </a:accent3>
      <a:accent4>
        <a:srgbClr val="B4009E"/>
      </a:accent4>
      <a:accent5>
        <a:srgbClr val="55D455"/>
      </a:accent5>
      <a:accent6>
        <a:srgbClr val="FFB900"/>
      </a:accent6>
      <a:hlink>
        <a:srgbClr val="31A7FE"/>
      </a:hlink>
      <a:folHlink>
        <a:srgbClr val="31A7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HB-Basic-dec10</Template>
  <TotalTime>0</TotalTime>
  <Words>3266</Words>
  <Application>Microsoft Office PowerPoint</Application>
  <PresentationFormat>On-screen Show (16:9)</PresentationFormat>
  <Paragraphs>605</Paragraphs>
  <Slides>38</Slides>
  <Notes>34</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38</vt:i4>
      </vt:variant>
    </vt:vector>
  </HeadingPairs>
  <TitlesOfParts>
    <vt:vector size="50" baseType="lpstr">
      <vt:lpstr>Arial</vt:lpstr>
      <vt:lpstr>Calibri</vt:lpstr>
      <vt:lpstr>Consolas</vt:lpstr>
      <vt:lpstr>Segoe UI</vt:lpstr>
      <vt:lpstr>Segoe UI Light</vt:lpstr>
      <vt:lpstr>Wingdings</vt:lpstr>
      <vt:lpstr>HB-Basic-dec10</vt:lpstr>
      <vt:lpstr>Metro Template-Template Blue</vt:lpstr>
      <vt:lpstr>TechEd_2013_Template_16x9</vt:lpstr>
      <vt:lpstr>1_Metro Template-Template Blue</vt:lpstr>
      <vt:lpstr>2_Metro Template-Template Blue</vt:lpstr>
      <vt:lpstr>Visio</vt:lpstr>
      <vt:lpstr>IOFlow: a Software-Defined Storage Architecture </vt:lpstr>
      <vt:lpstr>Background: Enterprise data centers</vt:lpstr>
      <vt:lpstr>Motivation</vt:lpstr>
      <vt:lpstr>Example: guarantee aggregate bandwidth B for Red tenant</vt:lpstr>
      <vt:lpstr>Challenges in enforcing end-to-end SLAs</vt:lpstr>
      <vt:lpstr>IOFlow architecture</vt:lpstr>
      <vt:lpstr>Contributions</vt:lpstr>
      <vt:lpstr>Storage flows</vt:lpstr>
      <vt:lpstr>IOFlow API: programming data plane queues</vt:lpstr>
      <vt:lpstr>Lack of common IO Header for storage traffic</vt:lpstr>
      <vt:lpstr>Flow name resolution through controller</vt:lpstr>
      <vt:lpstr>Rate limiting for congestion control</vt:lpstr>
      <vt:lpstr>Rate limiting on payload bytes does not work</vt:lpstr>
      <vt:lpstr>Rate limiting on bytes does not work</vt:lpstr>
      <vt:lpstr>Rate limiting on IOPS does not work</vt:lpstr>
      <vt:lpstr>Rate limiting based on cost</vt:lpstr>
      <vt:lpstr>Recap: Programmable queues on data plane</vt:lpstr>
      <vt:lpstr>Distributed, dynamic enforcement</vt:lpstr>
      <vt:lpstr>Work-conserving solution</vt:lpstr>
      <vt:lpstr>Max-min fair sharing</vt:lpstr>
      <vt:lpstr>Controller-based max-min fair sharing</vt:lpstr>
      <vt:lpstr>Controller decides where to enforce</vt:lpstr>
      <vt:lpstr>Centralized vs. decentralized control</vt:lpstr>
      <vt:lpstr>IOFlow implementation</vt:lpstr>
      <vt:lpstr>Evaluation map</vt:lpstr>
      <vt:lpstr>Evaluation setup</vt:lpstr>
      <vt:lpstr>Workloads</vt:lpstr>
      <vt:lpstr>Enforcing bandwidth SLAs</vt:lpstr>
      <vt:lpstr>Things to look for</vt:lpstr>
      <vt:lpstr>Results</vt:lpstr>
      <vt:lpstr>Data plane overheads at 40Gbps RDMA</vt:lpstr>
      <vt:lpstr>Control plane overheads: network and CPU</vt:lpstr>
      <vt:lpstr>Summary of contributions</vt:lpstr>
      <vt:lpstr>Backup slides</vt:lpstr>
      <vt:lpstr>Related work (1)</vt:lpstr>
      <vt:lpstr>Related work (2)</vt:lpstr>
      <vt:lpstr>IOFlow API</vt:lpstr>
      <vt:lpstr>SDS: Storage-specific challenges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2013-09-27T12:04:18Z</dcterms:created>
  <dcterms:modified xsi:type="dcterms:W3CDTF">2013-11-05T19:37:34Z</dcterms:modified>
</cp:coreProperties>
</file>