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22" r:id="rId3"/>
    <p:sldId id="279" r:id="rId4"/>
    <p:sldId id="329" r:id="rId5"/>
    <p:sldId id="332" r:id="rId6"/>
    <p:sldId id="327" r:id="rId7"/>
    <p:sldId id="282" r:id="rId8"/>
    <p:sldId id="283" r:id="rId9"/>
    <p:sldId id="323" r:id="rId10"/>
    <p:sldId id="326" r:id="rId11"/>
    <p:sldId id="291" r:id="rId12"/>
    <p:sldId id="288" r:id="rId13"/>
    <p:sldId id="285" r:id="rId14"/>
    <p:sldId id="313" r:id="rId15"/>
    <p:sldId id="287" r:id="rId16"/>
    <p:sldId id="315" r:id="rId17"/>
    <p:sldId id="314" r:id="rId18"/>
    <p:sldId id="328" r:id="rId19"/>
    <p:sldId id="325" r:id="rId20"/>
    <p:sldId id="321" r:id="rId21"/>
    <p:sldId id="331" r:id="rId22"/>
    <p:sldId id="299" r:id="rId23"/>
    <p:sldId id="300" r:id="rId24"/>
    <p:sldId id="301" r:id="rId25"/>
    <p:sldId id="302" r:id="rId26"/>
    <p:sldId id="304" r:id="rId27"/>
    <p:sldId id="275" r:id="rId28"/>
    <p:sldId id="324" r:id="rId29"/>
    <p:sldId id="276" r:id="rId30"/>
    <p:sldId id="278" r:id="rId31"/>
    <p:sldId id="303" r:id="rId32"/>
    <p:sldId id="260" r:id="rId33"/>
    <p:sldId id="30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5" autoAdjust="0"/>
    <p:restoredTop sz="91520" autoAdjust="0"/>
  </p:normalViewPr>
  <p:slideViewPr>
    <p:cSldViewPr snapToGrid="0" snapToObjects="1">
      <p:cViewPr>
        <p:scale>
          <a:sx n="100" d="100"/>
          <a:sy n="100" d="100"/>
        </p:scale>
        <p:origin x="-1856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54C21-AFDB-A947-8905-F93E53F2F65A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D8E72-ECE7-D44C-8170-151BDA144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72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A6EBD-BB25-5A43-90EC-6D4B46E723E3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D9A76-C457-694D-9067-3B862B4C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230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an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38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</a:t>
            </a:r>
            <a:r>
              <a:rPr lang="en-US" baseline="0" dirty="0" smtClean="0"/>
              <a:t> more clear that TID is assigned at *end* of TID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34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the</a:t>
            </a:r>
            <a:r>
              <a:rPr lang="en-US" baseline="0" dirty="0" smtClean="0"/>
              <a:t> flow of transactions more clear?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75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37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Intuition </a:t>
            </a:r>
            <a:r>
              <a:rPr lang="en-US" baseline="0" dirty="0" smtClean="0"/>
              <a:t>of what phase 1 and phase 2 achieve– in phase 3 we ensure no conflict in RW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99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resay the</a:t>
            </a:r>
            <a:r>
              <a:rPr lang="en-US" baseline="0" dirty="0" smtClean="0"/>
              <a:t> previous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31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Want to show epochs agree w/ serial order.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Mention in </a:t>
            </a:r>
            <a:r>
              <a:rPr lang="en-US" baseline="0" dirty="0" err="1" smtClean="0"/>
              <a:t>english</a:t>
            </a:r>
            <a:r>
              <a:rPr lang="en-US" baseline="0" dirty="0" smtClean="0"/>
              <a:t> write-write conflicts?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55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you can do a similar</a:t>
            </a:r>
            <a:r>
              <a:rPr lang="en-US" baseline="0" dirty="0" smtClean="0"/>
              <a:t> argument for RAW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39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lets us correctly replay writes in the same epoch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82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</a:t>
            </a:r>
            <a:r>
              <a:rPr lang="en-US" dirty="0" err="1" smtClean="0"/>
              <a:t>Masstree</a:t>
            </a:r>
            <a:r>
              <a:rPr lang="en-US" dirty="0" smtClean="0"/>
              <a:t> is non-transactional.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62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*crucial</a:t>
            </a:r>
            <a:r>
              <a:rPr lang="en-US" baseline="0" dirty="0" smtClean="0"/>
              <a:t> to getting good performance*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4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53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70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IO bottleneck</a:t>
            </a:r>
            <a:r>
              <a:rPr lang="en-US" baseline="0" dirty="0" smtClean="0"/>
              <a:t> as a hypothesis, and how we validated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11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Key-Value</a:t>
            </a:r>
            <a:r>
              <a:rPr lang="en-US" baseline="0" dirty="0" smtClean="0"/>
              <a:t> has no durability.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84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43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say at 1 thread, performance is good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Better than other systems on the hardware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global TIDs. Can we remove? No– this is the serialization point.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Which </a:t>
            </a:r>
            <a:r>
              <a:rPr lang="en-US" baseline="0" dirty="0" err="1" smtClean="0"/>
              <a:t>serializability</a:t>
            </a:r>
            <a:r>
              <a:rPr lang="en-US" baseline="0" dirty="0" smtClean="0"/>
              <a:t>??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started w/ this system– we optimized it, but this one thing ended up limiting scalability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83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“this”?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35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Pose the question of how to force recovery of T2 to also recover T1 w/o global TID?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we take slide 12/13 and put in here somehow? “we solve this problem w/ use of epochs”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48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about</a:t>
            </a:r>
            <a:r>
              <a:rPr lang="en-US" baseline="0" dirty="0" smtClean="0"/>
              <a:t> how to emphasis this more</a:t>
            </a:r>
          </a:p>
          <a:p>
            <a:r>
              <a:rPr lang="en-US" baseline="0" dirty="0" smtClean="0"/>
              <a:t>(put some graph there?)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we just say awesome raw throughput numbers w/o making a reference to existing literature?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44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Slow</a:t>
            </a:r>
            <a:r>
              <a:rPr lang="en-US" baseline="0" dirty="0" smtClean="0"/>
              <a:t> down on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“this”?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35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9A76-C457-694D-9067-3B862B4C23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0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48BA-B83C-454B-B17A-40A32594C3F3}" type="datetime1">
              <a:rPr lang="en-US" smtClean="0"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1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FF12-FAB3-824B-9A7A-1431CC9182D3}" type="datetime1">
              <a:rPr lang="en-US" smtClean="0"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5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FA71-38CD-AC4B-A02C-D74E7340FCA8}" type="datetime1">
              <a:rPr lang="en-US" smtClean="0"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0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91-214E-BA40-8F13-A6DF6BCA9406}" type="datetime1">
              <a:rPr lang="en-US" smtClean="0"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0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8ACD-F040-1941-A35B-8324D308608D}" type="datetime1">
              <a:rPr lang="en-US" smtClean="0"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9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E9DF-1EB4-D640-9772-2CD36F505C5A}" type="datetime1">
              <a:rPr lang="en-US" smtClean="0"/>
              <a:t>11/12/13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8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D1C6-6E35-5246-86F1-E6D6BCDA9A9B}" type="datetime1">
              <a:rPr lang="en-US" smtClean="0"/>
              <a:t>11/12/13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8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2877-A73D-6F48-865E-910E0E0C7506}" type="datetime1">
              <a:rPr lang="en-US" smtClean="0"/>
              <a:t>11/12/13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9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0AFB-687B-7044-A993-97B33AD98792}" type="datetime1">
              <a:rPr lang="en-US" smtClean="0"/>
              <a:t>11/12/13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2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0658-E154-6443-89B9-79F9D51E89B1}" type="datetime1">
              <a:rPr lang="en-US" smtClean="0"/>
              <a:t>11/12/13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6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BBEF-2CE4-E841-BC2A-11745108C441}" type="datetime1">
              <a:rPr lang="en-US" smtClean="0"/>
              <a:t>11/12/13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3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0C01C-4BA9-E644-9481-30C0B55684ED}" type="datetime1">
              <a:rPr lang="en-US" smtClean="0"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DD0F1-4F51-5A43-ACDB-1A0BA498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0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tephentu/silo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Silo</a:t>
            </a:r>
            <a:r>
              <a:rPr lang="en-US" dirty="0" smtClean="0"/>
              <a:t>: Speedy Transactions in Multicore In-Memory Databases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Stephen Tu</a:t>
            </a:r>
            <a:r>
              <a:rPr lang="en-US" sz="2400" dirty="0" smtClean="0">
                <a:solidFill>
                  <a:srgbClr val="000090"/>
                </a:solidFill>
              </a:rPr>
              <a:t>, </a:t>
            </a:r>
            <a:r>
              <a:rPr lang="en-US" sz="2400" dirty="0" err="1" smtClean="0">
                <a:solidFill>
                  <a:srgbClr val="000090"/>
                </a:solidFill>
              </a:rPr>
              <a:t>Wenting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</a:rPr>
              <a:t>Zheng</a:t>
            </a:r>
            <a:r>
              <a:rPr lang="en-US" sz="2400" dirty="0" smtClean="0">
                <a:solidFill>
                  <a:srgbClr val="000090"/>
                </a:solidFill>
              </a:rPr>
              <a:t>, Eddie Kohler</a:t>
            </a:r>
            <a:r>
              <a:rPr lang="en-US" sz="2400" baseline="30000" dirty="0" smtClean="0">
                <a:solidFill>
                  <a:srgbClr val="000090"/>
                </a:solidFill>
              </a:rPr>
              <a:t>†</a:t>
            </a:r>
            <a:r>
              <a:rPr lang="en-US" sz="2400" dirty="0" smtClean="0">
                <a:solidFill>
                  <a:srgbClr val="000090"/>
                </a:solidFill>
              </a:rPr>
              <a:t>, Barbara </a:t>
            </a:r>
            <a:r>
              <a:rPr lang="en-US" sz="2400" dirty="0" err="1" smtClean="0">
                <a:solidFill>
                  <a:srgbClr val="000090"/>
                </a:solidFill>
              </a:rPr>
              <a:t>Liskov</a:t>
            </a:r>
            <a:r>
              <a:rPr lang="en-US" sz="2400" dirty="0" smtClean="0">
                <a:solidFill>
                  <a:srgbClr val="000090"/>
                </a:solidFill>
              </a:rPr>
              <a:t>, Samuel Madden</a:t>
            </a:r>
          </a:p>
          <a:p>
            <a:r>
              <a:rPr lang="en-US" sz="2400" i="1" dirty="0" smtClean="0">
                <a:solidFill>
                  <a:srgbClr val="000090"/>
                </a:solidFill>
              </a:rPr>
              <a:t>MIT CSAIL, </a:t>
            </a:r>
            <a:r>
              <a:rPr lang="en-US" sz="2400" baseline="30000" dirty="0" smtClean="0">
                <a:solidFill>
                  <a:srgbClr val="000090"/>
                </a:solidFill>
              </a:rPr>
              <a:t>†</a:t>
            </a:r>
            <a:r>
              <a:rPr lang="en-US" sz="2400" i="1" dirty="0" smtClean="0">
                <a:solidFill>
                  <a:srgbClr val="000090"/>
                </a:solidFill>
              </a:rPr>
              <a:t>Harvard University</a:t>
            </a:r>
            <a:endParaRPr lang="en-US" sz="2400" i="1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3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5"/>
    </mc:Choice>
    <mc:Fallback xmlns="">
      <p:transition xmlns:p14="http://schemas.microsoft.com/office/powerpoint/2010/main" spd="slow" advTm="19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3798"/>
            <a:ext cx="8229600" cy="1143000"/>
          </a:xfrm>
        </p:spPr>
        <p:txBody>
          <a:bodyPr/>
          <a:lstStyle/>
          <a:p>
            <a:r>
              <a:rPr lang="en-US" dirty="0" smtClean="0"/>
              <a:t>Epoch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8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Epochs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Divide time into epochs.</a:t>
            </a:r>
          </a:p>
          <a:p>
            <a:pPr lvl="1"/>
            <a:r>
              <a:rPr lang="en-US" dirty="0" smtClean="0"/>
              <a:t>A single thread advances the current epoch.</a:t>
            </a:r>
          </a:p>
          <a:p>
            <a:r>
              <a:rPr lang="en-US" dirty="0" smtClean="0"/>
              <a:t>Use epoch numbers as recovery boundaries.</a:t>
            </a:r>
          </a:p>
          <a:p>
            <a:r>
              <a:rPr lang="en-US" i="1" dirty="0" smtClean="0"/>
              <a:t>Reduces</a:t>
            </a:r>
            <a:r>
              <a:rPr lang="en-US" dirty="0" smtClean="0"/>
              <a:t> non data driven shared writes to happening very infrequently.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/>
              <a:t>Serialization point is now a </a:t>
            </a:r>
            <a:r>
              <a:rPr lang="en-US" sz="3200" b="1" i="1" dirty="0">
                <a:solidFill>
                  <a:srgbClr val="008000"/>
                </a:solidFill>
              </a:rPr>
              <a:t>memory </a:t>
            </a:r>
            <a:r>
              <a:rPr lang="en-US" sz="3200" b="1" i="1" dirty="0" smtClean="0">
                <a:solidFill>
                  <a:srgbClr val="008000"/>
                </a:solidFill>
              </a:rPr>
              <a:t>read </a:t>
            </a:r>
            <a:r>
              <a:rPr lang="en-US" sz="3200" dirty="0" smtClean="0"/>
              <a:t>of the epoch number!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6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Identifiers (TIDs)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record contains TID of its last writer.</a:t>
            </a:r>
          </a:p>
          <a:p>
            <a:r>
              <a:rPr lang="en-US" dirty="0" smtClean="0"/>
              <a:t>TID is broken into three pieces: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Assign TID at commit time (after reads).</a:t>
            </a:r>
          </a:p>
          <a:p>
            <a:pPr lvl="1"/>
            <a:r>
              <a:rPr lang="en-US" dirty="0" smtClean="0"/>
              <a:t>Take the smallest number in the </a:t>
            </a:r>
            <a:r>
              <a:rPr lang="en-US" i="1" dirty="0" smtClean="0"/>
              <a:t>current</a:t>
            </a:r>
            <a:r>
              <a:rPr lang="en-US" dirty="0" smtClean="0"/>
              <a:t> epoch larger than all record TIDs observed in the transaction.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291787"/>
              </p:ext>
            </p:extLst>
          </p:nvPr>
        </p:nvGraphicFramePr>
        <p:xfrm>
          <a:off x="1470785" y="3125847"/>
          <a:ext cx="6096000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97298"/>
                <a:gridCol w="2762250"/>
                <a:gridCol w="19364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Status bits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Sequence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Epoch number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19955" y="345640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65125" y="345640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4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/>
      <p:bldP spid="6" grpId="0" uiExpan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379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Executing/committing transactions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3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Pre-commit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Idea</a:t>
            </a:r>
            <a:r>
              <a:rPr lang="en-US" dirty="0" smtClean="0"/>
              <a:t>: proceed as if records will not be modified – check otherwise at commit time. </a:t>
            </a:r>
          </a:p>
          <a:p>
            <a:r>
              <a:rPr lang="en-US" dirty="0" smtClean="0"/>
              <a:t>To read record A, save the record’s TID in a local </a:t>
            </a:r>
            <a:r>
              <a:rPr lang="en-US" i="1" dirty="0" smtClean="0"/>
              <a:t>read-set</a:t>
            </a:r>
            <a:r>
              <a:rPr lang="en-US" dirty="0" smtClean="0"/>
              <a:t>, then use the value.</a:t>
            </a:r>
          </a:p>
          <a:p>
            <a:r>
              <a:rPr lang="en-US" dirty="0" smtClean="0"/>
              <a:t>To write record A, store the write in a local </a:t>
            </a:r>
            <a:r>
              <a:rPr lang="en-US" i="1" dirty="0" smtClean="0"/>
              <a:t>write-set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(Standard optimistic concurrency control)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Phase 1</a:t>
            </a:r>
            <a:r>
              <a:rPr lang="en-US" b="1" dirty="0" smtClean="0"/>
              <a:t>: </a:t>
            </a:r>
            <a:r>
              <a:rPr lang="en-US" dirty="0" smtClean="0"/>
              <a:t>Lock (in global order) all records in the write set.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Read the current epoch.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Phase 2</a:t>
            </a:r>
            <a:r>
              <a:rPr lang="en-US" b="1" dirty="0" smtClean="0"/>
              <a:t>: </a:t>
            </a:r>
            <a:r>
              <a:rPr lang="en-US" dirty="0" smtClean="0"/>
              <a:t>Validate records in read set.</a:t>
            </a:r>
          </a:p>
          <a:p>
            <a:pPr lvl="1"/>
            <a:r>
              <a:rPr lang="en-US" dirty="0" smtClean="0"/>
              <a:t>Abort if record’s TID changed or lock is held (by another transaction).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Phase 3</a:t>
            </a:r>
            <a:r>
              <a:rPr lang="en-US" b="1" dirty="0" smtClean="0"/>
              <a:t>:</a:t>
            </a:r>
            <a:r>
              <a:rPr lang="en-US" dirty="0" smtClean="0"/>
              <a:t> Pick TID and perform writes.</a:t>
            </a:r>
          </a:p>
          <a:p>
            <a:pPr lvl="1"/>
            <a:r>
              <a:rPr lang="en-US" dirty="0" smtClean="0"/>
              <a:t>Use the epoch recorded in Phase 1 for the TID.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9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1657" y="421432"/>
            <a:ext cx="61912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urier"/>
                <a:cs typeface="Courier"/>
              </a:rPr>
              <a:t>// Phase 1</a:t>
            </a:r>
          </a:p>
          <a:p>
            <a:r>
              <a:rPr lang="en-US" dirty="0">
                <a:latin typeface="Courier"/>
                <a:cs typeface="Courier"/>
              </a:rPr>
              <a:t>for w, v in </a:t>
            </a:r>
            <a:r>
              <a:rPr lang="en-US" dirty="0" err="1">
                <a:latin typeface="Courier"/>
                <a:cs typeface="Courier"/>
              </a:rPr>
              <a:t>WriteSet</a:t>
            </a:r>
            <a:r>
              <a:rPr lang="en-US" dirty="0">
                <a:latin typeface="Courier"/>
                <a:cs typeface="Courier"/>
              </a:rPr>
              <a:t> {</a:t>
            </a:r>
          </a:p>
          <a:p>
            <a:r>
              <a:rPr lang="en-US" dirty="0">
                <a:latin typeface="Courier"/>
                <a:cs typeface="Courier"/>
              </a:rPr>
              <a:t>    Lock(w)</a:t>
            </a:r>
            <a:r>
              <a:rPr lang="en-US" dirty="0" smtClean="0">
                <a:latin typeface="Courier"/>
                <a:cs typeface="Courier"/>
              </a:rPr>
              <a:t>; // use a lock bit in TID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}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Fence</a:t>
            </a:r>
            <a:r>
              <a:rPr lang="en-US" dirty="0" smtClean="0">
                <a:latin typeface="Courier"/>
                <a:cs typeface="Courier"/>
              </a:rPr>
              <a:t>(); // compiler-only on x86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e = </a:t>
            </a:r>
            <a:r>
              <a:rPr lang="en-US" dirty="0" err="1" smtClean="0">
                <a:latin typeface="Courier"/>
                <a:cs typeface="Courier"/>
              </a:rPr>
              <a:t>Global_Epoch</a:t>
            </a:r>
            <a:r>
              <a:rPr lang="en-US" dirty="0" smtClean="0">
                <a:latin typeface="Courier"/>
                <a:cs typeface="Courier"/>
              </a:rPr>
              <a:t>; // serialization point</a:t>
            </a:r>
          </a:p>
          <a:p>
            <a:r>
              <a:rPr lang="en-US" b="1" dirty="0" smtClean="0">
                <a:latin typeface="Courier"/>
                <a:cs typeface="Courier"/>
              </a:rPr>
              <a:t>Fence</a:t>
            </a:r>
            <a:r>
              <a:rPr lang="en-US" dirty="0">
                <a:latin typeface="Courier"/>
                <a:cs typeface="Courier"/>
              </a:rPr>
              <a:t>(); // compiler-only on </a:t>
            </a:r>
            <a:r>
              <a:rPr lang="en-US" dirty="0" smtClean="0">
                <a:latin typeface="Courier"/>
                <a:cs typeface="Courier"/>
              </a:rPr>
              <a:t>x86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1656" y="2821981"/>
            <a:ext cx="594784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urier"/>
                <a:cs typeface="Courier"/>
              </a:rPr>
              <a:t>// Phase 2</a:t>
            </a:r>
          </a:p>
          <a:p>
            <a:r>
              <a:rPr lang="en-US" dirty="0">
                <a:latin typeface="Courier"/>
                <a:cs typeface="Courier"/>
              </a:rPr>
              <a:t>for r, t in </a:t>
            </a:r>
            <a:r>
              <a:rPr lang="en-US" dirty="0" err="1">
                <a:latin typeface="Courier"/>
                <a:cs typeface="Courier"/>
              </a:rPr>
              <a:t>ReadSet</a:t>
            </a:r>
            <a:r>
              <a:rPr lang="en-US" dirty="0">
                <a:latin typeface="Courier"/>
                <a:cs typeface="Courier"/>
              </a:rPr>
              <a:t> {</a:t>
            </a:r>
          </a:p>
          <a:p>
            <a:r>
              <a:rPr lang="en-US" dirty="0">
                <a:latin typeface="Courier"/>
                <a:cs typeface="Courier"/>
              </a:rPr>
              <a:t>    Validate(r, t); // </a:t>
            </a:r>
            <a:r>
              <a:rPr lang="en-US" dirty="0" smtClean="0">
                <a:latin typeface="Courier"/>
                <a:cs typeface="Courier"/>
              </a:rPr>
              <a:t>abort if fails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}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tid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Generate_TID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ReadSet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WriteSet</a:t>
            </a:r>
            <a:r>
              <a:rPr lang="en-US" dirty="0">
                <a:latin typeface="Courier"/>
                <a:cs typeface="Courier"/>
              </a:rPr>
              <a:t>, e)</a:t>
            </a:r>
            <a:r>
              <a:rPr lang="en-US" dirty="0" smtClean="0">
                <a:latin typeface="Courier"/>
                <a:cs typeface="Courier"/>
              </a:rPr>
              <a:t>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1657" y="47960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Courier"/>
                <a:cs typeface="Courier"/>
              </a:rPr>
              <a:t>// Phase 3</a:t>
            </a:r>
          </a:p>
          <a:p>
            <a:r>
              <a:rPr lang="en-US" dirty="0" smtClean="0">
                <a:latin typeface="Courier"/>
                <a:cs typeface="Courier"/>
              </a:rPr>
              <a:t>for w, v in </a:t>
            </a:r>
            <a:r>
              <a:rPr lang="en-US" dirty="0" err="1" smtClean="0">
                <a:latin typeface="Courier"/>
                <a:cs typeface="Courier"/>
              </a:rPr>
              <a:t>WriteSet</a:t>
            </a:r>
            <a:r>
              <a:rPr lang="en-US" dirty="0" smtClean="0">
                <a:latin typeface="Courier"/>
                <a:cs typeface="Courier"/>
              </a:rPr>
              <a:t> {</a:t>
            </a:r>
          </a:p>
          <a:p>
            <a:r>
              <a:rPr lang="en-US" dirty="0" smtClean="0">
                <a:latin typeface="Courier"/>
                <a:cs typeface="Courier"/>
              </a:rPr>
              <a:t>    Write(w, v, </a:t>
            </a:r>
            <a:r>
              <a:rPr lang="en-US" dirty="0" err="1" smtClean="0">
                <a:latin typeface="Courier"/>
                <a:cs typeface="Courier"/>
              </a:rPr>
              <a:t>tid</a:t>
            </a:r>
            <a:r>
              <a:rPr lang="en-US" dirty="0" smtClean="0">
                <a:latin typeface="Courier"/>
                <a:cs typeface="Courier"/>
              </a:rPr>
              <a:t>);</a:t>
            </a:r>
          </a:p>
          <a:p>
            <a:r>
              <a:rPr lang="en-US" dirty="0" smtClean="0">
                <a:latin typeface="Courier"/>
                <a:cs typeface="Courier"/>
              </a:rPr>
              <a:t>    Unlock(w);</a:t>
            </a:r>
          </a:p>
          <a:p>
            <a:r>
              <a:rPr lang="en-US" dirty="0" smtClean="0">
                <a:latin typeface="Courier"/>
                <a:cs typeface="Courier"/>
              </a:rPr>
              <a:t>}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3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Returning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Say </a:t>
            </a:r>
            <a:r>
              <a:rPr lang="en-US" dirty="0" smtClean="0"/>
              <a:t>T1 </a:t>
            </a:r>
            <a:r>
              <a:rPr lang="en-US" dirty="0"/>
              <a:t>commits </a:t>
            </a:r>
            <a:r>
              <a:rPr lang="en-US" dirty="0" smtClean="0"/>
              <a:t>with a TID in epoch E.</a:t>
            </a:r>
          </a:p>
          <a:p>
            <a:r>
              <a:rPr lang="en-US" dirty="0" smtClean="0"/>
              <a:t>Cannot return T1 to client until all transactions in epochs </a:t>
            </a:r>
            <a:r>
              <a:rPr lang="en-US" dirty="0"/>
              <a:t>≤ E </a:t>
            </a:r>
            <a:r>
              <a:rPr lang="en-US" dirty="0" smtClean="0"/>
              <a:t>are on disk.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4444"/>
            <a:ext cx="8229600" cy="1143000"/>
          </a:xfrm>
        </p:spPr>
        <p:txBody>
          <a:bodyPr/>
          <a:lstStyle/>
          <a:p>
            <a:r>
              <a:rPr lang="en-US" dirty="0" smtClean="0"/>
              <a:t>Correctness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0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poch read = serialization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property we require is that epoch differences agree with dependencies.</a:t>
            </a:r>
          </a:p>
          <a:p>
            <a:pPr lvl="1"/>
            <a:r>
              <a:rPr lang="en-US" dirty="0" smtClean="0"/>
              <a:t>T2 reads T1’s write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T2’s epoch ≥ T1’s.</a:t>
            </a:r>
          </a:p>
          <a:p>
            <a:pPr lvl="1"/>
            <a:r>
              <a:rPr lang="en-US" dirty="0" smtClean="0"/>
              <a:t>T2 overwrites a key T1 read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T2’s epoch ≥ T1’s.</a:t>
            </a:r>
          </a:p>
          <a:p>
            <a:r>
              <a:rPr lang="en-US" dirty="0" smtClean="0"/>
              <a:t>The commit protocol achieves this.</a:t>
            </a:r>
          </a:p>
          <a:p>
            <a:r>
              <a:rPr lang="en-US" dirty="0" smtClean="0"/>
              <a:t>Full proof in paper.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7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Extremely high throughput in-memory relational database.</a:t>
            </a:r>
          </a:p>
          <a:p>
            <a:pPr lvl="1"/>
            <a:r>
              <a:rPr lang="en-US" dirty="0" smtClean="0"/>
              <a:t>Fully </a:t>
            </a:r>
            <a:r>
              <a:rPr lang="en-US" dirty="0" err="1" smtClean="0"/>
              <a:t>serializable</a:t>
            </a:r>
            <a:r>
              <a:rPr lang="en-US" dirty="0" smtClean="0"/>
              <a:t> transactions.</a:t>
            </a:r>
          </a:p>
          <a:p>
            <a:pPr lvl="1"/>
            <a:r>
              <a:rPr lang="en-US" dirty="0" smtClean="0"/>
              <a:t>Can recover from crashes.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8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Write-after-read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2127"/>
            <a:ext cx="8229600" cy="4525963"/>
          </a:xfrm>
        </p:spPr>
        <p:txBody>
          <a:bodyPr/>
          <a:lstStyle/>
          <a:p>
            <a:r>
              <a:rPr lang="en-US" dirty="0" smtClean="0"/>
              <a:t>Say T2 overwrites a key T1 reads.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751733" y="4325025"/>
            <a:ext cx="2571750" cy="2031325"/>
            <a:chOff x="867838" y="1956328"/>
            <a:chExt cx="2571750" cy="2031325"/>
          </a:xfrm>
        </p:grpSpPr>
        <p:sp>
          <p:nvSpPr>
            <p:cNvPr id="25" name="Rounded Rectangle 24"/>
            <p:cNvSpPr/>
            <p:nvPr/>
          </p:nvSpPr>
          <p:spPr>
            <a:xfrm>
              <a:off x="878421" y="2611968"/>
              <a:ext cx="2391829" cy="48683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878421" y="3141135"/>
              <a:ext cx="2391829" cy="48683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78421" y="3672419"/>
              <a:ext cx="2391829" cy="2960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67838" y="1956328"/>
              <a:ext cx="257175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latin typeface="Courier"/>
                  <a:cs typeface="Courier"/>
                </a:rPr>
                <a:t>T2:</a:t>
              </a:r>
            </a:p>
            <a:p>
              <a:r>
                <a:rPr lang="en-US" sz="1400" dirty="0" err="1" smtClean="0">
                  <a:latin typeface="Courier"/>
                  <a:cs typeface="Courier"/>
                </a:rPr>
                <a:t>WriteLocal</a:t>
              </a:r>
              <a:r>
                <a:rPr lang="en-US" sz="1400" dirty="0" smtClean="0">
                  <a:latin typeface="Courier"/>
                  <a:cs typeface="Courier"/>
                </a:rPr>
                <a:t>(A, 2);</a:t>
              </a:r>
            </a:p>
            <a:p>
              <a:endParaRPr lang="en-US" sz="1400" i="1" dirty="0">
                <a:latin typeface="Courier"/>
                <a:cs typeface="Courier"/>
              </a:endParaRPr>
            </a:p>
            <a:p>
              <a:r>
                <a:rPr lang="en-US" sz="1400" dirty="0">
                  <a:latin typeface="Courier"/>
                  <a:cs typeface="Courier"/>
                </a:rPr>
                <a:t>Lock(A);</a:t>
              </a:r>
            </a:p>
            <a:p>
              <a:r>
                <a:rPr lang="en-US" sz="1400" dirty="0">
                  <a:latin typeface="Courier"/>
                  <a:cs typeface="Courier"/>
                </a:rPr>
                <a:t>e = </a:t>
              </a:r>
              <a:r>
                <a:rPr lang="en-US" sz="1400" dirty="0" err="1" smtClean="0">
                  <a:latin typeface="Courier"/>
                  <a:cs typeface="Courier"/>
                </a:rPr>
                <a:t>Global_Epoch</a:t>
              </a:r>
              <a:r>
                <a:rPr lang="en-US" sz="1400" dirty="0" smtClean="0">
                  <a:latin typeface="Courier"/>
                  <a:cs typeface="Courier"/>
                </a:rPr>
                <a:t>;</a:t>
              </a:r>
            </a:p>
            <a:p>
              <a:endParaRPr lang="en-US" sz="1400" i="1" dirty="0">
                <a:latin typeface="Courier"/>
                <a:cs typeface="Courier"/>
              </a:endParaRPr>
            </a:p>
            <a:p>
              <a:r>
                <a:rPr lang="en-US" sz="1400" dirty="0">
                  <a:latin typeface="Courier"/>
                  <a:cs typeface="Courier"/>
                </a:rPr>
                <a:t>t = </a:t>
              </a:r>
              <a:r>
                <a:rPr lang="en-US" sz="1400" dirty="0" err="1" smtClean="0">
                  <a:latin typeface="Courier"/>
                  <a:cs typeface="Courier"/>
                </a:rPr>
                <a:t>GenerateTID</a:t>
              </a:r>
              <a:r>
                <a:rPr lang="en-US" sz="1400" dirty="0">
                  <a:latin typeface="Courier"/>
                  <a:cs typeface="Courier"/>
                </a:rPr>
                <a:t>(e)</a:t>
              </a:r>
              <a:r>
                <a:rPr lang="en-US" sz="1400" dirty="0" smtClean="0">
                  <a:latin typeface="Courier"/>
                  <a:cs typeface="Courier"/>
                </a:rPr>
                <a:t>;</a:t>
              </a:r>
            </a:p>
            <a:p>
              <a:endParaRPr lang="en-US" sz="1400" i="1" dirty="0">
                <a:latin typeface="Courier"/>
                <a:cs typeface="Courier"/>
              </a:endParaRPr>
            </a:p>
            <a:p>
              <a:r>
                <a:rPr lang="en-US" sz="1400" dirty="0" err="1">
                  <a:latin typeface="Courier"/>
                  <a:cs typeface="Courier"/>
                </a:rPr>
                <a:t>WriteAndUnlock</a:t>
              </a:r>
              <a:r>
                <a:rPr lang="en-US" sz="1400" dirty="0">
                  <a:latin typeface="Courier"/>
                  <a:cs typeface="Courier"/>
                </a:rPr>
                <a:t>(A, t);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46674" y="1954474"/>
            <a:ext cx="3215274" cy="2462213"/>
            <a:chOff x="3577175" y="3939388"/>
            <a:chExt cx="3215274" cy="2462213"/>
          </a:xfrm>
        </p:grpSpPr>
        <p:sp>
          <p:nvSpPr>
            <p:cNvPr id="23" name="Rounded Rectangle 22"/>
            <p:cNvSpPr/>
            <p:nvPr/>
          </p:nvSpPr>
          <p:spPr>
            <a:xfrm>
              <a:off x="3577175" y="5429251"/>
              <a:ext cx="2539992" cy="48683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577175" y="4847166"/>
              <a:ext cx="2539992" cy="48683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577175" y="6011335"/>
              <a:ext cx="2539992" cy="38014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98347" y="3939388"/>
              <a:ext cx="3194102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latin typeface="Courier"/>
                  <a:cs typeface="Courier"/>
                </a:rPr>
                <a:t>T1:</a:t>
              </a:r>
            </a:p>
            <a:p>
              <a:r>
                <a:rPr lang="en-US" sz="1400" dirty="0" err="1" smtClean="0">
                  <a:latin typeface="Courier"/>
                  <a:cs typeface="Courier"/>
                </a:rPr>
                <a:t>tmp</a:t>
              </a:r>
              <a:r>
                <a:rPr lang="en-US" sz="1400" dirty="0" smtClean="0">
                  <a:latin typeface="Courier"/>
                  <a:cs typeface="Courier"/>
                </a:rPr>
                <a:t> </a:t>
              </a:r>
              <a:r>
                <a:rPr lang="en-US" sz="1400" dirty="0">
                  <a:latin typeface="Courier"/>
                  <a:cs typeface="Courier"/>
                </a:rPr>
                <a:t>= Read(A); </a:t>
              </a:r>
            </a:p>
            <a:p>
              <a:r>
                <a:rPr lang="en-US" sz="1400" dirty="0" err="1">
                  <a:latin typeface="Courier"/>
                  <a:cs typeface="Courier"/>
                </a:rPr>
                <a:t>WriteLocal</a:t>
              </a:r>
              <a:r>
                <a:rPr lang="en-US" sz="1400" dirty="0">
                  <a:latin typeface="Courier"/>
                  <a:cs typeface="Courier"/>
                </a:rPr>
                <a:t>(B, </a:t>
              </a:r>
              <a:r>
                <a:rPr lang="en-US" sz="1400" dirty="0" err="1" smtClean="0">
                  <a:latin typeface="Courier"/>
                  <a:cs typeface="Courier"/>
                </a:rPr>
                <a:t>tmp</a:t>
              </a:r>
              <a:r>
                <a:rPr lang="en-US" sz="1400" dirty="0" smtClean="0">
                  <a:latin typeface="Courier"/>
                  <a:cs typeface="Courier"/>
                </a:rPr>
                <a:t>)</a:t>
              </a:r>
              <a:r>
                <a:rPr lang="en-US" sz="1400" dirty="0">
                  <a:latin typeface="Courier"/>
                  <a:cs typeface="Courier"/>
                </a:rPr>
                <a:t>; </a:t>
              </a:r>
              <a:endParaRPr lang="en-US" sz="1400" dirty="0" smtClean="0">
                <a:latin typeface="Courier"/>
                <a:cs typeface="Courier"/>
              </a:endParaRPr>
            </a:p>
            <a:p>
              <a:endParaRPr lang="en-US" sz="1400" i="1" dirty="0">
                <a:latin typeface="Courier"/>
                <a:cs typeface="Courier"/>
              </a:endParaRPr>
            </a:p>
            <a:p>
              <a:r>
                <a:rPr lang="en-US" sz="1400" dirty="0">
                  <a:latin typeface="Courier"/>
                  <a:cs typeface="Courier"/>
                </a:rPr>
                <a:t>Lock(B);</a:t>
              </a:r>
            </a:p>
            <a:p>
              <a:r>
                <a:rPr lang="en-US" sz="1400" dirty="0">
                  <a:latin typeface="Courier"/>
                  <a:cs typeface="Courier"/>
                </a:rPr>
                <a:t>e = </a:t>
              </a:r>
              <a:r>
                <a:rPr lang="en-US" sz="1400" dirty="0" err="1" smtClean="0">
                  <a:latin typeface="Courier"/>
                  <a:cs typeface="Courier"/>
                </a:rPr>
                <a:t>Global_Epoch</a:t>
              </a:r>
              <a:r>
                <a:rPr lang="en-US" sz="1400" dirty="0" smtClean="0">
                  <a:latin typeface="Courier"/>
                  <a:cs typeface="Courier"/>
                </a:rPr>
                <a:t>;</a:t>
              </a:r>
            </a:p>
            <a:p>
              <a:endParaRPr lang="en-US" sz="1400" i="1" dirty="0">
                <a:latin typeface="Courier"/>
                <a:cs typeface="Courier"/>
              </a:endParaRPr>
            </a:p>
            <a:p>
              <a:r>
                <a:rPr lang="en-US" sz="1400" dirty="0">
                  <a:latin typeface="Courier"/>
                  <a:cs typeface="Courier"/>
                </a:rPr>
                <a:t>Validate(A); </a:t>
              </a:r>
              <a:r>
                <a:rPr lang="en-US" sz="1400" i="1" dirty="0">
                  <a:latin typeface="Courier"/>
                  <a:cs typeface="Courier"/>
                </a:rPr>
                <a:t>// </a:t>
              </a:r>
              <a:r>
                <a:rPr lang="en-US" sz="1400" i="1" dirty="0" smtClean="0">
                  <a:latin typeface="Courier"/>
                  <a:cs typeface="Courier"/>
                </a:rPr>
                <a:t>passes</a:t>
              </a:r>
            </a:p>
            <a:p>
              <a:r>
                <a:rPr lang="en-US" sz="1400" dirty="0" smtClean="0">
                  <a:latin typeface="Courier"/>
                  <a:cs typeface="Courier"/>
                </a:rPr>
                <a:t>t = </a:t>
              </a:r>
              <a:r>
                <a:rPr lang="en-US" sz="1400" dirty="0" err="1" smtClean="0">
                  <a:latin typeface="Courier"/>
                  <a:cs typeface="Courier"/>
                </a:rPr>
                <a:t>GenerateTID</a:t>
              </a:r>
              <a:r>
                <a:rPr lang="en-US" sz="1400" dirty="0" smtClean="0">
                  <a:latin typeface="Courier"/>
                  <a:cs typeface="Courier"/>
                </a:rPr>
                <a:t>(e);</a:t>
              </a:r>
            </a:p>
            <a:p>
              <a:endParaRPr lang="en-US" sz="1400" i="1" dirty="0" smtClean="0">
                <a:latin typeface="Courier"/>
                <a:cs typeface="Courier"/>
              </a:endParaRPr>
            </a:p>
            <a:p>
              <a:r>
                <a:rPr lang="en-US" sz="1400" dirty="0" err="1" smtClean="0">
                  <a:latin typeface="Courier"/>
                  <a:cs typeface="Courier"/>
                </a:rPr>
                <a:t>WriteAndUnlock</a:t>
              </a:r>
              <a:r>
                <a:rPr lang="en-US" sz="1400" dirty="0" smtClean="0">
                  <a:latin typeface="Courier"/>
                  <a:cs typeface="Courier"/>
                </a:rPr>
                <a:t>(B, t);</a:t>
              </a:r>
              <a:endParaRPr lang="en-US" sz="1400" i="1" dirty="0">
                <a:latin typeface="Courier"/>
                <a:cs typeface="Courier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20</a:t>
            </a:fld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217084" y="3270251"/>
            <a:ext cx="298449" cy="25611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515534" y="3687234"/>
            <a:ext cx="2546414" cy="134619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00673" y="3294463"/>
            <a:ext cx="3196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T2’s epoch ≥ T1’s epoch</a:t>
            </a:r>
            <a:endParaRPr lang="en-US" sz="2400" b="1" dirty="0"/>
          </a:p>
        </p:txBody>
      </p:sp>
      <p:sp>
        <p:nvSpPr>
          <p:cNvPr id="53" name="Circular Arrow 52"/>
          <p:cNvSpPr/>
          <p:nvPr/>
        </p:nvSpPr>
        <p:spPr>
          <a:xfrm rot="16200000">
            <a:off x="3636139" y="5075913"/>
            <a:ext cx="324294" cy="357865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49384" y="2073631"/>
            <a:ext cx="369332" cy="4424537"/>
            <a:chOff x="249384" y="2073631"/>
            <a:chExt cx="369332" cy="4424537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618716" y="2073631"/>
              <a:ext cx="0" cy="44245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 rot="16200000">
              <a:off x="109363" y="3825141"/>
              <a:ext cx="6493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449484" y="1935780"/>
            <a:ext cx="2154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T2() {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Write(A, 2);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 smtClean="0">
                <a:latin typeface="Courier"/>
                <a:cs typeface="Courier"/>
              </a:rPr>
              <a:t>}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84403" y="1944246"/>
            <a:ext cx="24010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T1() {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</a:t>
            </a:r>
            <a:r>
              <a:rPr lang="en-US" sz="1600" dirty="0" err="1" smtClean="0">
                <a:latin typeface="Courier"/>
                <a:cs typeface="Courier"/>
              </a:rPr>
              <a:t>tmp</a:t>
            </a:r>
            <a:r>
              <a:rPr lang="en-US" sz="1600" dirty="0" smtClean="0">
                <a:latin typeface="Courier"/>
                <a:cs typeface="Courier"/>
              </a:rPr>
              <a:t> = Read(A);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Write(B, </a:t>
            </a:r>
            <a:r>
              <a:rPr lang="en-US" sz="1600" dirty="0" err="1" smtClean="0">
                <a:latin typeface="Courier"/>
                <a:cs typeface="Courier"/>
              </a:rPr>
              <a:t>tmp</a:t>
            </a:r>
            <a:r>
              <a:rPr lang="en-US" sz="1600" dirty="0" smtClean="0">
                <a:latin typeface="Courier"/>
                <a:cs typeface="Courier"/>
              </a:rPr>
              <a:t>);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 smtClean="0">
                <a:latin typeface="Courier"/>
                <a:cs typeface="Courier"/>
              </a:rPr>
              <a:t>}</a:t>
            </a:r>
            <a:endParaRPr lang="en-US" sz="1600" dirty="0">
              <a:latin typeface="Courier"/>
              <a:cs typeface="Courier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686550" y="5336115"/>
            <a:ext cx="2044149" cy="665151"/>
            <a:chOff x="6686550" y="5336115"/>
            <a:chExt cx="2044149" cy="665151"/>
          </a:xfrm>
        </p:grpSpPr>
        <p:cxnSp>
          <p:nvCxnSpPr>
            <p:cNvPr id="59" name="Straight Arrow Connector 58"/>
            <p:cNvCxnSpPr/>
            <p:nvPr/>
          </p:nvCxnSpPr>
          <p:spPr>
            <a:xfrm>
              <a:off x="7290168" y="5541435"/>
              <a:ext cx="799732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6959600" y="533771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089900" y="5336115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86550" y="5631934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</a:t>
              </a:r>
              <a:r>
                <a:rPr lang="en-US" i="1" dirty="0" smtClean="0"/>
                <a:t>happens-before </a:t>
              </a:r>
              <a:r>
                <a:rPr lang="en-US" dirty="0" smtClean="0"/>
                <a:t>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2140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2" grpId="0"/>
      <p:bldP spid="53" grpId="0" animBg="1"/>
      <p:bldP spid="56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Read-after-write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2127"/>
            <a:ext cx="8229600" cy="4525963"/>
          </a:xfrm>
        </p:spPr>
        <p:txBody>
          <a:bodyPr/>
          <a:lstStyle/>
          <a:p>
            <a:r>
              <a:rPr lang="en-US" dirty="0" smtClean="0"/>
              <a:t>Say T2 reads a value T1 writes.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867838" y="1956328"/>
            <a:ext cx="2571750" cy="2031325"/>
            <a:chOff x="867838" y="1956328"/>
            <a:chExt cx="2571750" cy="2031325"/>
          </a:xfrm>
        </p:grpSpPr>
        <p:sp>
          <p:nvSpPr>
            <p:cNvPr id="25" name="Rounded Rectangle 24"/>
            <p:cNvSpPr/>
            <p:nvPr/>
          </p:nvSpPr>
          <p:spPr>
            <a:xfrm>
              <a:off x="878421" y="2611968"/>
              <a:ext cx="2391829" cy="48683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878421" y="3141135"/>
              <a:ext cx="2391829" cy="48683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78421" y="3672419"/>
              <a:ext cx="2391829" cy="2960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67838" y="1956328"/>
              <a:ext cx="257175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latin typeface="Courier"/>
                  <a:cs typeface="Courier"/>
                </a:rPr>
                <a:t>T1:</a:t>
              </a:r>
            </a:p>
            <a:p>
              <a:r>
                <a:rPr lang="en-US" sz="1400" dirty="0" err="1" smtClean="0">
                  <a:latin typeface="Courier"/>
                  <a:cs typeface="Courier"/>
                </a:rPr>
                <a:t>WriteLocal</a:t>
              </a:r>
              <a:r>
                <a:rPr lang="en-US" sz="1400" dirty="0" smtClean="0">
                  <a:latin typeface="Courier"/>
                  <a:cs typeface="Courier"/>
                </a:rPr>
                <a:t>(A, 2);</a:t>
              </a:r>
            </a:p>
            <a:p>
              <a:endParaRPr lang="en-US" sz="1400" i="1" dirty="0">
                <a:latin typeface="Courier"/>
                <a:cs typeface="Courier"/>
              </a:endParaRPr>
            </a:p>
            <a:p>
              <a:r>
                <a:rPr lang="en-US" sz="1400" dirty="0">
                  <a:latin typeface="Courier"/>
                  <a:cs typeface="Courier"/>
                </a:rPr>
                <a:t>Lock(A);</a:t>
              </a:r>
            </a:p>
            <a:p>
              <a:r>
                <a:rPr lang="en-US" sz="1400" dirty="0">
                  <a:latin typeface="Courier"/>
                  <a:cs typeface="Courier"/>
                </a:rPr>
                <a:t>e = </a:t>
              </a:r>
              <a:r>
                <a:rPr lang="en-US" sz="1400" dirty="0" err="1" smtClean="0">
                  <a:latin typeface="Courier"/>
                  <a:cs typeface="Courier"/>
                </a:rPr>
                <a:t>Global_Epoch</a:t>
              </a:r>
              <a:r>
                <a:rPr lang="en-US" sz="1400" dirty="0" smtClean="0">
                  <a:latin typeface="Courier"/>
                  <a:cs typeface="Courier"/>
                </a:rPr>
                <a:t>;</a:t>
              </a:r>
            </a:p>
            <a:p>
              <a:endParaRPr lang="en-US" sz="1400" i="1" dirty="0">
                <a:latin typeface="Courier"/>
                <a:cs typeface="Courier"/>
              </a:endParaRPr>
            </a:p>
            <a:p>
              <a:r>
                <a:rPr lang="en-US" sz="1400" dirty="0">
                  <a:latin typeface="Courier"/>
                  <a:cs typeface="Courier"/>
                </a:rPr>
                <a:t>t = </a:t>
              </a:r>
              <a:r>
                <a:rPr lang="en-US" sz="1400" dirty="0" err="1" smtClean="0">
                  <a:latin typeface="Courier"/>
                  <a:cs typeface="Courier"/>
                </a:rPr>
                <a:t>GenerateTID</a:t>
              </a:r>
              <a:r>
                <a:rPr lang="en-US" sz="1400" dirty="0">
                  <a:latin typeface="Courier"/>
                  <a:cs typeface="Courier"/>
                </a:rPr>
                <a:t>(e)</a:t>
              </a:r>
              <a:r>
                <a:rPr lang="en-US" sz="1400" dirty="0" smtClean="0">
                  <a:latin typeface="Courier"/>
                  <a:cs typeface="Courier"/>
                </a:rPr>
                <a:t>;</a:t>
              </a:r>
            </a:p>
            <a:p>
              <a:endParaRPr lang="en-US" sz="1400" i="1" dirty="0">
                <a:latin typeface="Courier"/>
                <a:cs typeface="Courier"/>
              </a:endParaRPr>
            </a:p>
            <a:p>
              <a:r>
                <a:rPr lang="en-US" sz="1400" dirty="0" err="1">
                  <a:latin typeface="Courier"/>
                  <a:cs typeface="Courier"/>
                </a:rPr>
                <a:t>WriteAndUnlock</a:t>
              </a:r>
              <a:r>
                <a:rPr lang="en-US" sz="1400" dirty="0">
                  <a:latin typeface="Courier"/>
                  <a:cs typeface="Courier"/>
                </a:rPr>
                <a:t>(A, t);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577175" y="3939388"/>
            <a:ext cx="3194108" cy="2462213"/>
            <a:chOff x="3577175" y="3939388"/>
            <a:chExt cx="3194108" cy="2462213"/>
          </a:xfrm>
        </p:grpSpPr>
        <p:sp>
          <p:nvSpPr>
            <p:cNvPr id="23" name="Rounded Rectangle 22"/>
            <p:cNvSpPr/>
            <p:nvPr/>
          </p:nvSpPr>
          <p:spPr>
            <a:xfrm>
              <a:off x="3577175" y="5429251"/>
              <a:ext cx="2539992" cy="48683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577175" y="4847166"/>
              <a:ext cx="2539992" cy="48683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577175" y="6011335"/>
              <a:ext cx="2539992" cy="38014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77181" y="3939388"/>
              <a:ext cx="3194102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latin typeface="Courier"/>
                  <a:cs typeface="Courier"/>
                </a:rPr>
                <a:t>T2:</a:t>
              </a:r>
            </a:p>
            <a:p>
              <a:r>
                <a:rPr lang="en-US" sz="1400" dirty="0" err="1" smtClean="0">
                  <a:latin typeface="Courier"/>
                  <a:cs typeface="Courier"/>
                </a:rPr>
                <a:t>tmp</a:t>
              </a:r>
              <a:r>
                <a:rPr lang="en-US" sz="1400" dirty="0" smtClean="0">
                  <a:latin typeface="Courier"/>
                  <a:cs typeface="Courier"/>
                </a:rPr>
                <a:t> </a:t>
              </a:r>
              <a:r>
                <a:rPr lang="en-US" sz="1400" dirty="0">
                  <a:latin typeface="Courier"/>
                  <a:cs typeface="Courier"/>
                </a:rPr>
                <a:t>= Read(A); </a:t>
              </a:r>
            </a:p>
            <a:p>
              <a:r>
                <a:rPr lang="en-US" sz="1400" dirty="0" err="1">
                  <a:latin typeface="Courier"/>
                  <a:cs typeface="Courier"/>
                </a:rPr>
                <a:t>WriteLocal</a:t>
              </a:r>
              <a:r>
                <a:rPr lang="en-US" sz="1400" dirty="0" smtClean="0">
                  <a:latin typeface="Courier"/>
                  <a:cs typeface="Courier"/>
                </a:rPr>
                <a:t>(A, tmp+1)</a:t>
              </a:r>
              <a:r>
                <a:rPr lang="en-US" sz="1400" dirty="0">
                  <a:latin typeface="Courier"/>
                  <a:cs typeface="Courier"/>
                </a:rPr>
                <a:t>; </a:t>
              </a:r>
              <a:endParaRPr lang="en-US" sz="1400" dirty="0" smtClean="0">
                <a:latin typeface="Courier"/>
                <a:cs typeface="Courier"/>
              </a:endParaRPr>
            </a:p>
            <a:p>
              <a:endParaRPr lang="en-US" sz="1400" i="1" dirty="0">
                <a:latin typeface="Courier"/>
                <a:cs typeface="Courier"/>
              </a:endParaRPr>
            </a:p>
            <a:p>
              <a:r>
                <a:rPr lang="en-US" sz="1400" dirty="0">
                  <a:latin typeface="Courier"/>
                  <a:cs typeface="Courier"/>
                </a:rPr>
                <a:t>Lock</a:t>
              </a:r>
              <a:r>
                <a:rPr lang="en-US" sz="1400" dirty="0" smtClean="0">
                  <a:latin typeface="Courier"/>
                  <a:cs typeface="Courier"/>
                </a:rPr>
                <a:t>(A)</a:t>
              </a:r>
              <a:r>
                <a:rPr lang="en-US" sz="1400" dirty="0">
                  <a:latin typeface="Courier"/>
                  <a:cs typeface="Courier"/>
                </a:rPr>
                <a:t>;</a:t>
              </a:r>
            </a:p>
            <a:p>
              <a:r>
                <a:rPr lang="en-US" sz="1400" dirty="0">
                  <a:latin typeface="Courier"/>
                  <a:cs typeface="Courier"/>
                </a:rPr>
                <a:t>e = </a:t>
              </a:r>
              <a:r>
                <a:rPr lang="en-US" sz="1400" dirty="0" err="1" smtClean="0">
                  <a:latin typeface="Courier"/>
                  <a:cs typeface="Courier"/>
                </a:rPr>
                <a:t>Global_Epoch</a:t>
              </a:r>
              <a:r>
                <a:rPr lang="en-US" sz="1400" dirty="0" smtClean="0">
                  <a:latin typeface="Courier"/>
                  <a:cs typeface="Courier"/>
                </a:rPr>
                <a:t>;</a:t>
              </a:r>
            </a:p>
            <a:p>
              <a:endParaRPr lang="en-US" sz="1400" i="1" dirty="0">
                <a:latin typeface="Courier"/>
                <a:cs typeface="Courier"/>
              </a:endParaRPr>
            </a:p>
            <a:p>
              <a:r>
                <a:rPr lang="en-US" sz="1400" dirty="0">
                  <a:latin typeface="Courier"/>
                  <a:cs typeface="Courier"/>
                </a:rPr>
                <a:t>Validate(A); </a:t>
              </a:r>
              <a:r>
                <a:rPr lang="en-US" sz="1400" i="1" dirty="0">
                  <a:latin typeface="Courier"/>
                  <a:cs typeface="Courier"/>
                </a:rPr>
                <a:t>// </a:t>
              </a:r>
              <a:r>
                <a:rPr lang="en-US" sz="1400" i="1" dirty="0" smtClean="0">
                  <a:latin typeface="Courier"/>
                  <a:cs typeface="Courier"/>
                </a:rPr>
                <a:t>passes</a:t>
              </a:r>
            </a:p>
            <a:p>
              <a:r>
                <a:rPr lang="en-US" sz="1400" dirty="0" smtClean="0">
                  <a:latin typeface="Courier"/>
                  <a:cs typeface="Courier"/>
                </a:rPr>
                <a:t>t = </a:t>
              </a:r>
              <a:r>
                <a:rPr lang="en-US" sz="1400" dirty="0" err="1" smtClean="0">
                  <a:latin typeface="Courier"/>
                  <a:cs typeface="Courier"/>
                </a:rPr>
                <a:t>GenerateTID</a:t>
              </a:r>
              <a:r>
                <a:rPr lang="en-US" sz="1400" dirty="0" smtClean="0">
                  <a:latin typeface="Courier"/>
                  <a:cs typeface="Courier"/>
                </a:rPr>
                <a:t>(e);</a:t>
              </a:r>
            </a:p>
            <a:p>
              <a:endParaRPr lang="en-US" sz="1400" i="1" dirty="0" smtClean="0">
                <a:latin typeface="Courier"/>
                <a:cs typeface="Courier"/>
              </a:endParaRPr>
            </a:p>
            <a:p>
              <a:r>
                <a:rPr lang="en-US" sz="1400" dirty="0" err="1" smtClean="0">
                  <a:latin typeface="Courier"/>
                  <a:cs typeface="Courier"/>
                </a:rPr>
                <a:t>WriteAndUnlock</a:t>
              </a:r>
              <a:r>
                <a:rPr lang="en-US" sz="1400" dirty="0" smtClean="0">
                  <a:latin typeface="Courier"/>
                  <a:cs typeface="Courier"/>
                </a:rPr>
                <a:t>(A, t);</a:t>
              </a:r>
              <a:endParaRPr lang="en-US" sz="1400" i="1" dirty="0">
                <a:latin typeface="Courier"/>
                <a:cs typeface="Courier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21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62918" y="1918228"/>
            <a:ext cx="2154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T1() {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Write(A, 2);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 smtClean="0">
                <a:latin typeface="Courier"/>
                <a:cs typeface="Courier"/>
              </a:rPr>
              <a:t>}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5782" y="1937105"/>
            <a:ext cx="26472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T2() {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</a:t>
            </a:r>
            <a:r>
              <a:rPr lang="en-US" sz="1600" dirty="0" err="1" smtClean="0">
                <a:latin typeface="Courier"/>
                <a:cs typeface="Courier"/>
              </a:rPr>
              <a:t>tmp</a:t>
            </a:r>
            <a:r>
              <a:rPr lang="en-US" sz="1600" dirty="0" smtClean="0">
                <a:latin typeface="Courier"/>
                <a:cs typeface="Courier"/>
              </a:rPr>
              <a:t> = Read(A);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Write(A, tmp+1);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 smtClean="0">
                <a:latin typeface="Courier"/>
                <a:cs typeface="Courier"/>
              </a:rPr>
              <a:t>}</a:t>
            </a:r>
            <a:endParaRPr lang="en-US" sz="1600" dirty="0">
              <a:latin typeface="Courier"/>
              <a:cs typeface="Courier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270000" y="3014323"/>
            <a:ext cx="710860" cy="76056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980860" y="3929271"/>
            <a:ext cx="2517058" cy="29348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950068" y="4392382"/>
            <a:ext cx="547850" cy="74565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800673" y="3294463"/>
            <a:ext cx="3196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T2’s epoch ≥ T1’s epoch</a:t>
            </a:r>
            <a:endParaRPr lang="en-US" sz="2400" b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249384" y="2073631"/>
            <a:ext cx="369332" cy="4424537"/>
            <a:chOff x="249384" y="2073631"/>
            <a:chExt cx="369332" cy="4424537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618716" y="2073631"/>
              <a:ext cx="0" cy="44245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 rot="16200000">
              <a:off x="109363" y="3825141"/>
              <a:ext cx="6493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686550" y="5336115"/>
            <a:ext cx="2044149" cy="665151"/>
            <a:chOff x="6686550" y="5336115"/>
            <a:chExt cx="2044149" cy="665151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7290168" y="5541435"/>
              <a:ext cx="799732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959600" y="533771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089900" y="5336115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686550" y="5631934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</a:t>
              </a:r>
              <a:r>
                <a:rPr lang="en-US" i="1" dirty="0" smtClean="0"/>
                <a:t>happens-before </a:t>
              </a:r>
              <a:r>
                <a:rPr lang="en-US" dirty="0" smtClean="0"/>
                <a:t>B</a:t>
              </a:r>
              <a:endParaRPr lang="en-US" dirty="0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flipV="1">
            <a:off x="4863833" y="4392383"/>
            <a:ext cx="0" cy="1313064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56273" y="3662763"/>
            <a:ext cx="2494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T2’s TID &gt; T1’s TID</a:t>
            </a:r>
            <a:endParaRPr lang="en-US" sz="2400" b="1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2120633" y="3939388"/>
            <a:ext cx="2377286" cy="283364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167199" y="3442592"/>
            <a:ext cx="0" cy="336990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46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43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4444"/>
            <a:ext cx="8229600" cy="1143000"/>
          </a:xfrm>
        </p:spPr>
        <p:txBody>
          <a:bodyPr/>
          <a:lstStyle/>
          <a:p>
            <a:r>
              <a:rPr lang="en-US" dirty="0" smtClean="0"/>
              <a:t>Storing the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8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commit protocol requires a data structure to provide access to records.</a:t>
            </a:r>
          </a:p>
          <a:p>
            <a:r>
              <a:rPr lang="en-US" dirty="0"/>
              <a:t>We use </a:t>
            </a:r>
            <a:r>
              <a:rPr lang="en-US" dirty="0" err="1"/>
              <a:t>Masstree</a:t>
            </a:r>
            <a:r>
              <a:rPr lang="en-US" dirty="0"/>
              <a:t>, a fast </a:t>
            </a:r>
            <a:r>
              <a:rPr lang="en-US" i="1" dirty="0"/>
              <a:t>non-transactional </a:t>
            </a:r>
            <a:r>
              <a:rPr lang="en-US" dirty="0"/>
              <a:t>B-tree for multicores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But our protocol is agnostic to data structure.</a:t>
            </a:r>
          </a:p>
          <a:p>
            <a:pPr lvl="1"/>
            <a:r>
              <a:rPr lang="en-US" dirty="0" smtClean="0"/>
              <a:t>E.g. could use hash table instead.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0" y="4752975"/>
            <a:ext cx="2984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8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Masstree</a:t>
            </a:r>
            <a:r>
              <a:rPr lang="en-US" dirty="0" smtClean="0"/>
              <a:t> in Silo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Silo uses a </a:t>
            </a:r>
            <a:r>
              <a:rPr lang="en-US" dirty="0" err="1" smtClean="0"/>
              <a:t>Masstree</a:t>
            </a:r>
            <a:r>
              <a:rPr lang="en-US" dirty="0" smtClean="0"/>
              <a:t> for each primary/secondary index.</a:t>
            </a:r>
          </a:p>
          <a:p>
            <a:r>
              <a:rPr lang="en-US" dirty="0" smtClean="0"/>
              <a:t>We adopt many parallel programming techniques used in </a:t>
            </a:r>
            <a:r>
              <a:rPr lang="en-US" dirty="0" err="1" smtClean="0"/>
              <a:t>Masstree</a:t>
            </a:r>
            <a:r>
              <a:rPr lang="en-US" dirty="0" smtClean="0"/>
              <a:t> and elsewhere.</a:t>
            </a:r>
            <a:endParaRPr lang="en-US" dirty="0"/>
          </a:p>
          <a:p>
            <a:pPr lvl="1"/>
            <a:r>
              <a:rPr lang="en-US" dirty="0" smtClean="0"/>
              <a:t>E.g. </a:t>
            </a:r>
            <a:r>
              <a:rPr lang="en-US" dirty="0"/>
              <a:t>r</a:t>
            </a:r>
            <a:r>
              <a:rPr lang="en-US" dirty="0" smtClean="0"/>
              <a:t>ead-copy-update (RCU), version number validation, software prefetching of </a:t>
            </a:r>
            <a:r>
              <a:rPr lang="en-US" dirty="0" err="1" smtClean="0"/>
              <a:t>cachelines</a:t>
            </a:r>
            <a:r>
              <a:rPr lang="en-US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7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Masstree</a:t>
            </a:r>
            <a:r>
              <a:rPr lang="en-US" dirty="0"/>
              <a:t> to Silo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Inserts/removals/overwrites.</a:t>
            </a:r>
          </a:p>
          <a:p>
            <a:r>
              <a:rPr lang="en-US" dirty="0" smtClean="0"/>
              <a:t>Range scans (phantom problem).</a:t>
            </a:r>
          </a:p>
          <a:p>
            <a:r>
              <a:rPr lang="en-US" dirty="0" smtClean="0"/>
              <a:t>Garbage collection.</a:t>
            </a:r>
          </a:p>
          <a:p>
            <a:r>
              <a:rPr lang="en-US" dirty="0" smtClean="0"/>
              <a:t>Read-only snapshots in the past.</a:t>
            </a:r>
          </a:p>
          <a:p>
            <a:r>
              <a:rPr lang="en-US" dirty="0" smtClean="0"/>
              <a:t>Decentralized logger.</a:t>
            </a:r>
          </a:p>
          <a:p>
            <a:r>
              <a:rPr lang="en-US" dirty="0" smtClean="0"/>
              <a:t>NUMA awareness and CPU affinity.</a:t>
            </a:r>
          </a:p>
          <a:p>
            <a:r>
              <a:rPr lang="en-US" i="1" dirty="0" smtClean="0"/>
              <a:t>And dependencies among them!</a:t>
            </a:r>
          </a:p>
          <a:p>
            <a:pPr marL="0" indent="0">
              <a:buNone/>
            </a:pPr>
            <a:r>
              <a:rPr lang="en-US" dirty="0" smtClean="0"/>
              <a:t>See paper for more details.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7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2829"/>
            <a:ext cx="8229600" cy="1143000"/>
          </a:xfrm>
        </p:spPr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6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32 core machine:</a:t>
            </a:r>
          </a:p>
          <a:p>
            <a:pPr lvl="1"/>
            <a:r>
              <a:rPr lang="en-US" dirty="0" smtClean="0"/>
              <a:t>2.</a:t>
            </a:r>
            <a:r>
              <a:rPr lang="en-US" dirty="0"/>
              <a:t>1</a:t>
            </a:r>
            <a:r>
              <a:rPr lang="en-US" dirty="0" smtClean="0"/>
              <a:t> GHz, L1 32KB, L2 256KB, L3 shared 24MB </a:t>
            </a:r>
          </a:p>
          <a:p>
            <a:pPr lvl="1"/>
            <a:r>
              <a:rPr lang="en-US" dirty="0" smtClean="0"/>
              <a:t>256GB RAM</a:t>
            </a:r>
          </a:p>
          <a:p>
            <a:pPr lvl="1"/>
            <a:r>
              <a:rPr lang="en-US" dirty="0" smtClean="0"/>
              <a:t>Three Fusion IO ioDrive2 drives, six 7200RPM disks in RAID-5</a:t>
            </a:r>
          </a:p>
          <a:p>
            <a:pPr lvl="1"/>
            <a:r>
              <a:rPr lang="en-US" dirty="0" smtClean="0"/>
              <a:t>Linux 3.2.0</a:t>
            </a:r>
          </a:p>
          <a:p>
            <a:r>
              <a:rPr lang="en-US" dirty="0" smtClean="0"/>
              <a:t>No networked clients.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4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TPC-C</a:t>
            </a:r>
            <a:r>
              <a:rPr lang="en-US" dirty="0"/>
              <a:t>: online retail store benchmark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Large transactions</a:t>
            </a:r>
            <a:r>
              <a:rPr lang="en-US" dirty="0" smtClean="0"/>
              <a:t> </a:t>
            </a:r>
            <a:r>
              <a:rPr lang="en-US" dirty="0"/>
              <a:t>(e.g. delivery is ~100 reads + ~100 writes). </a:t>
            </a:r>
          </a:p>
          <a:p>
            <a:pPr lvl="1"/>
            <a:r>
              <a:rPr lang="en-US" dirty="0"/>
              <a:t>Average log record length is ~1KB.</a:t>
            </a:r>
          </a:p>
          <a:p>
            <a:pPr lvl="1"/>
            <a:r>
              <a:rPr lang="en-US" dirty="0"/>
              <a:t>All loggers combined writing ~1GB/sec </a:t>
            </a:r>
            <a:r>
              <a:rPr lang="en-US" dirty="0" smtClean="0"/>
              <a:t>.</a:t>
            </a:r>
            <a:endParaRPr lang="en-US" b="1" dirty="0" smtClean="0"/>
          </a:p>
          <a:p>
            <a:r>
              <a:rPr lang="en-US" b="1" dirty="0" smtClean="0"/>
              <a:t>YCSB-like</a:t>
            </a:r>
            <a:r>
              <a:rPr lang="en-US" dirty="0" smtClean="0"/>
              <a:t>: key/value workload.</a:t>
            </a:r>
          </a:p>
          <a:p>
            <a:pPr lvl="1"/>
            <a:r>
              <a:rPr lang="en-US" b="1" dirty="0" smtClean="0"/>
              <a:t>Small transactions.</a:t>
            </a:r>
          </a:p>
          <a:p>
            <a:pPr lvl="1"/>
            <a:r>
              <a:rPr lang="en-US" dirty="0" smtClean="0"/>
              <a:t>80/20 read/read-modify-write.</a:t>
            </a:r>
          </a:p>
          <a:p>
            <a:pPr lvl="1"/>
            <a:r>
              <a:rPr lang="en-US" dirty="0" smtClean="0"/>
              <a:t>100 byte records.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niform key distribution.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7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996" y="1445668"/>
            <a:ext cx="5522269" cy="3414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of Silo on TPC-C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0446" y="4788389"/>
            <a:ext cx="73723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I/O slightly limits scalability, protocol does not.</a:t>
            </a:r>
          </a:p>
          <a:p>
            <a:pPr marL="285750" indent="-285750">
              <a:buFont typeface="Arial"/>
              <a:buChar char="•"/>
            </a:pPr>
            <a:r>
              <a:rPr lang="en-US" sz="2800" b="1" dirty="0" smtClean="0"/>
              <a:t>Note</a:t>
            </a:r>
            <a:r>
              <a:rPr lang="en-US" sz="2800" dirty="0" smtClean="0"/>
              <a:t>: </a:t>
            </a:r>
            <a:r>
              <a:rPr lang="en-US" sz="2800" dirty="0"/>
              <a:t>N</a:t>
            </a:r>
            <a:r>
              <a:rPr lang="en-US" sz="2800" dirty="0" smtClean="0"/>
              <a:t>umbers several times faster than a leading commercial system + numbers better than those in paper.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29</a:t>
            </a:fld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6836660" y="1767930"/>
            <a:ext cx="228600" cy="20903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65265" y="1669533"/>
            <a:ext cx="1302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I/O </a:t>
            </a:r>
          </a:p>
          <a:p>
            <a:r>
              <a:rPr lang="en-US" dirty="0" smtClean="0"/>
              <a:t>(scalability </a:t>
            </a:r>
          </a:p>
          <a:p>
            <a:r>
              <a:rPr lang="en-US" dirty="0" smtClean="0"/>
              <a:t> bottleneck)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36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Multicores to the rescue?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14" y="1820333"/>
            <a:ext cx="2981284" cy="223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071" y="4494264"/>
            <a:ext cx="1992707" cy="13390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731" y="3141842"/>
            <a:ext cx="1819837" cy="18198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068" y="1570038"/>
            <a:ext cx="4586958" cy="2836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068" y="1570038"/>
            <a:ext cx="4586958" cy="283691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17441" y="4741095"/>
            <a:ext cx="567937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"/>
                <a:cs typeface="Courier"/>
              </a:rPr>
              <a:t>t</a:t>
            </a:r>
            <a:r>
              <a:rPr lang="en-US" sz="1400" dirty="0" err="1" smtClean="0">
                <a:latin typeface="Courier"/>
                <a:cs typeface="Courier"/>
              </a:rPr>
              <a:t>xn_commit</a:t>
            </a:r>
            <a:r>
              <a:rPr lang="en-US" sz="1400" dirty="0" smtClean="0">
                <a:latin typeface="Courier"/>
                <a:cs typeface="Courier"/>
              </a:rPr>
              <a:t>() </a:t>
            </a:r>
          </a:p>
          <a:p>
            <a:r>
              <a:rPr lang="en-US" sz="1400" dirty="0" smtClean="0">
                <a:latin typeface="Courier"/>
                <a:cs typeface="Courier"/>
              </a:rPr>
              <a:t>{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// prepare commit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// […]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</a:t>
            </a:r>
            <a:r>
              <a:rPr lang="en-US" sz="1400" b="1" dirty="0" err="1" smtClean="0">
                <a:solidFill>
                  <a:srgbClr val="FF0000"/>
                </a:solidFill>
                <a:latin typeface="Courier"/>
                <a:cs typeface="Courier"/>
              </a:rPr>
              <a:t>commit_tid</a:t>
            </a:r>
            <a:r>
              <a:rPr lang="en-US" sz="1400" b="1" dirty="0" smtClean="0">
                <a:solidFill>
                  <a:srgbClr val="FF0000"/>
                </a:solidFill>
                <a:latin typeface="Courier"/>
                <a:cs typeface="Courier"/>
              </a:rPr>
              <a:t> = </a:t>
            </a:r>
            <a:r>
              <a:rPr lang="en-US" sz="1400" b="1" dirty="0" err="1" smtClean="0">
                <a:solidFill>
                  <a:srgbClr val="FF0000"/>
                </a:solidFill>
                <a:latin typeface="Courier"/>
                <a:cs typeface="Courier"/>
              </a:rPr>
              <a:t>atomic_fetch_and_add</a:t>
            </a:r>
            <a:r>
              <a:rPr lang="en-US" sz="1400" b="1" dirty="0" smtClean="0">
                <a:solidFill>
                  <a:srgbClr val="FF0000"/>
                </a:solidFill>
                <a:latin typeface="Courier"/>
                <a:cs typeface="Courier"/>
              </a:rPr>
              <a:t>(&amp;</a:t>
            </a:r>
            <a:r>
              <a:rPr lang="en-US" sz="1400" b="1" dirty="0" err="1" smtClean="0">
                <a:solidFill>
                  <a:srgbClr val="FF0000"/>
                </a:solidFill>
                <a:latin typeface="Courier"/>
                <a:cs typeface="Courier"/>
              </a:rPr>
              <a:t>global_tid</a:t>
            </a:r>
            <a:r>
              <a:rPr lang="en-US" sz="1400" b="1" dirty="0" smtClean="0">
                <a:solidFill>
                  <a:srgbClr val="FF0000"/>
                </a:solidFill>
                <a:latin typeface="Courier"/>
                <a:cs typeface="Courier"/>
              </a:rPr>
              <a:t>);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// quickly serialize transactions a la </a:t>
            </a:r>
            <a:r>
              <a:rPr lang="en-US" sz="1400" dirty="0" err="1" smtClean="0">
                <a:latin typeface="Courier"/>
                <a:cs typeface="Courier"/>
              </a:rPr>
              <a:t>Hekaton</a:t>
            </a:r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}</a:t>
            </a:r>
          </a:p>
        </p:txBody>
      </p:sp>
      <p:sp>
        <p:nvSpPr>
          <p:cNvPr id="7" name="Oval 6"/>
          <p:cNvSpPr/>
          <p:nvPr/>
        </p:nvSpPr>
        <p:spPr>
          <a:xfrm>
            <a:off x="6468533" y="1729587"/>
            <a:ext cx="1665965" cy="402167"/>
          </a:xfrm>
          <a:prstGeom prst="ellipse">
            <a:avLst/>
          </a:prstGeom>
          <a:noFill/>
          <a:ln>
            <a:solidFill>
              <a:srgbClr val="00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7" idx="4"/>
          </p:cNvCxnSpPr>
          <p:nvPr/>
        </p:nvCxnSpPr>
        <p:spPr>
          <a:xfrm flipV="1">
            <a:off x="5695950" y="2131754"/>
            <a:ext cx="1605566" cy="35136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2330" y="1608138"/>
            <a:ext cx="1655211" cy="2381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5381" y="1915854"/>
            <a:ext cx="1724860" cy="167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3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transactions on YCSB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0" y="1417638"/>
            <a:ext cx="5184455" cy="3232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6879" y="4744421"/>
            <a:ext cx="77999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b="1" dirty="0" smtClean="0"/>
              <a:t>Key-Value</a:t>
            </a:r>
            <a:r>
              <a:rPr lang="en-US" sz="2800" dirty="0" smtClean="0"/>
              <a:t>: </a:t>
            </a:r>
            <a:r>
              <a:rPr lang="en-US" sz="2800" dirty="0" err="1" smtClean="0"/>
              <a:t>Masstree</a:t>
            </a:r>
            <a:r>
              <a:rPr lang="en-US" sz="2800" dirty="0" smtClean="0"/>
              <a:t> (no multi-key transactions).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Transactional commits are inexpensive.</a:t>
            </a:r>
          </a:p>
          <a:p>
            <a:pPr marL="285750" indent="-285750">
              <a:buFont typeface="Arial"/>
              <a:buChar char="•"/>
            </a:pPr>
            <a:r>
              <a:rPr lang="en-US" sz="2800" b="1" dirty="0" err="1" smtClean="0"/>
              <a:t>MemSilo+GlobalTID</a:t>
            </a:r>
            <a:r>
              <a:rPr lang="en-US" sz="2800" dirty="0" smtClean="0"/>
              <a:t>: A single compare-and-swap added to commit protocol.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7707" y="1523484"/>
            <a:ext cx="158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Protocol</a:t>
            </a:r>
            <a:r>
              <a:rPr lang="en-US" dirty="0" smtClean="0"/>
              <a:t> (~4%)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7707" y="2144184"/>
            <a:ext cx="188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Global TID </a:t>
            </a:r>
            <a:r>
              <a:rPr lang="en-US" dirty="0" smtClean="0"/>
              <a:t>(~45%)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6511605" y="1677486"/>
            <a:ext cx="228600" cy="12168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6511605" y="1799167"/>
            <a:ext cx="228600" cy="107418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2829"/>
            <a:ext cx="8229600" cy="1143000"/>
          </a:xfrm>
        </p:spPr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2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database approach.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Hekaton</a:t>
            </a:r>
            <a:r>
              <a:rPr lang="en-US" dirty="0" smtClean="0"/>
              <a:t>, Shore-MT, MySQL+</a:t>
            </a:r>
          </a:p>
          <a:p>
            <a:pPr lvl="1"/>
            <a:r>
              <a:rPr lang="en-US" dirty="0" smtClean="0"/>
              <a:t>Global critical sections limit multicore scalability.</a:t>
            </a:r>
          </a:p>
          <a:p>
            <a:r>
              <a:rPr lang="en-US" dirty="0" smtClean="0"/>
              <a:t>Partitioned </a:t>
            </a:r>
            <a:r>
              <a:rPr lang="en-US" dirty="0"/>
              <a:t>database approach.</a:t>
            </a:r>
          </a:p>
          <a:p>
            <a:pPr lvl="1"/>
            <a:r>
              <a:rPr lang="en-US" dirty="0"/>
              <a:t>E.g. H-Store/</a:t>
            </a:r>
            <a:r>
              <a:rPr lang="en-US" dirty="0" err="1"/>
              <a:t>VoltDB</a:t>
            </a:r>
            <a:r>
              <a:rPr lang="en-US" dirty="0"/>
              <a:t>, DORA, PLP</a:t>
            </a:r>
          </a:p>
          <a:p>
            <a:pPr lvl="1"/>
            <a:r>
              <a:rPr lang="en-US" dirty="0" smtClean="0"/>
              <a:t>Load balancing is tricky; experiments in paper.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4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Silo is a new in memory database designed for transactions on modern multicores.</a:t>
            </a:r>
          </a:p>
          <a:p>
            <a:r>
              <a:rPr lang="en-US" dirty="0" smtClean="0"/>
              <a:t>Key contribution: a scalable and </a:t>
            </a:r>
            <a:r>
              <a:rPr lang="en-US" dirty="0" err="1" smtClean="0"/>
              <a:t>serializable</a:t>
            </a:r>
            <a:r>
              <a:rPr lang="en-US" dirty="0" smtClean="0"/>
              <a:t> commit protocol.</a:t>
            </a:r>
          </a:p>
          <a:p>
            <a:r>
              <a:rPr lang="en-US" dirty="0" smtClean="0"/>
              <a:t>Great performance on popular benchmarks.</a:t>
            </a:r>
          </a:p>
          <a:p>
            <a:r>
              <a:rPr lang="en-US" dirty="0" smtClean="0"/>
              <a:t>Fork us on </a:t>
            </a:r>
            <a:r>
              <a:rPr lang="en-US" dirty="0" err="1" smtClean="0"/>
              <a:t>github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https://github.com/stephentu/</a:t>
            </a:r>
            <a:r>
              <a:rPr lang="en-US" dirty="0" smtClean="0">
                <a:hlinkClick r:id="rId3"/>
              </a:rPr>
              <a:t>silo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0" y="5422900"/>
            <a:ext cx="91440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5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3798"/>
            <a:ext cx="8229600" cy="1143000"/>
          </a:xfrm>
        </p:spPr>
        <p:txBody>
          <a:bodyPr/>
          <a:lstStyle/>
          <a:p>
            <a:r>
              <a:rPr lang="en-US" dirty="0" smtClean="0"/>
              <a:t>Why have global TIDs?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9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4031985" y="2551173"/>
            <a:ext cx="1662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urier"/>
                <a:cs typeface="Courier"/>
              </a:rPr>
              <a:t>T2:</a:t>
            </a:r>
          </a:p>
          <a:p>
            <a:r>
              <a:rPr lang="en-US" sz="1600" dirty="0" smtClean="0">
                <a:latin typeface="Courier"/>
                <a:cs typeface="Courier"/>
              </a:rPr>
              <a:t>Write(A, 2);</a:t>
            </a:r>
          </a:p>
          <a:p>
            <a:r>
              <a:rPr lang="en-US" sz="1600" dirty="0" smtClean="0">
                <a:latin typeface="Courier"/>
                <a:cs typeface="Courier"/>
              </a:rPr>
              <a:t>Commit();</a:t>
            </a:r>
            <a:endParaRPr lang="en-US" sz="1600" dirty="0">
              <a:latin typeface="Courier"/>
              <a:cs typeface="Courier"/>
            </a:endParaRPr>
          </a:p>
          <a:p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53183" y="1581791"/>
            <a:ext cx="32629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urier"/>
                <a:cs typeface="Courier"/>
              </a:rPr>
              <a:t>T1:</a:t>
            </a:r>
          </a:p>
          <a:p>
            <a:r>
              <a:rPr lang="en-US" sz="1600" dirty="0" err="1" smtClean="0">
                <a:latin typeface="Courier"/>
                <a:cs typeface="Courier"/>
              </a:rPr>
              <a:t>tmp</a:t>
            </a:r>
            <a:r>
              <a:rPr lang="en-US" sz="1600" dirty="0" smtClean="0">
                <a:latin typeface="Courier"/>
                <a:cs typeface="Courier"/>
              </a:rPr>
              <a:t> = Read(A); </a:t>
            </a:r>
            <a:r>
              <a:rPr lang="en-US" sz="1600" i="1" dirty="0" smtClean="0">
                <a:latin typeface="Courier"/>
                <a:cs typeface="Courier"/>
              </a:rPr>
              <a:t>// </a:t>
            </a:r>
            <a:r>
              <a:rPr lang="en-US" sz="1600" i="1" dirty="0" err="1" smtClean="0">
                <a:latin typeface="Courier"/>
                <a:cs typeface="Courier"/>
              </a:rPr>
              <a:t>tmp</a:t>
            </a:r>
            <a:r>
              <a:rPr lang="en-US" sz="1600" i="1" dirty="0" smtClean="0">
                <a:latin typeface="Courier"/>
                <a:cs typeface="Courier"/>
              </a:rPr>
              <a:t> = 1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</a:p>
          <a:p>
            <a:r>
              <a:rPr lang="en-US" sz="1600" dirty="0" smtClean="0">
                <a:latin typeface="Courier"/>
                <a:cs typeface="Courier"/>
              </a:rPr>
              <a:t>Write(B, </a:t>
            </a:r>
            <a:r>
              <a:rPr lang="en-US" sz="1600" dirty="0" err="1" smtClean="0">
                <a:latin typeface="Courier"/>
                <a:cs typeface="Courier"/>
              </a:rPr>
              <a:t>tmp</a:t>
            </a:r>
            <a:r>
              <a:rPr lang="en-US" sz="1600" dirty="0" smtClean="0">
                <a:latin typeface="Courier"/>
                <a:cs typeface="Courier"/>
              </a:rPr>
              <a:t>);</a:t>
            </a:r>
          </a:p>
          <a:p>
            <a:r>
              <a:rPr lang="en-US" sz="1600" dirty="0" smtClean="0">
                <a:latin typeface="Courier"/>
                <a:cs typeface="Courier"/>
              </a:rPr>
              <a:t>Commit();</a:t>
            </a:r>
            <a:endParaRPr lang="en-US" sz="1600" dirty="0">
              <a:latin typeface="Courier"/>
              <a:cs typeface="Courier"/>
            </a:endParaRPr>
          </a:p>
          <a:p>
            <a:endParaRPr lang="en-US" sz="1600" dirty="0">
              <a:latin typeface="Courier"/>
              <a:cs typeface="Courier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730500" y="2534253"/>
            <a:ext cx="1438388" cy="564672"/>
            <a:chOff x="3024314" y="2709548"/>
            <a:chExt cx="1438388" cy="564672"/>
          </a:xfrm>
        </p:grpSpPr>
        <p:cxnSp>
          <p:nvCxnSpPr>
            <p:cNvPr id="31" name="Straight Arrow Connector 30"/>
            <p:cNvCxnSpPr/>
            <p:nvPr/>
          </p:nvCxnSpPr>
          <p:spPr>
            <a:xfrm flipH="1" flipV="1">
              <a:off x="3024314" y="2726468"/>
              <a:ext cx="1438388" cy="547752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1281903">
              <a:off x="3213209" y="2709548"/>
              <a:ext cx="118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Global TID</a:t>
              </a:r>
              <a:endParaRPr lang="en-US" b="1" dirty="0"/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943" y="2510326"/>
            <a:ext cx="373323" cy="426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Recovery with global TIDs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716969" y="1713796"/>
            <a:ext cx="393269" cy="4424537"/>
            <a:chOff x="716969" y="1713796"/>
            <a:chExt cx="393269" cy="4424537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110238" y="1713796"/>
              <a:ext cx="0" cy="44245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 rot="16200000">
              <a:off x="576948" y="3524250"/>
              <a:ext cx="649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5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186745" y="1615705"/>
            <a:ext cx="1662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{ A:1, B:0 }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73871" y="1353674"/>
            <a:ext cx="9234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ourier"/>
                <a:cs typeface="Courier"/>
              </a:rPr>
              <a:t>State:</a:t>
            </a:r>
            <a:endParaRPr lang="en-US" sz="1600" b="1" dirty="0">
              <a:latin typeface="Courier"/>
              <a:cs typeface="Courier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86745" y="3049955"/>
            <a:ext cx="1662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{ A:2, B:1 }</a:t>
            </a:r>
            <a:endParaRPr lang="en-US" sz="1600" dirty="0">
              <a:latin typeface="Courier"/>
              <a:cs typeface="Courier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3728271"/>
            <a:ext cx="847056" cy="563677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1653385" y="4033604"/>
            <a:ext cx="4533360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1615083" y="4276453"/>
            <a:ext cx="1646679" cy="1756047"/>
            <a:chOff x="1653183" y="4276453"/>
            <a:chExt cx="1646679" cy="1756047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3183" y="4276453"/>
              <a:ext cx="1646679" cy="995245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442" y="4762500"/>
              <a:ext cx="1270000" cy="1270000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3877215" y="4278596"/>
            <a:ext cx="1646679" cy="1756047"/>
            <a:chOff x="1653183" y="4276453"/>
            <a:chExt cx="1646679" cy="1756047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3183" y="4276453"/>
              <a:ext cx="1646679" cy="995245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442" y="4762500"/>
              <a:ext cx="1270000" cy="1270000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1049622" y="4762500"/>
            <a:ext cx="2528763" cy="1829832"/>
            <a:chOff x="1049622" y="4762500"/>
            <a:chExt cx="2528763" cy="1829832"/>
          </a:xfrm>
        </p:grpSpPr>
        <p:grpSp>
          <p:nvGrpSpPr>
            <p:cNvPr id="22" name="Group 21"/>
            <p:cNvGrpSpPr/>
            <p:nvPr/>
          </p:nvGrpSpPr>
          <p:grpSpPr>
            <a:xfrm>
              <a:off x="1049622" y="6197600"/>
              <a:ext cx="2528763" cy="394732"/>
              <a:chOff x="795622" y="6223000"/>
              <a:chExt cx="2528763" cy="39473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850900" y="6248400"/>
                <a:ext cx="241086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850900" y="6604000"/>
                <a:ext cx="2410862" cy="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1143000" y="6223000"/>
                <a:ext cx="1666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dirty="0" smtClean="0"/>
                  <a:t>   Record: [B:1]</a:t>
                </a:r>
                <a:endParaRPr lang="en-US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1128631" y="6248400"/>
                <a:ext cx="0" cy="3556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2993046" y="6248400"/>
                <a:ext cx="0" cy="3556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980346" y="6248400"/>
                <a:ext cx="3440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795622" y="6242051"/>
                <a:ext cx="3440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</p:grpSp>
        <p:cxnSp>
          <p:nvCxnSpPr>
            <p:cNvPr id="42" name="Straight Connector 41"/>
            <p:cNvCxnSpPr>
              <a:endCxn id="52" idx="0"/>
            </p:cNvCxnSpPr>
            <p:nvPr/>
          </p:nvCxnSpPr>
          <p:spPr>
            <a:xfrm flipV="1">
              <a:off x="1104900" y="4762500"/>
              <a:ext cx="1466442" cy="14541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endCxn id="52" idx="0"/>
            </p:cNvCxnSpPr>
            <p:nvPr/>
          </p:nvCxnSpPr>
          <p:spPr>
            <a:xfrm flipH="1" flipV="1">
              <a:off x="2571342" y="4762500"/>
              <a:ext cx="944420" cy="1460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890147" y="4762502"/>
            <a:ext cx="2528763" cy="1823480"/>
            <a:chOff x="3890147" y="4762502"/>
            <a:chExt cx="2528763" cy="1823480"/>
          </a:xfrm>
        </p:grpSpPr>
        <p:grpSp>
          <p:nvGrpSpPr>
            <p:cNvPr id="58" name="Group 57"/>
            <p:cNvGrpSpPr/>
            <p:nvPr/>
          </p:nvGrpSpPr>
          <p:grpSpPr>
            <a:xfrm>
              <a:off x="3890147" y="6191250"/>
              <a:ext cx="2528763" cy="394732"/>
              <a:chOff x="795622" y="6223000"/>
              <a:chExt cx="2528763" cy="394732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2980346" y="6248400"/>
                <a:ext cx="3440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850900" y="6248400"/>
                <a:ext cx="241086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850900" y="6604000"/>
                <a:ext cx="2410862" cy="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1143000" y="6223000"/>
                <a:ext cx="16225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dirty="0" smtClean="0"/>
                  <a:t>  Record: [A:</a:t>
                </a:r>
                <a:r>
                  <a:rPr lang="en-US" dirty="0"/>
                  <a:t>2</a:t>
                </a:r>
                <a:r>
                  <a:rPr lang="en-US" dirty="0" smtClean="0"/>
                  <a:t>]</a:t>
                </a:r>
                <a:endParaRPr lang="en-US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1128631" y="6248400"/>
                <a:ext cx="0" cy="3556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993046" y="6248400"/>
                <a:ext cx="0" cy="35560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Rectangle 64"/>
              <p:cNvSpPr/>
              <p:nvPr/>
            </p:nvSpPr>
            <p:spPr>
              <a:xfrm>
                <a:off x="795622" y="6242051"/>
                <a:ext cx="3440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</p:grpSp>
        <p:cxnSp>
          <p:nvCxnSpPr>
            <p:cNvPr id="74" name="Straight Connector 73"/>
            <p:cNvCxnSpPr>
              <a:endCxn id="56" idx="0"/>
            </p:cNvCxnSpPr>
            <p:nvPr/>
          </p:nvCxnSpPr>
          <p:spPr>
            <a:xfrm flipV="1">
              <a:off x="3945425" y="4764643"/>
              <a:ext cx="888049" cy="144565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4833475" y="4762502"/>
              <a:ext cx="1522812" cy="14477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4" name="TextBox 83"/>
          <p:cNvSpPr txBox="1"/>
          <p:nvPr/>
        </p:nvSpPr>
        <p:spPr>
          <a:xfrm>
            <a:off x="1915522" y="3581257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How do we properly recover the DB?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049622" y="4765403"/>
            <a:ext cx="5369288" cy="1829832"/>
            <a:chOff x="5735922" y="3628389"/>
            <a:chExt cx="5369288" cy="1829832"/>
          </a:xfrm>
        </p:grpSpPr>
        <p:grpSp>
          <p:nvGrpSpPr>
            <p:cNvPr id="66" name="Group 65"/>
            <p:cNvGrpSpPr/>
            <p:nvPr/>
          </p:nvGrpSpPr>
          <p:grpSpPr>
            <a:xfrm>
              <a:off x="5735922" y="3628389"/>
              <a:ext cx="2528763" cy="1829832"/>
              <a:chOff x="1049622" y="4762500"/>
              <a:chExt cx="2528763" cy="1829832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1049622" y="6197600"/>
                <a:ext cx="2528763" cy="394732"/>
                <a:chOff x="795622" y="6223000"/>
                <a:chExt cx="2528763" cy="394732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850900" y="6248400"/>
                  <a:ext cx="2410862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850900" y="6604000"/>
                  <a:ext cx="2410862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Box 72"/>
                <p:cNvSpPr txBox="1"/>
                <p:nvPr/>
              </p:nvSpPr>
              <p:spPr>
                <a:xfrm>
                  <a:off x="1143000" y="6223000"/>
                  <a:ext cx="17878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TID: 1</a:t>
                  </a:r>
                  <a:r>
                    <a:rPr lang="en-US" dirty="0" smtClean="0"/>
                    <a:t>, Rec: [B:1]</a:t>
                  </a:r>
                  <a:endParaRPr lang="en-US" dirty="0"/>
                </a:p>
              </p:txBody>
            </p: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1128631" y="6248400"/>
                  <a:ext cx="0" cy="35560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2993046" y="6248400"/>
                  <a:ext cx="0" cy="35560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7" name="Rectangle 76"/>
                <p:cNvSpPr/>
                <p:nvPr/>
              </p:nvSpPr>
              <p:spPr>
                <a:xfrm>
                  <a:off x="2980346" y="6248400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795622" y="6242051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</p:grpSp>
          <p:cxnSp>
            <p:nvCxnSpPr>
              <p:cNvPr id="68" name="Straight Connector 67"/>
              <p:cNvCxnSpPr/>
              <p:nvPr/>
            </p:nvCxnSpPr>
            <p:spPr>
              <a:xfrm flipV="1">
                <a:off x="1104900" y="4762500"/>
                <a:ext cx="1466442" cy="145415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 flipV="1">
                <a:off x="2571342" y="4762500"/>
                <a:ext cx="944420" cy="14605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/>
            <p:cNvGrpSpPr/>
            <p:nvPr/>
          </p:nvGrpSpPr>
          <p:grpSpPr>
            <a:xfrm>
              <a:off x="8576447" y="3628391"/>
              <a:ext cx="2528763" cy="1823480"/>
              <a:chOff x="3890147" y="4762502"/>
              <a:chExt cx="2528763" cy="1823480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3890147" y="6191250"/>
                <a:ext cx="2528763" cy="394732"/>
                <a:chOff x="795622" y="6223000"/>
                <a:chExt cx="2528763" cy="394732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2980346" y="6248400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850900" y="6248400"/>
                  <a:ext cx="2410862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850900" y="6604000"/>
                  <a:ext cx="2410862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/>
                <p:cNvSpPr txBox="1"/>
                <p:nvPr/>
              </p:nvSpPr>
              <p:spPr>
                <a:xfrm>
                  <a:off x="1143000" y="6223000"/>
                  <a:ext cx="17958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TID: 2</a:t>
                  </a:r>
                  <a:r>
                    <a:rPr lang="en-US" dirty="0" smtClean="0"/>
                    <a:t>, Rec: [A:</a:t>
                  </a:r>
                  <a:r>
                    <a:rPr lang="en-US" dirty="0"/>
                    <a:t>2</a:t>
                  </a:r>
                  <a:r>
                    <a:rPr lang="en-US" dirty="0" smtClean="0"/>
                    <a:t>]</a:t>
                  </a:r>
                  <a:endParaRPr lang="en-US" dirty="0"/>
                </a:p>
              </p:txBody>
            </p: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1128631" y="6248400"/>
                  <a:ext cx="0" cy="35560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2993046" y="6248400"/>
                  <a:ext cx="0" cy="35560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3" name="Rectangle 92"/>
                <p:cNvSpPr/>
                <p:nvPr/>
              </p:nvSpPr>
              <p:spPr>
                <a:xfrm>
                  <a:off x="795622" y="6242051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</p:grpSp>
          <p:cxnSp>
            <p:nvCxnSpPr>
              <p:cNvPr id="85" name="Straight Connector 84"/>
              <p:cNvCxnSpPr/>
              <p:nvPr/>
            </p:nvCxnSpPr>
            <p:spPr>
              <a:xfrm flipV="1">
                <a:off x="3945425" y="4764643"/>
                <a:ext cx="888049" cy="144565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 flipV="1">
                <a:off x="4833475" y="4762502"/>
                <a:ext cx="1522812" cy="14477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1868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20" grpId="0"/>
      <p:bldP spid="21" grpId="0"/>
      <p:bldP spid="23" grpId="0"/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677352"/>
            <a:ext cx="6376076" cy="548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9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Silo: transactions for multicores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 linear scalability on popular database benchmarks.</a:t>
            </a:r>
          </a:p>
          <a:p>
            <a:r>
              <a:rPr lang="en-US" dirty="0" smtClean="0"/>
              <a:t>Raw numbers several factors higher than </a:t>
            </a:r>
            <a:r>
              <a:rPr lang="en-US" dirty="0"/>
              <a:t>those reported by existing state-of-the-art transactional </a:t>
            </a:r>
            <a:r>
              <a:rPr lang="en-US" dirty="0" smtClean="0"/>
              <a:t>systems.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2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Secret sauce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scalable and </a:t>
            </a:r>
            <a:r>
              <a:rPr lang="en-US" dirty="0" err="1" smtClean="0"/>
              <a:t>serializable</a:t>
            </a:r>
            <a:r>
              <a:rPr lang="en-US" dirty="0" smtClean="0"/>
              <a:t> transaction commit protocol.</a:t>
            </a:r>
          </a:p>
          <a:p>
            <a:pPr lvl="1"/>
            <a:r>
              <a:rPr lang="en-US" dirty="0" smtClean="0"/>
              <a:t>Shared memory contention </a:t>
            </a:r>
            <a:r>
              <a:rPr lang="en-US" i="1" dirty="0" smtClean="0"/>
              <a:t>only</a:t>
            </a:r>
            <a:r>
              <a:rPr lang="en-US" dirty="0" smtClean="0"/>
              <a:t> occurs when transactions conflict.</a:t>
            </a:r>
          </a:p>
          <a:p>
            <a:r>
              <a:rPr lang="en-US" dirty="0" smtClean="0"/>
              <a:t>Surprisingly hard: preserving scalability while ensuring recoverability.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3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from high above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time-based </a:t>
            </a:r>
            <a:r>
              <a:rPr lang="en-US" i="1" dirty="0" smtClean="0"/>
              <a:t>epochs</a:t>
            </a:r>
            <a:r>
              <a:rPr lang="en-US" dirty="0" smtClean="0"/>
              <a:t> to avoid doing a serialization memory write per transaction.</a:t>
            </a:r>
          </a:p>
          <a:p>
            <a:pPr lvl="1"/>
            <a:r>
              <a:rPr lang="en-US" dirty="0" smtClean="0"/>
              <a:t>Assign each </a:t>
            </a:r>
            <a:r>
              <a:rPr lang="en-US" dirty="0" err="1" smtClean="0"/>
              <a:t>txn</a:t>
            </a:r>
            <a:r>
              <a:rPr lang="en-US" dirty="0" smtClean="0"/>
              <a:t> a </a:t>
            </a:r>
            <a:r>
              <a:rPr lang="en-US" i="1" dirty="0" smtClean="0"/>
              <a:t>sequence number</a:t>
            </a:r>
            <a:r>
              <a:rPr lang="en-US" dirty="0" smtClean="0"/>
              <a:t> and an </a:t>
            </a:r>
            <a:r>
              <a:rPr lang="en-US" i="1" dirty="0" smtClean="0"/>
              <a:t>epoch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Seq</a:t>
            </a:r>
            <a:r>
              <a:rPr lang="en-US" dirty="0" smtClean="0"/>
              <a:t> #s provide </a:t>
            </a:r>
            <a:r>
              <a:rPr lang="en-US" dirty="0" err="1" smtClean="0"/>
              <a:t>serializability</a:t>
            </a:r>
            <a:r>
              <a:rPr lang="en-US" dirty="0" smtClean="0"/>
              <a:t> during execution.</a:t>
            </a:r>
          </a:p>
          <a:p>
            <a:pPr lvl="1"/>
            <a:r>
              <a:rPr lang="en-US" dirty="0" smtClean="0"/>
              <a:t>Insufficient for recovery.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Need both </a:t>
            </a:r>
            <a:r>
              <a:rPr lang="en-US" dirty="0" err="1" smtClean="0">
                <a:solidFill>
                  <a:srgbClr val="008000"/>
                </a:solidFill>
              </a:rPr>
              <a:t>seq</a:t>
            </a:r>
            <a:r>
              <a:rPr lang="en-US" dirty="0" smtClean="0">
                <a:solidFill>
                  <a:srgbClr val="008000"/>
                </a:solidFill>
              </a:rPr>
              <a:t> #s and epochs for recovery.</a:t>
            </a:r>
          </a:p>
          <a:p>
            <a:pPr lvl="1"/>
            <a:r>
              <a:rPr lang="en-US" dirty="0" smtClean="0"/>
              <a:t>Recover entire epochs (all or nothing).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0F1-4F51-5A43-ACDB-1A0BA498B5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5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6991</TotalTime>
  <Words>1859</Words>
  <Application>Microsoft Macintosh PowerPoint</Application>
  <PresentationFormat>On-screen Show (4:3)</PresentationFormat>
  <Paragraphs>337</Paragraphs>
  <Slides>33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Silo: Speedy Transactions in Multicore In-Memory Databases</vt:lpstr>
      <vt:lpstr>Goal</vt:lpstr>
      <vt:lpstr>Multicores to the rescue?</vt:lpstr>
      <vt:lpstr>Why have global TIDs?</vt:lpstr>
      <vt:lpstr>Recovery with global TIDs</vt:lpstr>
      <vt:lpstr>PowerPoint Presentation</vt:lpstr>
      <vt:lpstr>Silo: transactions for multicores</vt:lpstr>
      <vt:lpstr>Secret sauce</vt:lpstr>
      <vt:lpstr>Solution from high above</vt:lpstr>
      <vt:lpstr>Epoch design</vt:lpstr>
      <vt:lpstr>Epochs</vt:lpstr>
      <vt:lpstr>Transaction Identifiers (TIDs)</vt:lpstr>
      <vt:lpstr>Executing/committing transactions</vt:lpstr>
      <vt:lpstr>Pre-commit execution</vt:lpstr>
      <vt:lpstr>Commit Protocol</vt:lpstr>
      <vt:lpstr>PowerPoint Presentation</vt:lpstr>
      <vt:lpstr>Returning results</vt:lpstr>
      <vt:lpstr>Correctness</vt:lpstr>
      <vt:lpstr>Epoch read = serialization point</vt:lpstr>
      <vt:lpstr>Write-after-read example</vt:lpstr>
      <vt:lpstr>Read-after-write example</vt:lpstr>
      <vt:lpstr>Storing the data</vt:lpstr>
      <vt:lpstr>Storing the data</vt:lpstr>
      <vt:lpstr>Masstree in Silo</vt:lpstr>
      <vt:lpstr>From Masstree to Silo</vt:lpstr>
      <vt:lpstr>Evaluation</vt:lpstr>
      <vt:lpstr>Setup</vt:lpstr>
      <vt:lpstr>Workloads</vt:lpstr>
      <vt:lpstr>Scalability of Silo on TPC-C</vt:lpstr>
      <vt:lpstr>Cost of transactions on YCSB</vt:lpstr>
      <vt:lpstr>Related work</vt:lpstr>
      <vt:lpstr>Solution landscape</vt:lpstr>
      <vt:lpstr>Conclusion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Silo: Speedy Transactions in Multicore In-Memory Databases</dc:title>
  <dc:creator>Stephen Tu</dc:creator>
  <cp:lastModifiedBy>Stephen Tu</cp:lastModifiedBy>
  <cp:revision>748</cp:revision>
  <dcterms:created xsi:type="dcterms:W3CDTF">2013-10-21T15:36:22Z</dcterms:created>
  <dcterms:modified xsi:type="dcterms:W3CDTF">2013-11-12T16:52:00Z</dcterms:modified>
</cp:coreProperties>
</file>