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xlsx" ContentType="application/vnd.openxmlformats-officedocument.spreadsheetml.sheet"/>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notesSlides/notesSlide29.xml" ContentType="application/vnd.openxmlformats-officedocument.presentationml.notesSlide+xml"/>
  <Override PartName="/ppt/charts/chart2.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3.xml" ContentType="application/vnd.openxmlformats-officedocument.drawingml.chart+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tags/tag1.xml" ContentType="application/vnd.openxmlformats-officedocument.presentationml.tags+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2"/>
  </p:notesMasterIdLst>
  <p:handoutMasterIdLst>
    <p:handoutMasterId r:id="rId53"/>
  </p:handoutMasterIdLst>
  <p:sldIdLst>
    <p:sldId id="258" r:id="rId2"/>
    <p:sldId id="343" r:id="rId3"/>
    <p:sldId id="356" r:id="rId4"/>
    <p:sldId id="357" r:id="rId5"/>
    <p:sldId id="295" r:id="rId6"/>
    <p:sldId id="296" r:id="rId7"/>
    <p:sldId id="335" r:id="rId8"/>
    <p:sldId id="346" r:id="rId9"/>
    <p:sldId id="348" r:id="rId10"/>
    <p:sldId id="347" r:id="rId11"/>
    <p:sldId id="337" r:id="rId12"/>
    <p:sldId id="349" r:id="rId13"/>
    <p:sldId id="338" r:id="rId14"/>
    <p:sldId id="302" r:id="rId15"/>
    <p:sldId id="300" r:id="rId16"/>
    <p:sldId id="276" r:id="rId17"/>
    <p:sldId id="341" r:id="rId18"/>
    <p:sldId id="350" r:id="rId19"/>
    <p:sldId id="352" r:id="rId20"/>
    <p:sldId id="353" r:id="rId21"/>
    <p:sldId id="354" r:id="rId22"/>
    <p:sldId id="289" r:id="rId23"/>
    <p:sldId id="339" r:id="rId24"/>
    <p:sldId id="324" r:id="rId25"/>
    <p:sldId id="307" r:id="rId26"/>
    <p:sldId id="344" r:id="rId27"/>
    <p:sldId id="312" r:id="rId28"/>
    <p:sldId id="313" r:id="rId29"/>
    <p:sldId id="316" r:id="rId30"/>
    <p:sldId id="363" r:id="rId31"/>
    <p:sldId id="315" r:id="rId32"/>
    <p:sldId id="327" r:id="rId33"/>
    <p:sldId id="365" r:id="rId34"/>
    <p:sldId id="366" r:id="rId35"/>
    <p:sldId id="359" r:id="rId36"/>
    <p:sldId id="360" r:id="rId37"/>
    <p:sldId id="361" r:id="rId38"/>
    <p:sldId id="358" r:id="rId39"/>
    <p:sldId id="314" r:id="rId40"/>
    <p:sldId id="362" r:id="rId41"/>
    <p:sldId id="322" r:id="rId42"/>
    <p:sldId id="323" r:id="rId43"/>
    <p:sldId id="298" r:id="rId44"/>
    <p:sldId id="321" r:id="rId45"/>
    <p:sldId id="317" r:id="rId46"/>
    <p:sldId id="311" r:id="rId47"/>
    <p:sldId id="299" r:id="rId48"/>
    <p:sldId id="340" r:id="rId49"/>
    <p:sldId id="283" r:id="rId50"/>
    <p:sldId id="35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DEB"/>
    <a:srgbClr val="FF6FCF"/>
    <a:srgbClr val="E889E8"/>
    <a:srgbClr val="CE7BCC"/>
    <a:srgbClr val="00D900"/>
    <a:srgbClr val="00FF00"/>
    <a:srgbClr val="C2EF95"/>
    <a:srgbClr val="FC7B80"/>
    <a:srgbClr val="B2AE28"/>
    <a:srgbClr val="CDC8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6" autoAdjust="0"/>
    <p:restoredTop sz="97813" autoAdjust="0"/>
  </p:normalViewPr>
  <p:slideViewPr>
    <p:cSldViewPr snapToGrid="0" snapToObjects="1">
      <p:cViewPr varScale="1">
        <p:scale>
          <a:sx n="104" d="100"/>
          <a:sy n="104" d="100"/>
        </p:scale>
        <p:origin x="-13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 Latency</c:v>
                </c:pt>
              </c:strCache>
            </c:strRef>
          </c:tx>
          <c:invertIfNegative val="0"/>
          <c:cat>
            <c:strRef>
              <c:f>Sheet1!$A$2:$A$6</c:f>
              <c:strCache>
                <c:ptCount val="5"/>
                <c:pt idx="0">
                  <c:v>Follow-user</c:v>
                </c:pt>
                <c:pt idx="1">
                  <c:v>Post-tweet</c:v>
                </c:pt>
                <c:pt idx="2">
                  <c:v>Follow-user</c:v>
                </c:pt>
                <c:pt idx="3">
                  <c:v>Post-tweet</c:v>
                </c:pt>
                <c:pt idx="4">
                  <c:v>Read-timeline</c:v>
                </c:pt>
              </c:strCache>
            </c:strRef>
          </c:cat>
          <c:val>
            <c:numRef>
              <c:f>Sheet1!$B$2:$B$6</c:f>
              <c:numCache>
                <c:formatCode>General</c:formatCode>
                <c:ptCount val="5"/>
                <c:pt idx="0">
                  <c:v>174.0</c:v>
                </c:pt>
                <c:pt idx="1">
                  <c:v>252.0</c:v>
                </c:pt>
                <c:pt idx="2">
                  <c:v>3.2</c:v>
                </c:pt>
                <c:pt idx="3">
                  <c:v>3.1</c:v>
                </c:pt>
                <c:pt idx="4">
                  <c:v>3.1</c:v>
                </c:pt>
              </c:numCache>
            </c:numRef>
          </c:val>
        </c:ser>
        <c:dLbls>
          <c:showLegendKey val="0"/>
          <c:showVal val="1"/>
          <c:showCatName val="0"/>
          <c:showSerName val="0"/>
          <c:showPercent val="0"/>
          <c:showBubbleSize val="0"/>
        </c:dLbls>
        <c:gapWidth val="150"/>
        <c:axId val="-2117514760"/>
        <c:axId val="-2117521656"/>
      </c:barChart>
      <c:catAx>
        <c:axId val="-2117514760"/>
        <c:scaling>
          <c:orientation val="minMax"/>
        </c:scaling>
        <c:delete val="0"/>
        <c:axPos val="b"/>
        <c:majorTickMark val="out"/>
        <c:minorTickMark val="none"/>
        <c:tickLblPos val="nextTo"/>
        <c:crossAx val="-2117521656"/>
        <c:crosses val="autoZero"/>
        <c:auto val="1"/>
        <c:lblAlgn val="ctr"/>
        <c:lblOffset val="100"/>
        <c:noMultiLvlLbl val="0"/>
      </c:catAx>
      <c:valAx>
        <c:axId val="-2117521656"/>
        <c:scaling>
          <c:orientation val="minMax"/>
        </c:scaling>
        <c:delete val="0"/>
        <c:axPos val="l"/>
        <c:majorGridlines/>
        <c:title>
          <c:tx>
            <c:rich>
              <a:bodyPr rot="-5400000" vert="horz"/>
              <a:lstStyle/>
              <a:p>
                <a:pPr>
                  <a:defRPr/>
                </a:pPr>
                <a:r>
                  <a:rPr lang="en-US" dirty="0" smtClean="0"/>
                  <a:t>Latency  (</a:t>
                </a:r>
                <a:r>
                  <a:rPr lang="en-US" dirty="0" err="1" smtClean="0"/>
                  <a:t>ms</a:t>
                </a:r>
                <a:r>
                  <a:rPr lang="en-US" dirty="0" smtClean="0"/>
                  <a:t>)</a:t>
                </a:r>
                <a:endParaRPr lang="en-US" dirty="0"/>
              </a:p>
            </c:rich>
          </c:tx>
          <c:layout/>
          <c:overlay val="0"/>
        </c:title>
        <c:numFmt formatCode="General" sourceLinked="1"/>
        <c:majorTickMark val="out"/>
        <c:minorTickMark val="none"/>
        <c:tickLblPos val="nextTo"/>
        <c:crossAx val="-21175147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64257215302718"/>
          <c:y val="0.0475188982701046"/>
          <c:w val="0.81641738737952"/>
          <c:h val="0.832109996800656"/>
        </c:manualLayout>
      </c:layout>
      <c:barChart>
        <c:barDir val="col"/>
        <c:grouping val="clustered"/>
        <c:varyColors val="0"/>
        <c:ser>
          <c:idx val="0"/>
          <c:order val="0"/>
          <c:tx>
            <c:strRef>
              <c:f>Sheet1!$B$1</c:f>
              <c:strCache>
                <c:ptCount val="1"/>
                <c:pt idx="0">
                  <c:v>Lynx</c:v>
                </c:pt>
              </c:strCache>
            </c:strRef>
          </c:tx>
          <c:invertIfNegative val="0"/>
          <c:cat>
            <c:strRef>
              <c:f>Sheet1!$A$2:$A$4</c:f>
              <c:strCache>
                <c:ptCount val="3"/>
                <c:pt idx="0">
                  <c:v>Follow-User</c:v>
                </c:pt>
                <c:pt idx="1">
                  <c:v>Post-Tweet</c:v>
                </c:pt>
                <c:pt idx="2">
                  <c:v>Read-Timeline</c:v>
                </c:pt>
              </c:strCache>
            </c:strRef>
          </c:cat>
          <c:val>
            <c:numRef>
              <c:f>Sheet1!$B$2:$B$4</c:f>
              <c:numCache>
                <c:formatCode>General</c:formatCode>
                <c:ptCount val="3"/>
                <c:pt idx="0">
                  <c:v>184000.0</c:v>
                </c:pt>
                <c:pt idx="1">
                  <c:v>173000.0</c:v>
                </c:pt>
                <c:pt idx="2">
                  <c:v>1.35E6</c:v>
                </c:pt>
              </c:numCache>
            </c:numRef>
          </c:val>
        </c:ser>
        <c:dLbls>
          <c:showLegendKey val="0"/>
          <c:showVal val="1"/>
          <c:showCatName val="0"/>
          <c:showSerName val="0"/>
          <c:showPercent val="0"/>
          <c:showBubbleSize val="0"/>
        </c:dLbls>
        <c:gapWidth val="150"/>
        <c:axId val="2089187752"/>
        <c:axId val="2089183128"/>
      </c:barChart>
      <c:catAx>
        <c:axId val="2089187752"/>
        <c:scaling>
          <c:orientation val="minMax"/>
        </c:scaling>
        <c:delete val="0"/>
        <c:axPos val="b"/>
        <c:majorTickMark val="out"/>
        <c:minorTickMark val="none"/>
        <c:tickLblPos val="nextTo"/>
        <c:crossAx val="2089183128"/>
        <c:crosses val="autoZero"/>
        <c:auto val="1"/>
        <c:lblAlgn val="ctr"/>
        <c:lblOffset val="100"/>
        <c:noMultiLvlLbl val="0"/>
      </c:catAx>
      <c:valAx>
        <c:axId val="2089183128"/>
        <c:scaling>
          <c:orientation val="minMax"/>
        </c:scaling>
        <c:delete val="0"/>
        <c:axPos val="l"/>
        <c:majorGridlines/>
        <c:title>
          <c:tx>
            <c:rich>
              <a:bodyPr rot="-5400000" vert="horz"/>
              <a:lstStyle/>
              <a:p>
                <a:pPr>
                  <a:defRPr/>
                </a:pPr>
                <a:r>
                  <a:rPr lang="en-US" sz="2400" dirty="0" smtClean="0"/>
                  <a:t>Million</a:t>
                </a:r>
                <a:r>
                  <a:rPr lang="en-US" sz="2400" baseline="0" dirty="0" smtClean="0"/>
                  <a:t> ops/</a:t>
                </a:r>
                <a:r>
                  <a:rPr lang="en-US" sz="2400" baseline="0" dirty="0" smtClean="0"/>
                  <a:t>sec</a:t>
                </a:r>
              </a:p>
            </c:rich>
          </c:tx>
          <c:layout>
            <c:manualLayout>
              <c:xMode val="edge"/>
              <c:yMode val="edge"/>
              <c:x val="0.0222985353666476"/>
              <c:y val="0.229609630332526"/>
            </c:manualLayout>
          </c:layout>
          <c:overlay val="0"/>
        </c:title>
        <c:numFmt formatCode="General" sourceLinked="1"/>
        <c:majorTickMark val="out"/>
        <c:minorTickMark val="none"/>
        <c:tickLblPos val="nextTo"/>
        <c:crossAx val="2089187752"/>
        <c:crosses val="autoZero"/>
        <c:crossBetween val="between"/>
        <c:dispUnits>
          <c:builtInUnit val="millions"/>
        </c:dispUnits>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Follow</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numRef>
              <c:f>Sheet1!$A$2:$A$5</c:f>
              <c:numCache>
                <c:formatCode>General</c:formatCode>
                <c:ptCount val="4"/>
                <c:pt idx="0">
                  <c:v>1.0</c:v>
                </c:pt>
                <c:pt idx="1">
                  <c:v>2.0</c:v>
                </c:pt>
                <c:pt idx="2">
                  <c:v>4.0</c:v>
                </c:pt>
                <c:pt idx="3">
                  <c:v>8.0</c:v>
                </c:pt>
              </c:numCache>
            </c:numRef>
          </c:cat>
          <c:val>
            <c:numRef>
              <c:f>Sheet1!$B$2:$B$5</c:f>
              <c:numCache>
                <c:formatCode>General</c:formatCode>
                <c:ptCount val="4"/>
                <c:pt idx="0">
                  <c:v>48.0</c:v>
                </c:pt>
                <c:pt idx="1">
                  <c:v>93.0</c:v>
                </c:pt>
                <c:pt idx="2">
                  <c:v>184.0</c:v>
                </c:pt>
                <c:pt idx="3">
                  <c:v>374.0</c:v>
                </c:pt>
              </c:numCache>
            </c:numRef>
          </c:val>
        </c:ser>
        <c:ser>
          <c:idx val="1"/>
          <c:order val="1"/>
          <c:tx>
            <c:strRef>
              <c:f>Sheet1!$C$1</c:f>
              <c:strCache>
                <c:ptCount val="1"/>
                <c:pt idx="0">
                  <c:v>Tweet</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numRef>
              <c:f>Sheet1!$A$2:$A$5</c:f>
              <c:numCache>
                <c:formatCode>General</c:formatCode>
                <c:ptCount val="4"/>
                <c:pt idx="0">
                  <c:v>1.0</c:v>
                </c:pt>
                <c:pt idx="1">
                  <c:v>2.0</c:v>
                </c:pt>
                <c:pt idx="2">
                  <c:v>4.0</c:v>
                </c:pt>
                <c:pt idx="3">
                  <c:v>8.0</c:v>
                </c:pt>
              </c:numCache>
            </c:numRef>
          </c:cat>
          <c:val>
            <c:numRef>
              <c:f>Sheet1!$C$2:$C$5</c:f>
              <c:numCache>
                <c:formatCode>General</c:formatCode>
                <c:ptCount val="4"/>
                <c:pt idx="0">
                  <c:v>42.0</c:v>
                </c:pt>
                <c:pt idx="1">
                  <c:v>86.0</c:v>
                </c:pt>
                <c:pt idx="2">
                  <c:v>173.0</c:v>
                </c:pt>
                <c:pt idx="3">
                  <c:v>356.0</c:v>
                </c:pt>
              </c:numCache>
            </c:numRef>
          </c:val>
        </c:ser>
        <c:ser>
          <c:idx val="2"/>
          <c:order val="2"/>
          <c:tx>
            <c:strRef>
              <c:f>Sheet1!$D$1</c:f>
              <c:strCache>
                <c:ptCount val="1"/>
                <c:pt idx="0">
                  <c:v>Timeline</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numRef>
              <c:f>Sheet1!$A$2:$A$5</c:f>
              <c:numCache>
                <c:formatCode>General</c:formatCode>
                <c:ptCount val="4"/>
                <c:pt idx="0">
                  <c:v>1.0</c:v>
                </c:pt>
                <c:pt idx="1">
                  <c:v>2.0</c:v>
                </c:pt>
                <c:pt idx="2">
                  <c:v>4.0</c:v>
                </c:pt>
                <c:pt idx="3">
                  <c:v>8.0</c:v>
                </c:pt>
              </c:numCache>
            </c:numRef>
          </c:cat>
          <c:val>
            <c:numRef>
              <c:f>Sheet1!$D$2:$D$5</c:f>
              <c:numCache>
                <c:formatCode>General</c:formatCode>
                <c:ptCount val="4"/>
                <c:pt idx="0">
                  <c:v>265.0</c:v>
                </c:pt>
                <c:pt idx="1">
                  <c:v>586.0</c:v>
                </c:pt>
                <c:pt idx="2">
                  <c:v>1350.0</c:v>
                </c:pt>
                <c:pt idx="3">
                  <c:v>2770.0</c:v>
                </c:pt>
              </c:numCache>
            </c:numRef>
          </c:val>
        </c:ser>
        <c:dLbls>
          <c:showLegendKey val="0"/>
          <c:showVal val="1"/>
          <c:showCatName val="0"/>
          <c:showSerName val="0"/>
          <c:showPercent val="0"/>
          <c:showBubbleSize val="0"/>
        </c:dLbls>
        <c:gapWidth val="150"/>
        <c:axId val="-2115104744"/>
        <c:axId val="-2115098936"/>
      </c:barChart>
      <c:catAx>
        <c:axId val="-2115104744"/>
        <c:scaling>
          <c:orientation val="minMax"/>
        </c:scaling>
        <c:delete val="0"/>
        <c:axPos val="b"/>
        <c:title>
          <c:tx>
            <c:rich>
              <a:bodyPr/>
              <a:lstStyle/>
              <a:p>
                <a:pPr>
                  <a:defRPr/>
                </a:pPr>
                <a:r>
                  <a:rPr lang="en-US" dirty="0" smtClean="0"/>
                  <a:t>#Servers per</a:t>
                </a:r>
                <a:r>
                  <a:rPr lang="en-US" baseline="0" dirty="0" smtClean="0"/>
                  <a:t> DC</a:t>
                </a:r>
                <a:endParaRPr lang="en-US" dirty="0"/>
              </a:p>
            </c:rich>
          </c:tx>
          <c:layout/>
          <c:overlay val="0"/>
        </c:title>
        <c:numFmt formatCode="General" sourceLinked="1"/>
        <c:majorTickMark val="out"/>
        <c:minorTickMark val="none"/>
        <c:tickLblPos val="nextTo"/>
        <c:crossAx val="-2115098936"/>
        <c:crosses val="autoZero"/>
        <c:auto val="1"/>
        <c:lblAlgn val="ctr"/>
        <c:lblOffset val="100"/>
        <c:noMultiLvlLbl val="0"/>
      </c:catAx>
      <c:valAx>
        <c:axId val="-2115098936"/>
        <c:scaling>
          <c:orientation val="minMax"/>
        </c:scaling>
        <c:delete val="0"/>
        <c:axPos val="l"/>
        <c:majorGridlines/>
        <c:title>
          <c:tx>
            <c:rich>
              <a:bodyPr rot="-5400000" vert="horz"/>
              <a:lstStyle/>
              <a:p>
                <a:pPr>
                  <a:defRPr/>
                </a:pPr>
                <a:r>
                  <a:rPr lang="en-US" dirty="0" smtClean="0"/>
                  <a:t>QPS  (K/s)</a:t>
                </a:r>
              </a:p>
            </c:rich>
          </c:tx>
          <c:layout>
            <c:manualLayout>
              <c:xMode val="edge"/>
              <c:yMode val="edge"/>
              <c:x val="0.00308641975308642"/>
              <c:y val="0.318683338772323"/>
            </c:manualLayout>
          </c:layout>
          <c:overlay val="0"/>
        </c:title>
        <c:numFmt formatCode="General" sourceLinked="1"/>
        <c:majorTickMark val="out"/>
        <c:minorTickMark val="none"/>
        <c:tickLblPos val="nextTo"/>
        <c:crossAx val="-211510474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327FE28-CF81-694E-B42A-7B6FCF779F69}" type="datetimeFigureOut">
              <a:rPr lang="en-US" smtClean="0"/>
              <a:t>11/4/13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2296E7-F331-E948-A992-1E44BAB2F3B7}" type="slidenum">
              <a:rPr lang="en-US" smtClean="0"/>
              <a:t>‹#›</a:t>
            </a:fld>
            <a:endParaRPr lang="en-US"/>
          </a:p>
        </p:txBody>
      </p:sp>
    </p:spTree>
    <p:extLst>
      <p:ext uri="{BB962C8B-B14F-4D97-AF65-F5344CB8AC3E}">
        <p14:creationId xmlns:p14="http://schemas.microsoft.com/office/powerpoint/2010/main" val="2353581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245BEA-2A90-ED47-B455-FED79E93CD1E}" type="datetimeFigureOut">
              <a:rPr lang="en-US" smtClean="0"/>
              <a:t>11/4/13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C7D34D-D83E-A244-A831-7F0E676AA5A5}" type="slidenum">
              <a:rPr lang="en-US" smtClean="0"/>
              <a:t>‹#›</a:t>
            </a:fld>
            <a:endParaRPr lang="en-US"/>
          </a:p>
        </p:txBody>
      </p:sp>
    </p:spTree>
    <p:extLst>
      <p:ext uri="{BB962C8B-B14F-4D97-AF65-F5344CB8AC3E}">
        <p14:creationId xmlns:p14="http://schemas.microsoft.com/office/powerpoint/2010/main" val="30321320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Thanks [name of session chair].  This talk is about geo-distributed storage.</a:t>
            </a:r>
          </a:p>
        </p:txBody>
      </p:sp>
      <p:sp>
        <p:nvSpPr>
          <p:cNvPr id="4" name="Slide Number Placeholder 3"/>
          <p:cNvSpPr>
            <a:spLocks noGrp="1"/>
          </p:cNvSpPr>
          <p:nvPr>
            <p:ph type="sldNum" sz="quarter" idx="10"/>
          </p:nvPr>
        </p:nvSpPr>
        <p:spPr/>
        <p:txBody>
          <a:bodyPr/>
          <a:lstStyle/>
          <a:p>
            <a:fld id="{9FC7D34D-D83E-A244-A831-7F0E676AA5A5}" type="slidenum">
              <a:rPr lang="en-US" smtClean="0"/>
              <a:t>1</a:t>
            </a:fld>
            <a:endParaRPr lang="en-US"/>
          </a:p>
        </p:txBody>
      </p:sp>
    </p:spTree>
    <p:extLst>
      <p:ext uri="{BB962C8B-B14F-4D97-AF65-F5344CB8AC3E}">
        <p14:creationId xmlns:p14="http://schemas.microsoft.com/office/powerpoint/2010/main" val="3205568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advantage with a transaction is that applications can choose to wait only for the completion of the first-hop, instead of the entire chain.</a:t>
            </a:r>
          </a:p>
          <a:p>
            <a:endParaRPr lang="en-US" baseline="0" dirty="0" smtClean="0"/>
          </a:p>
          <a:p>
            <a:r>
              <a:rPr lang="en-US" baseline="0" dirty="0" smtClean="0"/>
              <a:t>In this example, @ Alice issues a bid request, @ this operation gets turned into a chain, as soon as the first hop finishes, @ a reply can be sent to Alice.</a:t>
            </a:r>
          </a:p>
          <a:p>
            <a:endParaRPr lang="en-US" baseline="0" dirty="0" smtClean="0"/>
          </a:p>
          <a:p>
            <a:r>
              <a:rPr lang="en-US" baseline="0" dirty="0" smtClean="0"/>
              <a:t>@ In the background, the second hop will be shipped to the Bob’s data center for execution, and updates the highest bid on the camera.</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chains</a:t>
            </a:r>
            <a:r>
              <a:rPr lang="en-US" baseline="0" dirty="0" smtClean="0"/>
              <a:t> seem promising for low latency.  But it has several problems.</a:t>
            </a:r>
          </a:p>
        </p:txBody>
      </p:sp>
      <p:sp>
        <p:nvSpPr>
          <p:cNvPr id="4" name="Slide Number Placeholder 3"/>
          <p:cNvSpPr>
            <a:spLocks noGrp="1"/>
          </p:cNvSpPr>
          <p:nvPr>
            <p:ph type="sldNum" sz="quarter" idx="10"/>
          </p:nvPr>
        </p:nvSpPr>
        <p:spPr/>
        <p:txBody>
          <a:bodyPr/>
          <a:lstStyle/>
          <a:p>
            <a:fld id="{9FC7D34D-D83E-A244-A831-7F0E676AA5A5}" type="slidenum">
              <a:rPr lang="en-US" smtClean="0"/>
              <a:t>10</a:t>
            </a:fld>
            <a:endParaRPr lang="en-US"/>
          </a:p>
        </p:txBody>
      </p:sp>
    </p:spTree>
    <p:extLst>
      <p:ext uri="{BB962C8B-B14F-4D97-AF65-F5344CB8AC3E}">
        <p14:creationId xmlns:p14="http://schemas.microsoft.com/office/powerpoint/2010/main" val="3100911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first problem is what happens if chains fail?</a:t>
            </a:r>
          </a:p>
          <a:p>
            <a:endParaRPr lang="en-US" baseline="0" dirty="0" smtClean="0"/>
          </a:p>
          <a:p>
            <a:r>
              <a:rPr lang="en-US" baseline="0" dirty="0" smtClean="0"/>
              <a:t>There are two dangers here. </a:t>
            </a:r>
          </a:p>
          <a:p>
            <a:endParaRPr lang="en-US" baseline="0" dirty="0" smtClean="0"/>
          </a:p>
          <a:p>
            <a:r>
              <a:rPr lang="en-US" baseline="0" dirty="0" smtClean="0"/>
              <a:t>First, a server might fail after executing a chain’s first hop, if we do nothing, we lose the rest of the hops and leave the storage in a permanently inconsistent state.</a:t>
            </a:r>
          </a:p>
          <a:p>
            <a:r>
              <a:rPr lang="en-US" baseline="0" dirty="0" smtClean="0"/>
              <a:t>Second, what if programmers want to abort a chain in the middle? This is dangerous because other concurrent chains might have already read the modifications done in earlier hops, and there’s no proper way to rollback this.</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11</a:t>
            </a:fld>
            <a:endParaRPr lang="en-US"/>
          </a:p>
        </p:txBody>
      </p:sp>
    </p:spTree>
    <p:extLst>
      <p:ext uri="{BB962C8B-B14F-4D97-AF65-F5344CB8AC3E}">
        <p14:creationId xmlns:p14="http://schemas.microsoft.com/office/powerpoint/2010/main" val="862510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solution is to guarantee</a:t>
            </a:r>
            <a:r>
              <a:rPr lang="en-US" baseline="0" dirty="0" smtClean="0"/>
              <a:t> all-or-nothing atomicity for chains.</a:t>
            </a:r>
          </a:p>
          <a:p>
            <a:endParaRPr lang="en-US" baseline="0" dirty="0" smtClean="0"/>
          </a:p>
          <a:p>
            <a:r>
              <a:rPr lang="en-US" baseline="0" dirty="0" smtClean="0"/>
              <a:t>@ To handle server failure, we perform reliable logging.</a:t>
            </a:r>
          </a:p>
          <a:p>
            <a:r>
              <a:rPr lang="en-US" baseline="0" dirty="0" smtClean="0"/>
              <a:t>Upon the commit of the first hop, we log the rest of the chain durably using some reliable log service.  To protect against data center failure, the logs need to be synchronously replicated to another data center.  This can be fast because we have the freedom to choose a </a:t>
            </a:r>
            <a:r>
              <a:rPr lang="en-US" baseline="0" dirty="0" err="1" smtClean="0"/>
              <a:t>nearbydata</a:t>
            </a:r>
            <a:r>
              <a:rPr lang="en-US" baseline="0" dirty="0" smtClean="0"/>
              <a:t> center for replication. </a:t>
            </a:r>
          </a:p>
          <a:p>
            <a:r>
              <a:rPr lang="en-US" baseline="0" dirty="0" smtClean="0"/>
              <a:t>The chains are re-executed from these logs for recovery.</a:t>
            </a:r>
          </a:p>
          <a:p>
            <a:endParaRPr lang="en-US" baseline="0" dirty="0" smtClean="0"/>
          </a:p>
          <a:p>
            <a:r>
              <a:rPr lang="en-US" baseline="0" dirty="0" smtClean="0"/>
              <a:t>For user-aborts, we impose the restriction that a user abort can only happen in the first hop. This is the easiest way to address the problem of leaking uncommitted data from aborted chains.</a:t>
            </a:r>
          </a:p>
          <a:p>
            <a:endParaRPr lang="en-US" baseline="0" dirty="0" smtClean="0"/>
          </a:p>
          <a:p>
            <a:r>
              <a:rPr lang="en-US" baseline="0" dirty="0" smtClean="0"/>
              <a:t>With both mechanisms in place, the chains provide all-or-nothing atomicity, which is the guarantee that if the first hop of a chain commits, all hops eventually commit.</a:t>
            </a:r>
          </a:p>
        </p:txBody>
      </p:sp>
      <p:sp>
        <p:nvSpPr>
          <p:cNvPr id="4" name="Slide Number Placeholder 3"/>
          <p:cNvSpPr>
            <a:spLocks noGrp="1"/>
          </p:cNvSpPr>
          <p:nvPr>
            <p:ph type="sldNum" sz="quarter" idx="10"/>
          </p:nvPr>
        </p:nvSpPr>
        <p:spPr/>
        <p:txBody>
          <a:bodyPr/>
          <a:lstStyle/>
          <a:p>
            <a:fld id="{9FC7D34D-D83E-A244-A831-7F0E676AA5A5}" type="slidenum">
              <a:rPr lang="en-US" smtClean="0"/>
              <a:t>12</a:t>
            </a:fld>
            <a:endParaRPr lang="en-US"/>
          </a:p>
        </p:txBody>
      </p:sp>
    </p:spTree>
    <p:extLst>
      <p:ext uri="{BB962C8B-B14F-4D97-AF65-F5344CB8AC3E}">
        <p14:creationId xmlns:p14="http://schemas.microsoft.com/office/powerpoint/2010/main" val="10187421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problem of</a:t>
            </a:r>
            <a:r>
              <a:rPr lang="en-US" baseline="0" dirty="0" smtClean="0"/>
              <a:t> the chain is that it permits non-serializable interleaving's.</a:t>
            </a:r>
          </a:p>
          <a:p>
            <a:endParaRPr lang="en-US" dirty="0" smtClean="0"/>
          </a:p>
          <a:p>
            <a:r>
              <a:rPr lang="en-US" dirty="0" smtClean="0"/>
              <a:t>Let me give you an example:</a:t>
            </a:r>
          </a:p>
          <a:p>
            <a:endParaRPr lang="en-US" dirty="0" smtClean="0"/>
          </a:p>
          <a:p>
            <a:r>
              <a:rPr lang="en-US" dirty="0" smtClean="0"/>
              <a:t>@ We</a:t>
            </a:r>
            <a:r>
              <a:rPr lang="en-US" baseline="0" dirty="0" smtClean="0"/>
              <a:t> have two chains T1 and T2, both writing to variables X and Y.</a:t>
            </a:r>
          </a:p>
          <a:p>
            <a:r>
              <a:rPr lang="en-US" baseline="0" dirty="0" smtClean="0"/>
              <a:t>@The final execution order of chains might be like this.</a:t>
            </a:r>
          </a:p>
          <a:p>
            <a:r>
              <a:rPr lang="en-US" baseline="0" dirty="0" smtClean="0"/>
              <a:t>@We can see at the server storing X, T1’s write is executed BEFORE T2.</a:t>
            </a:r>
          </a:p>
          <a:p>
            <a:r>
              <a:rPr lang="en-US" baseline="0" dirty="0" smtClean="0"/>
              <a:t>@ While at the server storing Y, T1’s write is executed AFTER T2.</a:t>
            </a:r>
          </a:p>
          <a:p>
            <a:r>
              <a:rPr lang="en-US" baseline="0" dirty="0" smtClean="0"/>
              <a:t>@Therefore, this represents a non-serializable interleaving</a:t>
            </a:r>
          </a:p>
          <a:p>
            <a:endParaRPr lang="en-US" baseline="0" dirty="0" smtClean="0"/>
          </a:p>
          <a:p>
            <a:endParaRPr lang="en-US" baseline="0" dirty="0" smtClean="0"/>
          </a:p>
          <a:p>
            <a:r>
              <a:rPr lang="en-US" baseline="0" dirty="0" smtClean="0"/>
              <a:t>This bad interleaving can be prevented by running the chain as a distributed transaction using techniques such as 2 phase commit. This works, but results in high latency, so we want to explore other solutions.</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13</a:t>
            </a:fld>
            <a:endParaRPr lang="en-US"/>
          </a:p>
        </p:txBody>
      </p:sp>
    </p:spTree>
    <p:extLst>
      <p:ext uri="{BB962C8B-B14F-4D97-AF65-F5344CB8AC3E}">
        <p14:creationId xmlns:p14="http://schemas.microsoft.com/office/powerpoint/2010/main" val="71142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solution is to detect</a:t>
            </a:r>
            <a:r>
              <a:rPr lang="en-US" baseline="0" dirty="0" smtClean="0"/>
              <a:t> any potential non-serializable </a:t>
            </a:r>
            <a:r>
              <a:rPr lang="en-US" baseline="0" dirty="0" err="1" smtClean="0"/>
              <a:t>interleavings</a:t>
            </a:r>
            <a:r>
              <a:rPr lang="en-US" baseline="0" dirty="0" smtClean="0"/>
              <a:t> before the execution of any chain.  </a:t>
            </a:r>
          </a:p>
          <a:p>
            <a:r>
              <a:rPr lang="en-US" baseline="0" dirty="0" smtClean="0"/>
              <a:t>We can do so by statically analyzing the access pattern of all chains to be executed.  Obviously, we’d require all chains to be known a priori.  This works for the web applications since most of them invoke fixed set of operations and hence have statically known chains.</a:t>
            </a:r>
          </a:p>
          <a:p>
            <a:r>
              <a:rPr lang="en-US" baseline="0" dirty="0" smtClean="0"/>
              <a:t>Our static analysis is based on the theory of transaction chopping from the database community.</a:t>
            </a:r>
          </a:p>
          <a:p>
            <a:endParaRPr lang="en-US" baseline="0" dirty="0" smtClean="0"/>
          </a:p>
          <a:p>
            <a:r>
              <a:rPr lang="en-US" baseline="0" dirty="0" smtClean="0"/>
              <a:t>The analysis needs to construct a graph among all instances of concurrently executing chains in the system.  @ Here’s how it’s done.  First, we draw a blue edge, called a S edge,  between all hops of a chain.  </a:t>
            </a:r>
          </a:p>
          <a:p>
            <a:r>
              <a:rPr lang="en-US" baseline="0" dirty="0" smtClean="0"/>
              <a:t>@Second, we consider every pair of hops belonging to different chains. @If the pair access the same data item and one of the access is a write, then we draw a red edge, called a C edge, between the pair, marking the conflict.</a:t>
            </a:r>
          </a:p>
          <a:p>
            <a:endParaRPr lang="en-US" baseline="0" dirty="0" smtClean="0"/>
          </a:p>
          <a:p>
            <a:r>
              <a:rPr lang="en-US" baseline="0" dirty="0" smtClean="0"/>
              <a:t>Finally, we look at the entire graph, if there exists a SC-cycle, that is, @ a cycle containing at least one red and at least one blue edge,@ then the collection of chains are potentially not serializable.</a:t>
            </a:r>
          </a:p>
          <a:p>
            <a:r>
              <a:rPr lang="en-US" baseline="0" dirty="0" smtClean="0"/>
              <a:t>Otherwise, we are good to go.</a:t>
            </a:r>
          </a:p>
          <a:p>
            <a:endParaRPr lang="en-US" baseline="0" dirty="0" smtClean="0"/>
          </a:p>
          <a:p>
            <a:r>
              <a:rPr lang="en-US" baseline="0" dirty="0" smtClean="0"/>
              <a:t>We will introduce a few techniques to deal with SC-cycles. That will be in next few slides.</a:t>
            </a:r>
          </a:p>
        </p:txBody>
      </p:sp>
      <p:sp>
        <p:nvSpPr>
          <p:cNvPr id="4" name="Slide Number Placeholder 3"/>
          <p:cNvSpPr>
            <a:spLocks noGrp="1"/>
          </p:cNvSpPr>
          <p:nvPr>
            <p:ph type="sldNum" sz="quarter" idx="10"/>
          </p:nvPr>
        </p:nvSpPr>
        <p:spPr/>
        <p:txBody>
          <a:bodyPr/>
          <a:lstStyle/>
          <a:p>
            <a:fld id="{9FC7D34D-D83E-A244-A831-7F0E676AA5A5}" type="slidenum">
              <a:rPr lang="en-US" smtClean="0"/>
              <a:t>14</a:t>
            </a:fld>
            <a:endParaRPr lang="en-US"/>
          </a:p>
        </p:txBody>
      </p:sp>
    </p:spTree>
    <p:extLst>
      <p:ext uri="{BB962C8B-B14F-4D97-AF65-F5344CB8AC3E}">
        <p14:creationId xmlns:p14="http://schemas.microsoft.com/office/powerpoint/2010/main" val="41777150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a:t>
            </a:r>
            <a:r>
              <a:rPr lang="en-US" baseline="0" dirty="0" smtClean="0"/>
              <a:t> I’ve shown you the basic ideas of transaction chains.  Let’s move on to see how we can use them in practice to build the Lynx storage system.</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15</a:t>
            </a:fld>
            <a:endParaRPr lang="en-US"/>
          </a:p>
        </p:txBody>
      </p:sp>
    </p:spTree>
    <p:extLst>
      <p:ext uri="{BB962C8B-B14F-4D97-AF65-F5344CB8AC3E}">
        <p14:creationId xmlns:p14="http://schemas.microsoft.com/office/powerpoint/2010/main" val="3187795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Lynx</a:t>
            </a:r>
            <a:r>
              <a:rPr lang="en-US" baseline="0" dirty="0" smtClean="0"/>
              <a:t> provides relational tables with many useful features.</a:t>
            </a:r>
          </a:p>
          <a:p>
            <a:endParaRPr lang="en-US" baseline="0" dirty="0" smtClean="0"/>
          </a:p>
          <a:p>
            <a:r>
              <a:rPr lang="en-US" baseline="0" dirty="0" smtClean="0"/>
              <a:t>It supports user transactions in terms of chains. These are called user chains, because they are written by programmers and implement application logic.</a:t>
            </a:r>
          </a:p>
          <a:p>
            <a:r>
              <a:rPr lang="en-US" baseline="0" dirty="0" smtClean="0"/>
              <a:t>Lynx internally uses various chains to maintain derived information.  We call these automatically generated chains systems chains.  And they are used to maintain …</a:t>
            </a:r>
          </a:p>
        </p:txBody>
      </p:sp>
      <p:sp>
        <p:nvSpPr>
          <p:cNvPr id="4" name="Slide Number Placeholder 3"/>
          <p:cNvSpPr>
            <a:spLocks noGrp="1"/>
          </p:cNvSpPr>
          <p:nvPr>
            <p:ph type="sldNum" sz="quarter" idx="10"/>
          </p:nvPr>
        </p:nvSpPr>
        <p:spPr/>
        <p:txBody>
          <a:bodyPr/>
          <a:lstStyle/>
          <a:p>
            <a:fld id="{9FC7D34D-D83E-A244-A831-7F0E676AA5A5}" type="slidenum">
              <a:rPr lang="en-US" smtClean="0"/>
              <a:t>16</a:t>
            </a:fld>
            <a:endParaRPr lang="en-US"/>
          </a:p>
        </p:txBody>
      </p:sp>
    </p:spTree>
    <p:extLst>
      <p:ext uri="{BB962C8B-B14F-4D97-AF65-F5344CB8AC3E}">
        <p14:creationId xmlns:p14="http://schemas.microsoft.com/office/powerpoint/2010/main" val="2081703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illustrate how system</a:t>
            </a:r>
            <a:r>
              <a:rPr lang="en-US" baseline="0" dirty="0" smtClean="0"/>
              <a:t> chains work, let me extend the auction example.</a:t>
            </a:r>
          </a:p>
          <a:p>
            <a:endParaRPr lang="en-US" baseline="0" dirty="0" smtClean="0"/>
          </a:p>
          <a:p>
            <a:r>
              <a:rPr lang="en-US" baseline="0" dirty="0" smtClean="0"/>
              <a:t>This is how Bids and Items tables are </a:t>
            </a:r>
            <a:r>
              <a:rPr lang="en-US" baseline="0" dirty="0" err="1" smtClean="0"/>
              <a:t>sharded</a:t>
            </a:r>
            <a:r>
              <a:rPr lang="en-US" baseline="0" dirty="0" smtClean="0"/>
              <a:t> across two data centers.</a:t>
            </a:r>
          </a:p>
          <a:p>
            <a:r>
              <a:rPr lang="en-US" baseline="0" dirty="0" smtClean="0"/>
              <a:t>@ Now, we add a secondary table to the Bids table. </a:t>
            </a:r>
          </a:p>
          <a:p>
            <a:endParaRPr lang="en-US" baseline="0" dirty="0" smtClean="0"/>
          </a:p>
          <a:p>
            <a:r>
              <a:rPr lang="en-US" baseline="0" dirty="0" smtClean="0"/>
              <a:t>@The secondary table is an exact copy of the base Bid table.</a:t>
            </a:r>
          </a:p>
          <a:p>
            <a:r>
              <a:rPr lang="en-US" baseline="0" dirty="0" smtClean="0"/>
              <a:t>Whenever we make updates to base bids table, a chain is used to also update to the secondary bids table.</a:t>
            </a:r>
          </a:p>
          <a:p>
            <a:endParaRPr lang="en-US" baseline="0" dirty="0" smtClean="0"/>
          </a:p>
          <a:p>
            <a:r>
              <a:rPr lang="en-US" baseline="0" dirty="0" smtClean="0"/>
              <a:t>The only difference between those tables is that that they are indexed and </a:t>
            </a:r>
            <a:r>
              <a:rPr lang="en-US" baseline="0" dirty="0" err="1" smtClean="0"/>
              <a:t>sharded</a:t>
            </a:r>
            <a:r>
              <a:rPr lang="en-US" baseline="0" dirty="0" smtClean="0"/>
              <a:t> differently.</a:t>
            </a:r>
          </a:p>
          <a:p>
            <a:r>
              <a:rPr lang="en-US" baseline="0" dirty="0" smtClean="0"/>
              <a:t>@The base Bid table is indexed and </a:t>
            </a:r>
            <a:r>
              <a:rPr lang="en-US" baseline="0" dirty="0" err="1" smtClean="0"/>
              <a:t>sharded</a:t>
            </a:r>
            <a:r>
              <a:rPr lang="en-US" baseline="0" dirty="0" smtClean="0"/>
              <a:t> according to its primary key.</a:t>
            </a:r>
          </a:p>
          <a:p>
            <a:r>
              <a:rPr lang="en-US" baseline="0" dirty="0" smtClean="0"/>
              <a:t>@And the secondary Bid table is indexed and @ </a:t>
            </a:r>
            <a:r>
              <a:rPr lang="en-US" baseline="0" dirty="0" err="1" smtClean="0"/>
              <a:t>sharded</a:t>
            </a:r>
            <a:r>
              <a:rPr lang="en-US" baseline="0" dirty="0" smtClean="0"/>
              <a:t> according to the Seller of the item</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17</a:t>
            </a:fld>
            <a:endParaRPr lang="en-US"/>
          </a:p>
        </p:txBody>
      </p:sp>
    </p:spTree>
    <p:extLst>
      <p:ext uri="{BB962C8B-B14F-4D97-AF65-F5344CB8AC3E}">
        <p14:creationId xmlns:p14="http://schemas.microsoft.com/office/powerpoint/2010/main" val="19088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Now lets see how user and system chains works in lynx.</a:t>
            </a:r>
          </a:p>
          <a:p>
            <a:endParaRPr lang="en-US" baseline="0" dirty="0" smtClean="0"/>
          </a:p>
          <a:p>
            <a:r>
              <a:rPr lang="en-US" baseline="0" dirty="0" smtClean="0"/>
              <a:t>Let’s revisit our old example of Alice putting a bid on Bob’s item.</a:t>
            </a:r>
          </a:p>
          <a:p>
            <a:r>
              <a:rPr lang="en-US" baseline="0" dirty="0" smtClean="0"/>
              <a:t>As before,@ after Alice issues her request, @the web server issues a user chain of two hops, one to insert bid and another to update the current price on Bob’s item.</a:t>
            </a:r>
          </a:p>
          <a:p>
            <a:endParaRPr lang="en-US" baseline="0" dirty="0" smtClean="0"/>
          </a:p>
          <a:p>
            <a:r>
              <a:rPr lang="en-US" baseline="0" dirty="0" smtClean="0"/>
              <a:t>@The first-hop server automatically expands the insert bid user hop into a system chain of two hops,@ the pink hop inserts bid in the base table shard, and the striped pink hop inserts the same bid again in the secondary table shard.</a:t>
            </a:r>
          </a:p>
          <a:p>
            <a:endParaRPr lang="en-US" baseline="0" dirty="0" smtClean="0"/>
          </a:p>
          <a:p>
            <a:r>
              <a:rPr lang="en-US" baseline="0" dirty="0" smtClean="0"/>
              <a:t>The systems chains for doing geo-replication and for updating materialized join views are similar.</a:t>
            </a:r>
          </a:p>
          <a:p>
            <a:endParaRPr lang="en-US" baseline="0" dirty="0" smtClean="0"/>
          </a:p>
        </p:txBody>
      </p:sp>
      <p:sp>
        <p:nvSpPr>
          <p:cNvPr id="4" name="Slide Number Placeholder 3"/>
          <p:cNvSpPr>
            <a:spLocks noGrp="1"/>
          </p:cNvSpPr>
          <p:nvPr>
            <p:ph type="sldNum" sz="quarter" idx="10"/>
          </p:nvPr>
        </p:nvSpPr>
        <p:spPr/>
        <p:txBody>
          <a:bodyPr/>
          <a:lstStyle/>
          <a:p>
            <a:fld id="{9FC7D34D-D83E-A244-A831-7F0E676AA5A5}" type="slidenum">
              <a:rPr lang="en-US" smtClean="0"/>
              <a:t>18</a:t>
            </a:fld>
            <a:endParaRPr lang="en-US"/>
          </a:p>
        </p:txBody>
      </p:sp>
    </p:spTree>
    <p:extLst>
      <p:ext uri="{BB962C8B-B14F-4D97-AF65-F5344CB8AC3E}">
        <p14:creationId xmlns:p14="http://schemas.microsoft.com/office/powerpoint/2010/main" val="3100911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see</a:t>
            </a:r>
            <a:r>
              <a:rPr lang="en-US" baseline="0" dirty="0" smtClean="0"/>
              <a:t> how lynx guarantees </a:t>
            </a:r>
            <a:r>
              <a:rPr lang="en-US" baseline="0" dirty="0" err="1" smtClean="0"/>
              <a:t>serializability</a:t>
            </a:r>
            <a:r>
              <a:rPr lang="en-US" baseline="0" dirty="0" smtClean="0"/>
              <a:t>.</a:t>
            </a:r>
            <a:endParaRPr lang="en-US" dirty="0" smtClean="0"/>
          </a:p>
          <a:p>
            <a:endParaRPr lang="en-US" dirty="0" smtClean="0"/>
          </a:p>
          <a:p>
            <a:r>
              <a:rPr lang="en-US" dirty="0" smtClean="0"/>
              <a:t>Befor</a:t>
            </a:r>
            <a:r>
              <a:rPr lang="en-US" baseline="0" dirty="0" smtClean="0"/>
              <a:t>e running an application, we feed all its chains’ definitions to Lynx for static analysis.</a:t>
            </a:r>
          </a:p>
          <a:p>
            <a:endParaRPr lang="en-US" baseline="0" dirty="0" smtClean="0"/>
          </a:p>
          <a:p>
            <a:r>
              <a:rPr lang="en-US" baseline="0" dirty="0" smtClean="0"/>
              <a:t>To construct the SC-graph, Lynx adds every type of chain to the graph.   Let’s say our simple auction has only two types of operations, put-bid and read the information of a bid.  So initially the graph contains only these two chains. @  Next, Lynx adds a second instance of every type of chain to the graph.  This is important because there are always many instances of a given type of chain running simultaneously in the system.</a:t>
            </a:r>
          </a:p>
          <a:p>
            <a:r>
              <a:rPr lang="en-US" baseline="0" dirty="0" smtClean="0"/>
              <a:t>Fortunately, to detect non-serializable execution, we only need to include two instances of each chain in the graph, (otherwise the graph would be very messy).</a:t>
            </a:r>
          </a:p>
          <a:p>
            <a:endParaRPr lang="en-US" baseline="0" dirty="0" smtClean="0"/>
          </a:p>
          <a:p>
            <a:r>
              <a:rPr lang="en-US" baseline="0" dirty="0" smtClean="0"/>
              <a:t>After all the chain instances are in the graph, the analyzer proceeds to add conflict edges between them.  We must point out that static analyzer can only determine conflict at the table level, because it has no knowledge of which specific rows are being accessed. </a:t>
            </a:r>
          </a:p>
          <a:p>
            <a:endParaRPr lang="en-US" baseline="0" dirty="0" smtClean="0"/>
          </a:p>
          <a:p>
            <a:r>
              <a:rPr lang="en-US" baseline="0" dirty="0" smtClean="0"/>
              <a:t>@ So here are the red edges. </a:t>
            </a:r>
          </a:p>
          <a:p>
            <a:endParaRPr lang="en-US" baseline="0" dirty="0" smtClean="0"/>
          </a:p>
          <a:p>
            <a:r>
              <a:rPr lang="en-US" baseline="0" dirty="0" smtClean="0"/>
              <a:t>Once the SC-graph is done, the analyzer looks for SC-cycles. @ In our example, we have one SC-cycle, meaning the static analyzer cannot prove that concurrent execution of these chains are serializable.</a:t>
            </a:r>
          </a:p>
          <a:p>
            <a:endParaRPr lang="en-US" baseline="0" dirty="0" smtClean="0"/>
          </a:p>
          <a:p>
            <a:r>
              <a:rPr lang="en-US" baseline="0" dirty="0" smtClean="0"/>
              <a:t>They will have to be executed as distributed transactions.</a:t>
            </a:r>
          </a:p>
          <a:p>
            <a:endParaRPr lang="en-US" baseline="0" dirty="0" smtClean="0"/>
          </a:p>
          <a:p>
            <a:r>
              <a:rPr lang="en-US" baseline="0" dirty="0" smtClean="0"/>
              <a:t>So you can see although SC-analysis are cool and all, as soon as we use it for real, the SC-cycles everywhere!! </a:t>
            </a:r>
          </a:p>
          <a:p>
            <a:r>
              <a:rPr lang="en-US" baseline="0" dirty="0" smtClean="0"/>
              <a:t>Can we reduce them somehow?</a:t>
            </a:r>
          </a:p>
        </p:txBody>
      </p:sp>
      <p:sp>
        <p:nvSpPr>
          <p:cNvPr id="4" name="Slide Number Placeholder 3"/>
          <p:cNvSpPr>
            <a:spLocks noGrp="1"/>
          </p:cNvSpPr>
          <p:nvPr>
            <p:ph type="sldNum" sz="quarter" idx="10"/>
          </p:nvPr>
        </p:nvSpPr>
        <p:spPr/>
        <p:txBody>
          <a:bodyPr/>
          <a:lstStyle/>
          <a:p>
            <a:fld id="{9FC7D34D-D83E-A244-A831-7F0E676AA5A5}" type="slidenum">
              <a:rPr lang="en-US" smtClean="0"/>
              <a:t>19</a:t>
            </a:fld>
            <a:endParaRPr lang="en-US"/>
          </a:p>
        </p:txBody>
      </p:sp>
    </p:spTree>
    <p:extLst>
      <p:ext uri="{BB962C8B-B14F-4D97-AF65-F5344CB8AC3E}">
        <p14:creationId xmlns:p14="http://schemas.microsoft.com/office/powerpoint/2010/main" val="1187304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why</a:t>
            </a:r>
            <a:r>
              <a:rPr lang="en-US" baseline="0" dirty="0" smtClean="0"/>
              <a:t> do we care so much about geo-dis storage?</a:t>
            </a:r>
          </a:p>
          <a:p>
            <a:endParaRPr lang="en-US" dirty="0" smtClean="0"/>
          </a:p>
          <a:p>
            <a:r>
              <a:rPr lang="en-US" dirty="0" smtClean="0"/>
              <a:t>This is an important problem because many popular</a:t>
            </a:r>
            <a:r>
              <a:rPr lang="en-US" baseline="0" dirty="0" smtClean="0"/>
              <a:t> web services, such as Google+, Facebook, Twitter, are built on top of such a system.</a:t>
            </a:r>
            <a:endParaRPr lang="en-US" dirty="0" smtClean="0"/>
          </a:p>
          <a:p>
            <a:endParaRPr lang="en-US" dirty="0" smtClean="0"/>
          </a:p>
          <a:p>
            <a:r>
              <a:rPr lang="en-US" baseline="0" dirty="0" smtClean="0"/>
              <a:t>By spreading data across different data centers, the applications can serve a user’s request from a nearby datacenter.</a:t>
            </a:r>
          </a:p>
          <a:p>
            <a:r>
              <a:rPr lang="en-US" baseline="0" dirty="0" smtClean="0"/>
              <a:t>By replicating data across different data centers, they can tolerate the rare failure of a data center.</a:t>
            </a:r>
          </a:p>
          <a:p>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2</a:t>
            </a:fld>
            <a:endParaRPr lang="en-US"/>
          </a:p>
        </p:txBody>
      </p:sp>
    </p:spTree>
    <p:extLst>
      <p:ext uri="{BB962C8B-B14F-4D97-AF65-F5344CB8AC3E}">
        <p14:creationId xmlns:p14="http://schemas.microsoft.com/office/powerpoint/2010/main" val="29070350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reduce SC-cycles, we must first understand where they come.  Are they for real</a:t>
            </a:r>
            <a:r>
              <a:rPr lang="en-US" baseline="0" dirty="0" smtClean="0"/>
              <a:t> or just some false conflicts?</a:t>
            </a:r>
            <a:endParaRPr lang="en-US" dirty="0" smtClean="0"/>
          </a:p>
          <a:p>
            <a:r>
              <a:rPr lang="en-US" dirty="0" smtClean="0"/>
              <a:t>The first source of pervasive SC-cycles come from false conflicts</a:t>
            </a:r>
            <a:r>
              <a:rPr lang="en-US" baseline="0" dirty="0" smtClean="0"/>
              <a:t> in user chains.</a:t>
            </a:r>
          </a:p>
          <a:p>
            <a:endParaRPr lang="en-US" baseline="0" dirty="0" smtClean="0"/>
          </a:p>
          <a:p>
            <a:r>
              <a:rPr lang="en-US" baseline="0" dirty="0" smtClean="0"/>
              <a:t>Here’s the SC-cycle discovered in our auction example. </a:t>
            </a:r>
          </a:p>
          <a:p>
            <a:endParaRPr lang="en-US" baseline="0" dirty="0" smtClean="0"/>
          </a:p>
          <a:p>
            <a:r>
              <a:rPr lang="en-US" baseline="0" dirty="0" smtClean="0"/>
              <a:t>@Now if we look more closely at the write-write conflict between the second hops, we will also discover that the conflict is a false positive.  This is because the second hop </a:t>
            </a:r>
          </a:p>
          <a:p>
            <a:r>
              <a:rPr lang="en-US" baseline="0" dirty="0" smtClean="0"/>
              <a:t>updates the highest price on an item using the maximum of the bid price and the item’s current price.  Although multiple chains might update the same item, the maximum </a:t>
            </a:r>
          </a:p>
          <a:p>
            <a:r>
              <a:rPr lang="en-US" baseline="0" dirty="0" smtClean="0"/>
              <a:t>operation commutes, and hence there’s no real write-write conflict.</a:t>
            </a:r>
          </a:p>
          <a:p>
            <a:endParaRPr lang="en-US" baseline="0" dirty="0" smtClean="0"/>
          </a:p>
          <a:p>
            <a:r>
              <a:rPr lang="en-US" baseline="0" dirty="0" smtClean="0"/>
              <a:t>Unfortunately, our static </a:t>
            </a:r>
            <a:r>
              <a:rPr lang="en-US" baseline="0" dirty="0" err="1" smtClean="0"/>
              <a:t>analayzer</a:t>
            </a:r>
            <a:r>
              <a:rPr lang="en-US" baseline="0" dirty="0" smtClean="0"/>
              <a:t> has no way of determining either of false conflicts, because it only knows which tables a chain accesses.  </a:t>
            </a:r>
          </a:p>
          <a:p>
            <a:endParaRPr lang="en-US" baseline="0" dirty="0" smtClean="0"/>
          </a:p>
        </p:txBody>
      </p:sp>
      <p:sp>
        <p:nvSpPr>
          <p:cNvPr id="4" name="Slide Number Placeholder 3"/>
          <p:cNvSpPr>
            <a:spLocks noGrp="1"/>
          </p:cNvSpPr>
          <p:nvPr>
            <p:ph type="sldNum" sz="quarter" idx="10"/>
          </p:nvPr>
        </p:nvSpPr>
        <p:spPr/>
        <p:txBody>
          <a:bodyPr/>
          <a:lstStyle/>
          <a:p>
            <a:fld id="{9FC7D34D-D83E-A244-A831-7F0E676AA5A5}" type="slidenum">
              <a:rPr lang="en-US" smtClean="0"/>
              <a:t>20</a:t>
            </a:fld>
            <a:endParaRPr lang="en-US"/>
          </a:p>
        </p:txBody>
      </p:sp>
    </p:spTree>
    <p:extLst>
      <p:ext uri="{BB962C8B-B14F-4D97-AF65-F5344CB8AC3E}">
        <p14:creationId xmlns:p14="http://schemas.microsoft.com/office/powerpoint/2010/main" val="11873049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solution to</a:t>
            </a:r>
            <a:r>
              <a:rPr lang="en-US" baseline="0" dirty="0" smtClean="0"/>
              <a:t> avoid these SC-cycles is to let programmers provide </a:t>
            </a:r>
            <a:r>
              <a:rPr lang="en-US" baseline="0" dirty="0" err="1" smtClean="0"/>
              <a:t>explicitation</a:t>
            </a:r>
            <a:r>
              <a:rPr lang="en-US" baseline="0" dirty="0" smtClean="0"/>
              <a:t> annotations on whether a pair of hops commute with each other.</a:t>
            </a:r>
          </a:p>
          <a:p>
            <a:r>
              <a:rPr lang="en-US" baseline="0" dirty="0" smtClean="0"/>
              <a:t>@In our auction example, programmers would mark both hops as commutating with itself.</a:t>
            </a:r>
          </a:p>
          <a:p>
            <a:r>
              <a:rPr lang="en-US" baseline="0" dirty="0" smtClean="0"/>
              <a:t>With the annotation, there is no SC-cycle.</a:t>
            </a:r>
          </a:p>
          <a:p>
            <a:endParaRPr lang="en-US" baseline="0" dirty="0" smtClean="0"/>
          </a:p>
        </p:txBody>
      </p:sp>
      <p:sp>
        <p:nvSpPr>
          <p:cNvPr id="4" name="Slide Number Placeholder 3"/>
          <p:cNvSpPr>
            <a:spLocks noGrp="1"/>
          </p:cNvSpPr>
          <p:nvPr>
            <p:ph type="sldNum" sz="quarter" idx="10"/>
          </p:nvPr>
        </p:nvSpPr>
        <p:spPr/>
        <p:txBody>
          <a:bodyPr/>
          <a:lstStyle/>
          <a:p>
            <a:fld id="{9FC7D34D-D83E-A244-A831-7F0E676AA5A5}" type="slidenum">
              <a:rPr lang="en-US" smtClean="0"/>
              <a:t>21</a:t>
            </a:fld>
            <a:endParaRPr lang="en-US"/>
          </a:p>
        </p:txBody>
      </p:sp>
    </p:spTree>
    <p:extLst>
      <p:ext uri="{BB962C8B-B14F-4D97-AF65-F5344CB8AC3E}">
        <p14:creationId xmlns:p14="http://schemas.microsoft.com/office/powerpoint/2010/main" val="1187304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now, I cheated a little</a:t>
            </a:r>
            <a:r>
              <a:rPr lang="en-US" baseline="0" dirty="0" smtClean="0"/>
              <a:t> bit by not showing you any system chains.  That is incomplete.  In reality, the SC-graph not only has to include all user-chains, but also all system-chains.</a:t>
            </a:r>
          </a:p>
          <a:p>
            <a:endParaRPr lang="en-US" baseline="0" dirty="0" smtClean="0"/>
          </a:p>
          <a:p>
            <a:r>
              <a:rPr lang="en-US" baseline="0" dirty="0" smtClean="0"/>
              <a:t>@So in our previous auction chain, the first hop needs to be expanded to include the corresponding system chain to update the secondary index of the Bids table.</a:t>
            </a:r>
          </a:p>
          <a:p>
            <a:endParaRPr lang="en-US" baseline="0" dirty="0" smtClean="0"/>
          </a:p>
          <a:p>
            <a:r>
              <a:rPr lang="en-US" baseline="0" dirty="0" smtClean="0"/>
              <a:t>@After adding the conflict red edges,@ we will see a SC-cycle among just the two system chains.</a:t>
            </a:r>
          </a:p>
          <a:p>
            <a:endParaRPr lang="en-US" baseline="0" dirty="0" smtClean="0"/>
          </a:p>
          <a:p>
            <a:r>
              <a:rPr lang="en-US" baseline="0" dirty="0" smtClean="0"/>
              <a:t>Unlike user chains, the conflicts in these system chains are for real.   In this case, if two system chains modify the same row of the Bids table, the corresponding system chains will be ordered differently at different hops, causing the secondary table to diverge from the base table.</a:t>
            </a:r>
          </a:p>
          <a:p>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22</a:t>
            </a:fld>
            <a:endParaRPr lang="en-US"/>
          </a:p>
        </p:txBody>
      </p:sp>
    </p:spTree>
    <p:extLst>
      <p:ext uri="{BB962C8B-B14F-4D97-AF65-F5344CB8AC3E}">
        <p14:creationId xmlns:p14="http://schemas.microsoft.com/office/powerpoint/2010/main" val="12909219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ability</a:t>
            </a:r>
            <a:r>
              <a:rPr lang="en-US" baseline="0" dirty="0" smtClean="0"/>
              <a:t> to eliminate the SC-cycles among systems chains comes from the observation that real conflicting system chains originate at the same first hop server.</a:t>
            </a:r>
          </a:p>
          <a:p>
            <a:endParaRPr lang="en-US" baseline="0" dirty="0" smtClean="0"/>
          </a:p>
          <a:p>
            <a:r>
              <a:rPr lang="en-US" baseline="0" dirty="0" smtClean="0"/>
              <a:t>@In the insert bid example, both hops of the chains conflict if they write to the same row of the Bids table, in which case they start at the same first hop server.</a:t>
            </a:r>
          </a:p>
          <a:p>
            <a:endParaRPr lang="en-US" baseline="0" dirty="0" smtClean="0"/>
          </a:p>
          <a:p>
            <a:r>
              <a:rPr lang="en-US" baseline="0" dirty="0" smtClean="0"/>
              <a:t>@To leverage this observation, we make chains provide the additional property of origin-ordering.  This property says if two chains start at the same first hop and one executes before another, then in all subsequent hops where they both execute, the execution order is the same as that of the first hop.  This property is sufficient to eliminate all conflicts in the system chains.  Better yet, It turns out this property can be implemented pretty cheaply using sequence number vectors, and I will not elaborate here.</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23</a:t>
            </a:fld>
            <a:endParaRPr lang="en-US"/>
          </a:p>
        </p:txBody>
      </p:sp>
    </p:spTree>
    <p:extLst>
      <p:ext uri="{BB962C8B-B14F-4D97-AF65-F5344CB8AC3E}">
        <p14:creationId xmlns:p14="http://schemas.microsoft.com/office/powerpoint/2010/main" val="10287693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 told you the basic ideas of chains</a:t>
            </a:r>
            <a:r>
              <a:rPr lang="en-US" baseline="0" dirty="0" smtClean="0"/>
              <a:t> and Lynx, before I move on to evaluations, I want to note about a few limitations In chains/lynx.</a:t>
            </a:r>
          </a:p>
          <a:p>
            <a:endParaRPr lang="en-US" baseline="0" dirty="0" smtClean="0"/>
          </a:p>
          <a:p>
            <a:r>
              <a:rPr lang="en-US" baseline="0" dirty="0" smtClean="0"/>
              <a:t>@First, chains are only serializable, not </a:t>
            </a:r>
            <a:r>
              <a:rPr lang="en-US" baseline="0" dirty="0" err="1" smtClean="0"/>
              <a:t>linearizable</a:t>
            </a:r>
            <a:r>
              <a:rPr lang="en-US" baseline="0" dirty="0" smtClean="0"/>
              <a:t>.  What does that mean? Let me give you an example, here we have a timeline of two chains being executed over time. The red chain removes my boss and the blue chain posts my crazy party photos. </a:t>
            </a:r>
          </a:p>
          <a:p>
            <a:r>
              <a:rPr lang="en-US" baseline="0" dirty="0" err="1" smtClean="0"/>
              <a:t>Seriazability</a:t>
            </a:r>
            <a:r>
              <a:rPr lang="en-US" baseline="0" dirty="0" smtClean="0"/>
              <a:t> means there exists a total order that explains the execution.  In this case, this order puts the blue chain before the red one.</a:t>
            </a:r>
          </a:p>
          <a:p>
            <a:r>
              <a:rPr lang="en-US" baseline="0" dirty="0" smtClean="0"/>
              <a:t>Unfortunately, this order is not </a:t>
            </a:r>
            <a:r>
              <a:rPr lang="en-US" baseline="0" dirty="0" err="1" smtClean="0"/>
              <a:t>linearizable</a:t>
            </a:r>
            <a:r>
              <a:rPr lang="en-US" baseline="0" dirty="0" smtClean="0"/>
              <a:t>.  This is because the red chain returns to the user after completing its first hop before the blue chain even starts.  So under </a:t>
            </a:r>
            <a:r>
              <a:rPr lang="en-US" baseline="0" dirty="0" err="1" smtClean="0"/>
              <a:t>lineriazability</a:t>
            </a:r>
            <a:r>
              <a:rPr lang="en-US" baseline="0" dirty="0" smtClean="0"/>
              <a:t>, the total order must </a:t>
            </a:r>
            <a:r>
              <a:rPr lang="en-US" baseline="0" dirty="0" err="1" smtClean="0"/>
              <a:t>placd</a:t>
            </a:r>
            <a:r>
              <a:rPr lang="en-US" baseline="0" dirty="0" smtClean="0"/>
              <a:t> red chain before blue one.</a:t>
            </a:r>
          </a:p>
          <a:p>
            <a:endParaRPr lang="en-US" baseline="0" dirty="0" smtClean="0"/>
          </a:p>
          <a:p>
            <a:r>
              <a:rPr lang="en-US" dirty="0" smtClean="0"/>
              <a:t>In Lynx, programmers have two partial</a:t>
            </a:r>
            <a:r>
              <a:rPr lang="en-US" baseline="0" dirty="0" smtClean="0"/>
              <a:t> solutions to deal with the loss of </a:t>
            </a:r>
            <a:r>
              <a:rPr lang="en-US" baseline="0" dirty="0" err="1" smtClean="0"/>
              <a:t>linerazability</a:t>
            </a:r>
            <a:r>
              <a:rPr lang="en-US" baseline="0" dirty="0" smtClean="0"/>
              <a:t>.</a:t>
            </a:r>
          </a:p>
          <a:p>
            <a:r>
              <a:rPr lang="en-US" baseline="0" dirty="0" smtClean="0"/>
              <a:t>One, programmers always have the freedom to wait for the completion of an entire chain.  For example, I should always wait for the chain of removing boss to complete before starting other operations.</a:t>
            </a:r>
          </a:p>
          <a:p>
            <a:r>
              <a:rPr lang="en-US" baseline="0" dirty="0" smtClean="0"/>
              <a:t>Second, Lynx provides the property of read-your-own writes, so in many cases, we don’t have to wait for the completion of a entire chain to ensure the desired ordering of seeing one’s own writes.</a:t>
            </a:r>
          </a:p>
          <a:p>
            <a:endParaRPr lang="en-US" baseline="0" dirty="0" smtClean="0"/>
          </a:p>
          <a:p>
            <a:endParaRPr lang="en-US" baseline="0" dirty="0" smtClean="0"/>
          </a:p>
          <a:p>
            <a:r>
              <a:rPr lang="en-US" baseline="0" dirty="0" smtClean="0"/>
              <a:t>The second limitation of chains is that programmers can only abort a chain at its first hop. So programmers must be smart in writing their chains not to abort in later hops.</a:t>
            </a:r>
          </a:p>
          <a:p>
            <a:endParaRPr lang="en-US" baseline="0" dirty="0" smtClean="0"/>
          </a:p>
          <a:p>
            <a:r>
              <a:rPr lang="en-US" dirty="0" smtClean="0"/>
              <a:t>We believe both limitations are manageable in</a:t>
            </a:r>
            <a:r>
              <a:rPr lang="en-US" baseline="0" dirty="0" smtClean="0"/>
              <a:t> practice</a:t>
            </a:r>
            <a:r>
              <a:rPr lang="en-US" dirty="0" smtClean="0"/>
              <a:t>. We built three</a:t>
            </a:r>
            <a:r>
              <a:rPr lang="en-US" baseline="0" dirty="0" smtClean="0"/>
              <a:t> applications on top of Lynx, the </a:t>
            </a:r>
            <a:r>
              <a:rPr lang="en-US" baseline="0" dirty="0" err="1" smtClean="0"/>
              <a:t>aunction</a:t>
            </a:r>
            <a:r>
              <a:rPr lang="en-US" baseline="0" dirty="0" smtClean="0"/>
              <a:t> service, a simple Facebook and twitter clone.  Our experience suggests that applications can work correctly with chains.</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24</a:t>
            </a:fld>
            <a:endParaRPr lang="en-US"/>
          </a:p>
        </p:txBody>
      </p:sp>
    </p:spTree>
    <p:extLst>
      <p:ext uri="{BB962C8B-B14F-4D97-AF65-F5344CB8AC3E}">
        <p14:creationId xmlns:p14="http://schemas.microsoft.com/office/powerpoint/2010/main" val="10287693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the last part of the talk, I will show performance numbers.</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25</a:t>
            </a:fld>
            <a:endParaRPr lang="en-US"/>
          </a:p>
        </p:txBody>
      </p:sp>
    </p:spTree>
    <p:extLst>
      <p:ext uri="{BB962C8B-B14F-4D97-AF65-F5344CB8AC3E}">
        <p14:creationId xmlns:p14="http://schemas.microsoft.com/office/powerpoint/2010/main" val="1964688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going to show you the</a:t>
            </a:r>
            <a:r>
              <a:rPr lang="en-US" baseline="0" dirty="0" smtClean="0"/>
              <a:t> performance of a simple twitter clone that we built on top of Lynx.  </a:t>
            </a:r>
          </a:p>
          <a:p>
            <a:r>
              <a:rPr lang="en-US" baseline="0" dirty="0" smtClean="0"/>
              <a:t>I’m picking the twitter-clone application because we have an alternative implementation to compare against for this application.</a:t>
            </a:r>
          </a:p>
          <a:p>
            <a:endParaRPr lang="en-US" baseline="0" dirty="0" smtClean="0"/>
          </a:p>
          <a:p>
            <a:r>
              <a:rPr lang="en-US" baseline="0" dirty="0" smtClean="0"/>
              <a:t>Our twitter application contains two base tables, the Tweets table contains the tweets posted by each user, </a:t>
            </a:r>
            <a:r>
              <a:rPr lang="en-US" baseline="0" dirty="0" err="1" smtClean="0"/>
              <a:t>sharded</a:t>
            </a:r>
            <a:r>
              <a:rPr lang="en-US" baseline="0" dirty="0" smtClean="0"/>
              <a:t> by user.</a:t>
            </a:r>
          </a:p>
          <a:p>
            <a:r>
              <a:rPr lang="en-US" baseline="0" dirty="0" smtClean="0"/>
              <a:t>The Follow-Graph table contains the follow relationship of users.  The From column is the follower and the To column is the </a:t>
            </a:r>
            <a:r>
              <a:rPr lang="en-US" baseline="0" dirty="0" err="1" smtClean="0"/>
              <a:t>followee</a:t>
            </a:r>
            <a:r>
              <a:rPr lang="en-US" baseline="0" dirty="0" smtClean="0"/>
              <a:t>.</a:t>
            </a:r>
          </a:p>
          <a:p>
            <a:r>
              <a:rPr lang="en-US" baseline="0" dirty="0" smtClean="0"/>
              <a:t>SO here, Alice follows Bob.</a:t>
            </a:r>
          </a:p>
          <a:p>
            <a:endParaRPr lang="en-US" baseline="0" dirty="0" smtClean="0"/>
          </a:p>
          <a:p>
            <a:r>
              <a:rPr lang="en-US" baseline="0" dirty="0" smtClean="0"/>
              <a:t>In addition to the two base tables, we have a bunch of indices and views. </a:t>
            </a:r>
          </a:p>
          <a:p>
            <a:r>
              <a:rPr lang="en-US" baseline="0" dirty="0" smtClean="0"/>
              <a:t>@The most important ones are, a secondary table on the Follow table indexed by the To column, so we can enumerate the set of users that follow Alice or Bob.</a:t>
            </a:r>
          </a:p>
          <a:p>
            <a:r>
              <a:rPr lang="en-US" baseline="0" dirty="0" smtClean="0"/>
              <a:t>@And we have a materialized join view table that combine the information of Tweets and Follow-Graph.  The view table is indexed by the Follower, so we can read all the tweets from users that Alice follows with a single lookup.</a:t>
            </a:r>
          </a:p>
          <a:p>
            <a:endParaRPr lang="en-US" baseline="0" dirty="0" smtClean="0"/>
          </a:p>
          <a:p>
            <a:r>
              <a:rPr lang="en-US" baseline="0" dirty="0" smtClean="0"/>
              <a:t>@Of these tables, the two base tables, Tweets and Follow-Graph tables, are geo-replicated at another data center, while the derived tables are not.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26</a:t>
            </a:fld>
            <a:endParaRPr lang="en-US"/>
          </a:p>
        </p:txBody>
      </p:sp>
    </p:spTree>
    <p:extLst>
      <p:ext uri="{BB962C8B-B14F-4D97-AF65-F5344CB8AC3E}">
        <p14:creationId xmlns:p14="http://schemas.microsoft.com/office/powerpoint/2010/main" val="25021971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ran our experiments on Amazon’s EC2,</a:t>
            </a:r>
            <a:r>
              <a:rPr lang="en-US" baseline="0" dirty="0" smtClean="0"/>
              <a:t>.</a:t>
            </a:r>
          </a:p>
          <a:p>
            <a:endParaRPr lang="en-US" baseline="0" dirty="0" smtClean="0"/>
          </a:p>
          <a:p>
            <a:r>
              <a:rPr lang="en-US" baseline="0" dirty="0" smtClean="0"/>
              <a:t>In each data center, we run@ four Lynx servers as well as@ four clients.  In the experiments, @a client also issues chains whose first hop locate </a:t>
            </a:r>
          </a:p>
          <a:p>
            <a:r>
              <a:rPr lang="en-US" baseline="0" dirty="0" smtClean="0"/>
              <a:t>In the same data center as itself.  This is to model a practical deployment where a user’s web requests are always routed to a data center </a:t>
            </a:r>
          </a:p>
          <a:p>
            <a:r>
              <a:rPr lang="en-US" baseline="0" dirty="0" smtClean="0"/>
              <a:t>that contains the user’s data shard.</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@Our experiments run on three data centers, west coast, east coast and </a:t>
            </a:r>
            <a:r>
              <a:rPr lang="en-US" baseline="0" dirty="0" err="1" smtClean="0"/>
              <a:t>europe</a:t>
            </a:r>
            <a:r>
              <a:rPr lang="en-US" baseline="0" dirty="0" smtClean="0"/>
              <a:t>.  @The </a:t>
            </a:r>
            <a:r>
              <a:rPr lang="en-US" baseline="0" dirty="0" err="1" smtClean="0"/>
              <a:t>roundtrip</a:t>
            </a:r>
            <a:r>
              <a:rPr lang="en-US" baseline="0" dirty="0" smtClean="0"/>
              <a:t> latency between these data centers are on the order of 100ms.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@Please note that our prototype stores data in memory, and persists logs to disk.</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27</a:t>
            </a:fld>
            <a:endParaRPr lang="en-US"/>
          </a:p>
        </p:txBody>
      </p:sp>
    </p:spTree>
    <p:extLst>
      <p:ext uri="{BB962C8B-B14F-4D97-AF65-F5344CB8AC3E}">
        <p14:creationId xmlns:p14="http://schemas.microsoft.com/office/powerpoint/2010/main" val="32339933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graph shows the latency of operations,</a:t>
            </a:r>
            <a:r>
              <a:rPr lang="en-US" baseline="0" dirty="0" smtClean="0"/>
              <a:t> such as following another user, posting a tweet and reading from one’s own timeline.</a:t>
            </a:r>
            <a:endParaRPr lang="en-US" dirty="0" smtClean="0"/>
          </a:p>
          <a:p>
            <a:endParaRPr lang="en-US" dirty="0" smtClean="0"/>
          </a:p>
          <a:p>
            <a:r>
              <a:rPr lang="en-US" dirty="0" smtClean="0"/>
              <a:t>@The first two bars</a:t>
            </a:r>
            <a:r>
              <a:rPr lang="en-US" baseline="0" dirty="0" smtClean="0"/>
              <a:t> show the latency of follow and tweet operation if they wait for the completion of the whole chain. </a:t>
            </a:r>
          </a:p>
          <a:p>
            <a:r>
              <a:rPr lang="en-US" baseline="0" dirty="0" smtClean="0"/>
              <a:t>//The  Underlying </a:t>
            </a:r>
            <a:r>
              <a:rPr lang="en-US" baseline="0" dirty="0" err="1" smtClean="0"/>
              <a:t>ssytem</a:t>
            </a:r>
            <a:r>
              <a:rPr lang="en-US" baseline="0" dirty="0" smtClean="0"/>
              <a:t> chain for the follow-user operation takes 3 hops and for the post-tweet chain, 4 hops.</a:t>
            </a:r>
          </a:p>
          <a:p>
            <a:r>
              <a:rPr lang="en-US" baseline="0" dirty="0" smtClean="0"/>
              <a:t>Therefore, the completion latency represents several cross data center RTTs.</a:t>
            </a:r>
          </a:p>
          <a:p>
            <a:endParaRPr lang="en-US" baseline="0" dirty="0" smtClean="0"/>
          </a:p>
          <a:p>
            <a:r>
              <a:rPr lang="en-US" baseline="0" dirty="0" smtClean="0"/>
              <a:t>@In the actual Twitter, we only need to wait for the first hop to complete.  Since the first hop is local, both operations are very fast with only several </a:t>
            </a:r>
            <a:r>
              <a:rPr lang="en-US" baseline="0" dirty="0" err="1" smtClean="0"/>
              <a:t>miliseconds</a:t>
            </a:r>
            <a:r>
              <a:rPr lang="en-US" baseline="0" dirty="0" smtClean="0"/>
              <a:t>.</a:t>
            </a:r>
          </a:p>
          <a:p>
            <a:endParaRPr lang="en-US" baseline="0" dirty="0" smtClean="0"/>
          </a:p>
          <a:p>
            <a:r>
              <a:rPr lang="en-US" baseline="0" dirty="0" smtClean="0"/>
              <a:t>Also, we note that by using the materialized join view, we optimize the read-timeline operation to take only one local lookup.</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28</a:t>
            </a:fld>
            <a:endParaRPr lang="en-US"/>
          </a:p>
        </p:txBody>
      </p:sp>
    </p:spTree>
    <p:extLst>
      <p:ext uri="{BB962C8B-B14F-4D97-AF65-F5344CB8AC3E}">
        <p14:creationId xmlns:p14="http://schemas.microsoft.com/office/powerpoint/2010/main" val="19169841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addition to achieving low latency, our prototype also achieves good throughput.</a:t>
            </a:r>
          </a:p>
          <a:p>
            <a:r>
              <a:rPr lang="en-US" baseline="0" dirty="0" smtClean="0"/>
              <a:t>Here the y-axis shows queries per second, in thousands.</a:t>
            </a:r>
          </a:p>
          <a:p>
            <a:endParaRPr lang="en-US" baseline="0" dirty="0" smtClean="0"/>
          </a:p>
          <a:p>
            <a:r>
              <a:rPr lang="en-US" baseline="0" dirty="0" smtClean="0"/>
              <a:t>The throughput of the follow and tweet operations are determined by the throughput of system chains. The read-timeline achieves 1.3 million queries per second because it involves reading from a single server.</a:t>
            </a:r>
          </a:p>
          <a:p>
            <a:endParaRPr lang="en-US" baseline="0" dirty="0" smtClean="0"/>
          </a:p>
        </p:txBody>
      </p:sp>
      <p:sp>
        <p:nvSpPr>
          <p:cNvPr id="4" name="Slide Number Placeholder 3"/>
          <p:cNvSpPr>
            <a:spLocks noGrp="1"/>
          </p:cNvSpPr>
          <p:nvPr>
            <p:ph type="sldNum" sz="quarter" idx="10"/>
          </p:nvPr>
        </p:nvSpPr>
        <p:spPr/>
        <p:txBody>
          <a:bodyPr/>
          <a:lstStyle/>
          <a:p>
            <a:fld id="{9FC7D34D-D83E-A244-A831-7F0E676AA5A5}" type="slidenum">
              <a:rPr lang="en-US" smtClean="0"/>
              <a:t>29</a:t>
            </a:fld>
            <a:endParaRPr lang="en-US"/>
          </a:p>
        </p:txBody>
      </p:sp>
    </p:spTree>
    <p:extLst>
      <p:ext uri="{BB962C8B-B14F-4D97-AF65-F5344CB8AC3E}">
        <p14:creationId xmlns:p14="http://schemas.microsoft.com/office/powerpoint/2010/main" val="3158746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sym typeface="Wingdings"/>
              </a:rPr>
              <a:t>Geo-distributed storage is a hard problem because there’s a tradeoff between low latency and strong semantics.</a:t>
            </a:r>
          </a:p>
          <a:p>
            <a:endParaRPr lang="en-US" baseline="0" dirty="0" smtClean="0">
              <a:sym typeface="Wingdings"/>
            </a:endParaRPr>
          </a:p>
          <a:p>
            <a:r>
              <a:rPr lang="en-US" baseline="0" dirty="0" smtClean="0">
                <a:sym typeface="Wingdings"/>
              </a:rPr>
              <a:t>On one hand, Applications want fast storage operations, ideally, incurring only local data center communication.</a:t>
            </a:r>
          </a:p>
          <a:p>
            <a:r>
              <a:rPr lang="en-US" baseline="0" dirty="0" smtClean="0">
                <a:sym typeface="Wingdings"/>
              </a:rPr>
              <a:t>On the other hand, programmers also want a familiar programming model, like relational tables and ACID transactions.</a:t>
            </a:r>
          </a:p>
          <a:p>
            <a:endParaRPr lang="en-US" baseline="0" dirty="0" smtClean="0"/>
          </a:p>
          <a:p>
            <a:r>
              <a:rPr lang="en-US" baseline="0" dirty="0" smtClean="0"/>
              <a:t>It’s hard to find a good tradeoff point.</a:t>
            </a:r>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9FC7D34D-D83E-A244-A831-7F0E676AA5A5}" type="slidenum">
              <a:rPr lang="en-US" smtClean="0"/>
              <a:t>3</a:t>
            </a:fld>
            <a:endParaRPr lang="en-US"/>
          </a:p>
        </p:txBody>
      </p:sp>
    </p:spTree>
    <p:extLst>
      <p:ext uri="{BB962C8B-B14F-4D97-AF65-F5344CB8AC3E}">
        <p14:creationId xmlns:p14="http://schemas.microsoft.com/office/powerpoint/2010/main" val="36370629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borrowed ideas from </a:t>
            </a:r>
            <a:r>
              <a:rPr lang="en-US" baseline="0" dirty="0" err="1" smtClean="0"/>
              <a:t>txn</a:t>
            </a:r>
            <a:r>
              <a:rPr lang="en-US" baseline="0" dirty="0" smtClean="0"/>
              <a:t> </a:t>
            </a:r>
            <a:r>
              <a:rPr lang="en-US" baseline="0" dirty="0" err="1" smtClean="0"/>
              <a:t>decomp</a:t>
            </a:r>
            <a:r>
              <a:rPr lang="en-US" baseline="0" dirty="0" smtClean="0"/>
              <a:t> and incremental view </a:t>
            </a:r>
            <a:r>
              <a:rPr lang="en-US" baseline="0" dirty="0" err="1" smtClean="0"/>
              <a:t>maint</a:t>
            </a:r>
            <a:r>
              <a:rPr lang="en-US" baseline="0" dirty="0" smtClean="0"/>
              <a:t>., put them in a distributed setting, and built a practical system based on those techniques.</a:t>
            </a:r>
          </a:p>
          <a:p>
            <a:r>
              <a:rPr lang="en-US" baseline="0" dirty="0" smtClean="0"/>
              <a:t>We also learned from several geo-</a:t>
            </a:r>
            <a:r>
              <a:rPr lang="en-US" baseline="0" dirty="0" err="1" smtClean="0"/>
              <a:t>dist</a:t>
            </a:r>
            <a:r>
              <a:rPr lang="en-US" baseline="0" dirty="0" smtClean="0"/>
              <a:t> </a:t>
            </a:r>
            <a:r>
              <a:rPr lang="en-US" baseline="0" dirty="0" err="1" smtClean="0"/>
              <a:t>storaged</a:t>
            </a:r>
            <a:r>
              <a:rPr lang="en-US" baseline="0" dirty="0" smtClean="0"/>
              <a:t> systems.</a:t>
            </a:r>
            <a:endParaRPr lang="en-US" dirty="0" smtClean="0"/>
          </a:p>
          <a:p>
            <a:endParaRPr lang="en-US" dirty="0" smtClean="0"/>
          </a:p>
          <a:p>
            <a:r>
              <a:rPr lang="en-US" dirty="0" smtClean="0"/>
              <a:t>--</a:t>
            </a:r>
          </a:p>
          <a:p>
            <a:endParaRPr lang="en-US" dirty="0" smtClean="0"/>
          </a:p>
          <a:p>
            <a:r>
              <a:rPr lang="en-US" dirty="0" smtClean="0"/>
              <a:t>We</a:t>
            </a:r>
            <a:r>
              <a:rPr lang="en-US" baseline="0" dirty="0" smtClean="0"/>
              <a:t> borrowed ideas from transaction decomposition, </a:t>
            </a:r>
            <a:r>
              <a:rPr lang="en-US" baseline="0" dirty="0" err="1" smtClean="0"/>
              <a:t>incremetal</a:t>
            </a:r>
            <a:r>
              <a:rPr lang="en-US" baseline="0" dirty="0" smtClean="0"/>
              <a:t> view maintenance, and put them in a </a:t>
            </a:r>
            <a:r>
              <a:rPr lang="en-US" baseline="0" dirty="0" err="1" smtClean="0"/>
              <a:t>distirbuted</a:t>
            </a:r>
            <a:r>
              <a:rPr lang="en-US" baseline="0" dirty="0" smtClean="0"/>
              <a:t> setting, and build the system practical.</a:t>
            </a:r>
          </a:p>
          <a:p>
            <a:r>
              <a:rPr lang="en-US" baseline="0" dirty="0" smtClean="0"/>
              <a:t>Also we are </a:t>
            </a:r>
            <a:r>
              <a:rPr lang="en-US" baseline="0" dirty="0" err="1" smtClean="0"/>
              <a:t>insipred</a:t>
            </a:r>
            <a:r>
              <a:rPr lang="en-US" baseline="0" dirty="0" smtClean="0"/>
              <a:t> by a few distributed systems.</a:t>
            </a:r>
          </a:p>
          <a:p>
            <a:endParaRPr lang="en-US" dirty="0" smtClean="0"/>
          </a:p>
          <a:p>
            <a:r>
              <a:rPr lang="en-US" dirty="0" smtClean="0"/>
              <a:t>--</a:t>
            </a:r>
          </a:p>
          <a:p>
            <a:r>
              <a:rPr lang="en-US" dirty="0" smtClean="0"/>
              <a:t>Lynx</a:t>
            </a:r>
            <a:r>
              <a:rPr lang="en-US" baseline="0" dirty="0" smtClean="0"/>
              <a:t> is inspired by a large body of research work.</a:t>
            </a:r>
          </a:p>
          <a:p>
            <a:endParaRPr lang="en-US" baseline="0" dirty="0" smtClean="0"/>
          </a:p>
          <a:p>
            <a:r>
              <a:rPr lang="en-US" baseline="0" dirty="0" smtClean="0"/>
              <a:t>We are learned from </a:t>
            </a:r>
            <a:r>
              <a:rPr lang="en-US" baseline="0" dirty="0" err="1" smtClean="0"/>
              <a:t>txn</a:t>
            </a:r>
            <a:r>
              <a:rPr lang="en-US" baseline="0" dirty="0" smtClean="0"/>
              <a:t> decomposition research to chop up </a:t>
            </a:r>
            <a:r>
              <a:rPr lang="en-US" baseline="0" dirty="0" err="1" smtClean="0"/>
              <a:t>transacions</a:t>
            </a:r>
            <a:r>
              <a:rPr lang="en-US" baseline="0" dirty="0" smtClean="0"/>
              <a:t> into smaller parts.</a:t>
            </a:r>
          </a:p>
          <a:p>
            <a:r>
              <a:rPr lang="en-US" baseline="0" dirty="0" smtClean="0"/>
              <a:t>And we are borrowed ideas from view maintenance research to support secondary indices and materialized join views.</a:t>
            </a:r>
          </a:p>
          <a:p>
            <a:r>
              <a:rPr lang="en-US" baseline="0" dirty="0" smtClean="0"/>
              <a:t>We are also inspired by many geo-distributed systems.</a:t>
            </a:r>
          </a:p>
          <a:p>
            <a:endParaRPr lang="en-US" baseline="0" dirty="0" smtClean="0"/>
          </a:p>
          <a:p>
            <a:r>
              <a:rPr lang="en-US" baseline="0" dirty="0" smtClean="0"/>
              <a:t>SAGAS: </a:t>
            </a:r>
            <a:r>
              <a:rPr lang="en-US" baseline="0" dirty="0" err="1" smtClean="0"/>
              <a:t>comutative</a:t>
            </a:r>
            <a:r>
              <a:rPr lang="en-US" baseline="0" dirty="0" smtClean="0"/>
              <a:t> ops, compensating </a:t>
            </a:r>
            <a:r>
              <a:rPr lang="en-US" baseline="0" dirty="0" err="1" smtClean="0"/>
              <a:t>txns</a:t>
            </a:r>
            <a:endParaRPr lang="en-US" baseline="0" dirty="0" smtClean="0"/>
          </a:p>
          <a:p>
            <a:r>
              <a:rPr lang="en-US" baseline="0" dirty="0" smtClean="0"/>
              <a:t>View for PNUTS: we support user chains, which has more functionality</a:t>
            </a:r>
          </a:p>
          <a:p>
            <a:r>
              <a:rPr lang="en-US" baseline="0" dirty="0" err="1" smtClean="0"/>
              <a:t>Mdcc</a:t>
            </a:r>
            <a:r>
              <a:rPr lang="en-US" baseline="0" dirty="0" smtClean="0"/>
              <a:t>:?</a:t>
            </a:r>
          </a:p>
          <a:p>
            <a:r>
              <a:rPr lang="en-US" baseline="0" dirty="0" smtClean="0"/>
              <a:t>Cops, </a:t>
            </a:r>
            <a:r>
              <a:rPr lang="en-US" baseline="0" dirty="0" err="1" smtClean="0"/>
              <a:t>eiger</a:t>
            </a:r>
            <a:r>
              <a:rPr lang="en-US" baseline="0" dirty="0" smtClean="0"/>
              <a:t>: different consistency level, we don</a:t>
            </a:r>
            <a:r>
              <a:rPr lang="fr-FR" baseline="0" dirty="0" smtClean="0"/>
              <a:t>’</a:t>
            </a:r>
            <a:r>
              <a:rPr lang="en-US" baseline="0" dirty="0" smtClean="0"/>
              <a:t>t have conflicts, full replication</a:t>
            </a:r>
          </a:p>
          <a:p>
            <a:r>
              <a:rPr lang="en-US" baseline="0" dirty="0" smtClean="0"/>
              <a:t>Red blue: 1 </a:t>
            </a:r>
            <a:r>
              <a:rPr lang="en-US" baseline="0" dirty="0" err="1" smtClean="0"/>
              <a:t>svr</a:t>
            </a:r>
            <a:r>
              <a:rPr lang="en-US" baseline="0" dirty="0" smtClean="0"/>
              <a:t> per dc, full replication</a:t>
            </a:r>
          </a:p>
        </p:txBody>
      </p:sp>
      <p:sp>
        <p:nvSpPr>
          <p:cNvPr id="4" name="Slide Number Placeholder 3"/>
          <p:cNvSpPr>
            <a:spLocks noGrp="1"/>
          </p:cNvSpPr>
          <p:nvPr>
            <p:ph type="sldNum" sz="quarter" idx="10"/>
          </p:nvPr>
        </p:nvSpPr>
        <p:spPr/>
        <p:txBody>
          <a:bodyPr/>
          <a:lstStyle/>
          <a:p>
            <a:fld id="{9FC7D34D-D83E-A244-A831-7F0E676AA5A5}" type="slidenum">
              <a:rPr lang="en-US" smtClean="0"/>
              <a:t>30</a:t>
            </a:fld>
            <a:endParaRPr lang="en-US"/>
          </a:p>
        </p:txBody>
      </p:sp>
    </p:spTree>
    <p:extLst>
      <p:ext uri="{BB962C8B-B14F-4D97-AF65-F5344CB8AC3E}">
        <p14:creationId xmlns:p14="http://schemas.microsoft.com/office/powerpoint/2010/main" val="39356084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conclusion, I showed you how chains can support </a:t>
            </a:r>
            <a:r>
              <a:rPr lang="en-US" baseline="0" dirty="0" err="1" smtClean="0"/>
              <a:t>serializability</a:t>
            </a:r>
            <a:r>
              <a:rPr lang="en-US" baseline="0" dirty="0" smtClean="0"/>
              <a:t> at low latency using static analysis of SC-cycles.</a:t>
            </a:r>
          </a:p>
          <a:p>
            <a:r>
              <a:rPr lang="en-US" baseline="0" dirty="0" smtClean="0"/>
              <a:t>I also presented some important techniques to minimized SC-cycles. </a:t>
            </a:r>
          </a:p>
          <a:p>
            <a:r>
              <a:rPr lang="en-US" baseline="0" dirty="0" smtClean="0"/>
              <a:t>Our experience of building the Lynx system and applications suggest that chains are very useful in practice.</a:t>
            </a:r>
          </a:p>
          <a:p>
            <a:endParaRPr lang="en-US" baseline="0" dirty="0" smtClean="0"/>
          </a:p>
          <a:p>
            <a:r>
              <a:rPr lang="en-US" baseline="0" dirty="0" smtClean="0"/>
              <a:t>That concludes my talk.  I’m happy to take any questions.</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31</a:t>
            </a:fld>
            <a:endParaRPr lang="en-US"/>
          </a:p>
        </p:txBody>
      </p:sp>
    </p:spTree>
    <p:extLst>
      <p:ext uri="{BB962C8B-B14F-4D97-AF65-F5344CB8AC3E}">
        <p14:creationId xmlns:p14="http://schemas.microsoft.com/office/powerpoint/2010/main" val="11439675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 told you the basic ideas of chains</a:t>
            </a:r>
            <a:r>
              <a:rPr lang="en-US" baseline="0" dirty="0" smtClean="0"/>
              <a:t> and Lynx, before I move on to evaluations, I want to note about a few limitations In chains/lynx.</a:t>
            </a:r>
          </a:p>
          <a:p>
            <a:endParaRPr lang="en-US" baseline="0" dirty="0" smtClean="0"/>
          </a:p>
          <a:p>
            <a:r>
              <a:rPr lang="en-US" baseline="0" dirty="0" smtClean="0"/>
              <a:t>@First, chains are only serializable, not </a:t>
            </a:r>
            <a:r>
              <a:rPr lang="en-US" baseline="0" dirty="0" err="1" smtClean="0"/>
              <a:t>linearizable</a:t>
            </a:r>
            <a:r>
              <a:rPr lang="en-US" baseline="0" dirty="0" smtClean="0"/>
              <a:t>.  What does that mean? Let me give you an example, here we have a timeline of two chains being executed over time. The red chain removes my boss and the blue chain posts my crazy party photos. </a:t>
            </a:r>
          </a:p>
          <a:p>
            <a:r>
              <a:rPr lang="en-US" baseline="0" dirty="0" err="1" smtClean="0"/>
              <a:t>Seriazability</a:t>
            </a:r>
            <a:r>
              <a:rPr lang="en-US" baseline="0" dirty="0" smtClean="0"/>
              <a:t> means there exists a total order that explains the execution.  In this case, this order puts the blue chain before the red one.</a:t>
            </a:r>
          </a:p>
          <a:p>
            <a:r>
              <a:rPr lang="en-US" baseline="0" dirty="0" smtClean="0"/>
              <a:t>Unfortunately, this order is not </a:t>
            </a:r>
            <a:r>
              <a:rPr lang="en-US" baseline="0" dirty="0" err="1" smtClean="0"/>
              <a:t>linearizable</a:t>
            </a:r>
            <a:r>
              <a:rPr lang="en-US" baseline="0" dirty="0" smtClean="0"/>
              <a:t>.  This is because the red chain returns to the user after completing its first hop before the blue chain even starts.  So under </a:t>
            </a:r>
            <a:r>
              <a:rPr lang="en-US" baseline="0" dirty="0" err="1" smtClean="0"/>
              <a:t>lineriazability</a:t>
            </a:r>
            <a:r>
              <a:rPr lang="en-US" baseline="0" dirty="0" smtClean="0"/>
              <a:t>, the total order must </a:t>
            </a:r>
            <a:r>
              <a:rPr lang="en-US" baseline="0" dirty="0" err="1" smtClean="0"/>
              <a:t>placd</a:t>
            </a:r>
            <a:r>
              <a:rPr lang="en-US" baseline="0" dirty="0" smtClean="0"/>
              <a:t> red chain before blue one.</a:t>
            </a:r>
          </a:p>
          <a:p>
            <a:endParaRPr lang="en-US" baseline="0" dirty="0" smtClean="0"/>
          </a:p>
          <a:p>
            <a:r>
              <a:rPr lang="en-US" dirty="0" smtClean="0"/>
              <a:t>In Lynx, programmers have two partial</a:t>
            </a:r>
            <a:r>
              <a:rPr lang="en-US" baseline="0" dirty="0" smtClean="0"/>
              <a:t> solutions to deal with the loss of </a:t>
            </a:r>
            <a:r>
              <a:rPr lang="en-US" baseline="0" dirty="0" err="1" smtClean="0"/>
              <a:t>linerazability</a:t>
            </a:r>
            <a:r>
              <a:rPr lang="en-US" baseline="0" dirty="0" smtClean="0"/>
              <a:t>.</a:t>
            </a:r>
          </a:p>
          <a:p>
            <a:r>
              <a:rPr lang="en-US" baseline="0" dirty="0" smtClean="0"/>
              <a:t>One, programmers always have the freedom to wait for the completion of an entire chain.  For example, I should always wait for the chain of removing boss to complete before starting other operations.</a:t>
            </a:r>
          </a:p>
          <a:p>
            <a:r>
              <a:rPr lang="en-US" baseline="0" dirty="0" smtClean="0"/>
              <a:t>Second, Lynx provides the property of read-your-own writes, so in many cases, we don’t have to wait for the completion of a entire chain to ensure the desired ordering of seeing one’s own writes.</a:t>
            </a:r>
          </a:p>
          <a:p>
            <a:endParaRPr lang="en-US" baseline="0" dirty="0" smtClean="0"/>
          </a:p>
          <a:p>
            <a:endParaRPr lang="en-US" baseline="0" dirty="0" smtClean="0"/>
          </a:p>
          <a:p>
            <a:r>
              <a:rPr lang="en-US" baseline="0" dirty="0" smtClean="0"/>
              <a:t>The second limitation of chains is that programmers can only abort a chain at its first hop. So programmers must be smart in writing their chains not to abort in later hops.</a:t>
            </a:r>
          </a:p>
          <a:p>
            <a:endParaRPr lang="en-US" baseline="0" dirty="0" smtClean="0"/>
          </a:p>
          <a:p>
            <a:r>
              <a:rPr lang="en-US" dirty="0" smtClean="0"/>
              <a:t>We believe both limitations are manageable in</a:t>
            </a:r>
            <a:r>
              <a:rPr lang="en-US" baseline="0" dirty="0" smtClean="0"/>
              <a:t> practice</a:t>
            </a:r>
            <a:r>
              <a:rPr lang="en-US" dirty="0" smtClean="0"/>
              <a:t>. We built three</a:t>
            </a:r>
            <a:r>
              <a:rPr lang="en-US" baseline="0" dirty="0" smtClean="0"/>
              <a:t> applications on top of Lynx, the </a:t>
            </a:r>
            <a:r>
              <a:rPr lang="en-US" baseline="0" dirty="0" err="1" smtClean="0"/>
              <a:t>aunction</a:t>
            </a:r>
            <a:r>
              <a:rPr lang="en-US" baseline="0" dirty="0" smtClean="0"/>
              <a:t> service, a simple Facebook and twitter clone.  Our experience suggests that applications can work correctly with chains.</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33</a:t>
            </a:fld>
            <a:endParaRPr lang="en-US"/>
          </a:p>
        </p:txBody>
      </p:sp>
    </p:spTree>
    <p:extLst>
      <p:ext uri="{BB962C8B-B14F-4D97-AF65-F5344CB8AC3E}">
        <p14:creationId xmlns:p14="http://schemas.microsoft.com/office/powerpoint/2010/main" val="10287693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Static analysis is done based on table names (we don’t know the actual keys)</a:t>
            </a:r>
          </a:p>
        </p:txBody>
      </p:sp>
      <p:sp>
        <p:nvSpPr>
          <p:cNvPr id="4" name="Slide Number Placeholder 3"/>
          <p:cNvSpPr>
            <a:spLocks noGrp="1"/>
          </p:cNvSpPr>
          <p:nvPr>
            <p:ph type="sldNum" sz="quarter" idx="10"/>
          </p:nvPr>
        </p:nvSpPr>
        <p:spPr/>
        <p:txBody>
          <a:bodyPr/>
          <a:lstStyle/>
          <a:p>
            <a:fld id="{9FC7D34D-D83E-A244-A831-7F0E676AA5A5}" type="slidenum">
              <a:rPr lang="en-US" smtClean="0"/>
              <a:t>41</a:t>
            </a:fld>
            <a:endParaRPr lang="en-US"/>
          </a:p>
        </p:txBody>
      </p:sp>
    </p:spTree>
    <p:extLst>
      <p:ext uri="{BB962C8B-B14F-4D97-AF65-F5344CB8AC3E}">
        <p14:creationId xmlns:p14="http://schemas.microsoft.com/office/powerpoint/2010/main" val="11873049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46</a:t>
            </a:fld>
            <a:endParaRPr lang="en-US"/>
          </a:p>
        </p:txBody>
      </p:sp>
    </p:spTree>
    <p:extLst>
      <p:ext uri="{BB962C8B-B14F-4D97-AF65-F5344CB8AC3E}">
        <p14:creationId xmlns:p14="http://schemas.microsoft.com/office/powerpoint/2010/main" val="988940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Geo-distributed</a:t>
            </a:r>
            <a:r>
              <a:rPr lang="en-US" baseline="0" dirty="0" smtClean="0"/>
              <a:t> storage is a hard research problem (joke: otherwise I won’t be standing here.)</a:t>
            </a:r>
          </a:p>
          <a:p>
            <a:endParaRPr lang="en-US" baseline="0" dirty="0" smtClean="0"/>
          </a:p>
          <a:p>
            <a:r>
              <a:rPr lang="en-US" baseline="0" dirty="0" smtClean="0"/>
              <a:t>This is because web applications that use the storage backend have stringent demands. They want a familiar programming model, hopefully one that looks like SQL (since most web sites start by running on top of </a:t>
            </a:r>
            <a:r>
              <a:rPr lang="en-US" baseline="0" dirty="0" err="1" smtClean="0"/>
              <a:t>sth</a:t>
            </a:r>
            <a:r>
              <a:rPr lang="en-US" baseline="0" dirty="0" smtClean="0"/>
              <a:t>. Like </a:t>
            </a:r>
            <a:r>
              <a:rPr lang="en-US" baseline="0" dirty="0" err="1" smtClean="0"/>
              <a:t>mysql</a:t>
            </a:r>
            <a:r>
              <a:rPr lang="en-US" baseline="0" dirty="0" smtClean="0"/>
              <a:t>).  In other words, programmers want a relational interface and they want transactions.</a:t>
            </a:r>
          </a:p>
          <a:p>
            <a:r>
              <a:rPr lang="en-US" baseline="0" dirty="0" smtClean="0"/>
              <a:t>Second, they want everything to be fast, ideally, an operation can complete with only local communication within a single data center.  Some studies by Microsoft and Google have shown that every 100ms increase in latency leads to a drop in web user experience, so it’s very important to minimize latency.</a:t>
            </a:r>
          </a:p>
          <a:p>
            <a:endParaRPr lang="en-US" baseline="0" dirty="0" smtClean="0"/>
          </a:p>
          <a:p>
            <a:r>
              <a:rPr lang="en-US" baseline="0" dirty="0" smtClean="0"/>
              <a:t>The low latency requirement is at odds with geo-distribution, where data is spread across data centers that can be hundreds of milliseconds apart.</a:t>
            </a:r>
          </a:p>
          <a:p>
            <a:r>
              <a:rPr lang="en-US" baseline="0" dirty="0" smtClean="0"/>
              <a:t>In such a setup, the storage system has to coordinate the access of data across data centers in order to ensure consistency.  Such coordination dramatically increases the operation latency, to be on the order of the inter-datacenter RTT, </a:t>
            </a:r>
          </a:p>
          <a:p>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50</a:t>
            </a:fld>
            <a:endParaRPr lang="en-US"/>
          </a:p>
        </p:txBody>
      </p:sp>
    </p:spTree>
    <p:extLst>
      <p:ext uri="{BB962C8B-B14F-4D97-AF65-F5344CB8AC3E}">
        <p14:creationId xmlns:p14="http://schemas.microsoft.com/office/powerpoint/2010/main" val="2383202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Now let</a:t>
            </a:r>
            <a:r>
              <a:rPr lang="fr-FR" baseline="0" dirty="0" smtClean="0"/>
              <a:t>’</a:t>
            </a:r>
            <a:r>
              <a:rPr lang="en-US" baseline="0" dirty="0" smtClean="0"/>
              <a:t>s see the stat of art solution to this trade off.</a:t>
            </a:r>
          </a:p>
          <a:p>
            <a:r>
              <a:rPr lang="en-US" baseline="0" dirty="0" smtClean="0"/>
              <a:t>//Now </a:t>
            </a:r>
            <a:r>
              <a:rPr lang="en-US" baseline="0" dirty="0" smtClean="0"/>
              <a:t>let’s see what low latency systems are possible.</a:t>
            </a:r>
          </a:p>
          <a:p>
            <a:endParaRPr lang="en-US" baseline="0" dirty="0" smtClean="0"/>
          </a:p>
          <a:p>
            <a:r>
              <a:rPr lang="en-US" baseline="0" dirty="0" smtClean="0"/>
              <a:t>Here, I show the semantics of a system along two dimensions.</a:t>
            </a:r>
          </a:p>
          <a:p>
            <a:r>
              <a:rPr lang="en-US" baseline="0" dirty="0" smtClean="0"/>
              <a:t>The horizontal axis differentiates systems that provide generals transactions from those that are simple key-value stores.</a:t>
            </a:r>
          </a:p>
          <a:p>
            <a:r>
              <a:rPr lang="en-US" baseline="0" dirty="0" smtClean="0"/>
              <a:t>The vertical axis shows the consistency level of operations.</a:t>
            </a:r>
          </a:p>
          <a:p>
            <a:r>
              <a:rPr lang="en-US" baseline="0" dirty="0" smtClean="0"/>
              <a:t>The lowest level is eventual consistency and the stronger ones are serializable, and </a:t>
            </a:r>
            <a:r>
              <a:rPr lang="en-US" baseline="0" dirty="0" err="1" smtClean="0"/>
              <a:t>linearizable</a:t>
            </a:r>
            <a:endParaRPr lang="en-US" baseline="0" dirty="0" smtClean="0"/>
          </a:p>
          <a:p>
            <a:endParaRPr lang="en-US" baseline="0" dirty="0" smtClean="0"/>
          </a:p>
          <a:p>
            <a:r>
              <a:rPr lang="en-US" baseline="0" dirty="0" smtClean="0"/>
              <a:t>Here, serializable means that there exists a single total ordering, such that all operations act as if they obey that order. </a:t>
            </a:r>
          </a:p>
          <a:p>
            <a:r>
              <a:rPr lang="en-US" baseline="0" dirty="0" smtClean="0"/>
              <a:t>Linearizable is stronger, because it places some restriction on what is an acceptable total order.</a:t>
            </a:r>
          </a:p>
          <a:p>
            <a:endParaRPr lang="en-US" baseline="0" dirty="0" smtClean="0"/>
          </a:p>
          <a:p>
            <a:r>
              <a:rPr lang="en-US" baseline="0" dirty="0" smtClean="0"/>
              <a:t>@ In this landscape, we always know it’s easy to build a eventually consistent key/value store with low latency@, Dynamo is an example.  Here, I mark the low latency region in green. </a:t>
            </a:r>
          </a:p>
          <a:p>
            <a:r>
              <a:rPr lang="en-US" baseline="0" dirty="0" smtClean="0"/>
              <a:t/>
            </a:r>
            <a:br>
              <a:rPr lang="en-US" baseline="0" dirty="0" smtClean="0"/>
            </a:br>
            <a:r>
              <a:rPr lang="en-US" baseline="0" dirty="0" smtClean="0"/>
              <a:t>We also know, because of the CAP theorem, @ that one must pay for </a:t>
            </a:r>
            <a:r>
              <a:rPr lang="en-US" baseline="0" dirty="0" err="1" smtClean="0"/>
              <a:t>linearazability</a:t>
            </a:r>
            <a:r>
              <a:rPr lang="en-US" baseline="0" dirty="0" smtClean="0"/>
              <a:t> with cross data center communication and therefore high latency.</a:t>
            </a:r>
          </a:p>
          <a:p>
            <a:r>
              <a:rPr lang="en-US" baseline="0" dirty="0" smtClean="0"/>
              <a:t>@ Spanner is a Google’s storage system that achieves </a:t>
            </a:r>
            <a:r>
              <a:rPr lang="en-US" baseline="0" dirty="0" err="1" smtClean="0"/>
              <a:t>linerazabile</a:t>
            </a:r>
            <a:r>
              <a:rPr lang="en-US" baseline="0" dirty="0" smtClean="0"/>
              <a:t>, general transactions, so it occupies the top right corner.</a:t>
            </a:r>
          </a:p>
          <a:p>
            <a:endParaRPr lang="en-US" baseline="0" dirty="0" smtClean="0"/>
          </a:p>
          <a:p>
            <a:r>
              <a:rPr lang="en-US" baseline="0" dirty="0" smtClean="0"/>
              <a:t>In the last two years, people have pushed the boundary of low latency systems. @ There are systems that guarantee more than eventual consistency and provide limited forms of transactions, such as read-only and write-only transactions.</a:t>
            </a:r>
          </a:p>
          <a:p>
            <a:endParaRPr lang="en-US" baseline="0" dirty="0" smtClean="0"/>
          </a:p>
          <a:p>
            <a:r>
              <a:rPr lang="en-US" baseline="0" dirty="0" smtClean="0"/>
              <a:t>@ However, there remains the big grey gap. Namely, we do not know whether it’s possible to build a low latency serializable system.</a:t>
            </a:r>
          </a:p>
          <a:p>
            <a:r>
              <a:rPr lang="en-US" baseline="0" dirty="0" smtClean="0"/>
              <a:t>@ Our work shows that it’s possible.</a:t>
            </a:r>
          </a:p>
          <a:p>
            <a:r>
              <a:rPr lang="en-US" baseline="0" dirty="0" smtClean="0"/>
              <a:t>So we pushed frontier further to achieve serializable transactions.  Our transactions are not fully general and still have a few limitations,  so the green region doesn’t go all the way to the right.</a:t>
            </a:r>
          </a:p>
        </p:txBody>
      </p:sp>
      <p:sp>
        <p:nvSpPr>
          <p:cNvPr id="4" name="Slide Number Placeholder 3"/>
          <p:cNvSpPr>
            <a:spLocks noGrp="1"/>
          </p:cNvSpPr>
          <p:nvPr>
            <p:ph type="sldNum" sz="quarter" idx="10"/>
          </p:nvPr>
        </p:nvSpPr>
        <p:spPr/>
        <p:txBody>
          <a:bodyPr/>
          <a:lstStyle/>
          <a:p>
            <a:fld id="{9FC7D34D-D83E-A244-A831-7F0E676AA5A5}" type="slidenum">
              <a:rPr lang="en-US" smtClean="0"/>
              <a:t>4</a:t>
            </a:fld>
            <a:endParaRPr lang="en-US"/>
          </a:p>
        </p:txBody>
      </p:sp>
    </p:spTree>
    <p:extLst>
      <p:ext uri="{BB962C8B-B14F-4D97-AF65-F5344CB8AC3E}">
        <p14:creationId xmlns:p14="http://schemas.microsoft.com/office/powerpoint/2010/main" val="571626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pushing the boundary of low-latency systems, we made two contributions.</a:t>
            </a:r>
          </a:p>
          <a:p>
            <a:r>
              <a:rPr lang="en-US" baseline="0" dirty="0" smtClean="0"/>
              <a:t>First, we propose a new programming primitive, called transaction chain.  @ chains enable </a:t>
            </a:r>
            <a:r>
              <a:rPr lang="en-US" baseline="0" dirty="0" err="1" smtClean="0"/>
              <a:t>seriazability</a:t>
            </a:r>
            <a:r>
              <a:rPr lang="en-US" baseline="0" dirty="0" smtClean="0"/>
              <a:t> at low latency.</a:t>
            </a:r>
          </a:p>
          <a:p>
            <a:r>
              <a:rPr lang="en-US" baseline="0" dirty="0" smtClean="0"/>
              <a:t>@ Second, we built the Lynx geo-distributed storage system.  @ Lynx offers relational tables @ and uses chains to implement features such as secondary indices, join views etc.</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5</a:t>
            </a:fld>
            <a:endParaRPr lang="en-US"/>
          </a:p>
        </p:txBody>
      </p:sp>
    </p:spTree>
    <p:extLst>
      <p:ext uri="{BB962C8B-B14F-4D97-AF65-F5344CB8AC3E}">
        <p14:creationId xmlns:p14="http://schemas.microsoft.com/office/powerpoint/2010/main" val="3710582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 given you an overview of our contribution.</a:t>
            </a:r>
          </a:p>
          <a:p>
            <a:r>
              <a:rPr lang="en-US" dirty="0" smtClean="0"/>
              <a:t>The rest of the talk will dive into details. </a:t>
            </a:r>
          </a:p>
          <a:p>
            <a:endParaRPr lang="en-US" dirty="0" smtClean="0"/>
          </a:p>
          <a:p>
            <a:r>
              <a:rPr lang="en-US" dirty="0" smtClean="0"/>
              <a:t>I’ll first</a:t>
            </a:r>
            <a:r>
              <a:rPr lang="en-US" baseline="0" dirty="0" smtClean="0"/>
              <a:t> explain transaction chain primitive.  Then I’ll discuss how Lynx uses chains.  Finally, I’ll show you the performance of our prototype.</a:t>
            </a:r>
            <a:endParaRPr lang="en-US" dirty="0"/>
          </a:p>
        </p:txBody>
      </p:sp>
      <p:sp>
        <p:nvSpPr>
          <p:cNvPr id="4" name="Slide Number Placeholder 3"/>
          <p:cNvSpPr>
            <a:spLocks noGrp="1"/>
          </p:cNvSpPr>
          <p:nvPr>
            <p:ph type="sldNum" sz="quarter" idx="10"/>
          </p:nvPr>
        </p:nvSpPr>
        <p:spPr/>
        <p:txBody>
          <a:bodyPr/>
          <a:lstStyle/>
          <a:p>
            <a:fld id="{9FC7D34D-D83E-A244-A831-7F0E676AA5A5}" type="slidenum">
              <a:rPr lang="en-US" smtClean="0"/>
              <a:t>6</a:t>
            </a:fld>
            <a:endParaRPr lang="en-US"/>
          </a:p>
        </p:txBody>
      </p:sp>
    </p:spTree>
    <p:extLst>
      <p:ext uri="{BB962C8B-B14F-4D97-AF65-F5344CB8AC3E}">
        <p14:creationId xmlns:p14="http://schemas.microsoft.com/office/powerpoint/2010/main" val="4189986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motivate</a:t>
            </a:r>
            <a:r>
              <a:rPr lang="en-US" baseline="0" dirty="0" smtClean="0"/>
              <a:t> why we need something like the transaction chain, let me show you an example application. </a:t>
            </a:r>
          </a:p>
          <a:p>
            <a:endParaRPr lang="en-US" baseline="0" dirty="0" smtClean="0"/>
          </a:p>
          <a:p>
            <a:r>
              <a:rPr lang="en-US" baseline="0" dirty="0" smtClean="0"/>
              <a:t>This example is a simplified </a:t>
            </a:r>
            <a:r>
              <a:rPr lang="en-US" baseline="0" dirty="0" err="1" smtClean="0"/>
              <a:t>Ebay</a:t>
            </a:r>
            <a:r>
              <a:rPr lang="en-US" baseline="0" dirty="0" smtClean="0"/>
              <a:t> like auction service.</a:t>
            </a:r>
          </a:p>
          <a:p>
            <a:r>
              <a:rPr lang="en-US" baseline="0" dirty="0" smtClean="0"/>
              <a:t>It has two tables.  The bid table, which is shown in pink, and the Item table, shown in yellow.</a:t>
            </a:r>
          </a:p>
          <a:p>
            <a:r>
              <a:rPr lang="en-US" baseline="0" dirty="0" smtClean="0"/>
              <a:t>The Bids table records each bid placed, the user that places the bid, the item that is being bid on, and the price.</a:t>
            </a:r>
          </a:p>
          <a:p>
            <a:endParaRPr lang="en-US" baseline="0" dirty="0" smtClean="0"/>
          </a:p>
          <a:p>
            <a:r>
              <a:rPr lang="en-US" dirty="0" smtClean="0"/>
              <a:t>The item table records each item in auction, who’s the seller of the</a:t>
            </a:r>
            <a:r>
              <a:rPr lang="en-US" baseline="0" dirty="0" smtClean="0"/>
              <a:t> item, and the current highest bid on the item.</a:t>
            </a:r>
          </a:p>
          <a:p>
            <a:endParaRPr lang="en-US" baseline="0" dirty="0" smtClean="0"/>
          </a:p>
          <a:p>
            <a:r>
              <a:rPr lang="en-US" baseline="0" dirty="0" smtClean="0"/>
              <a:t>Both tables are </a:t>
            </a:r>
            <a:r>
              <a:rPr lang="en-US" baseline="0" dirty="0" err="1" smtClean="0"/>
              <a:t>sharded</a:t>
            </a:r>
            <a:r>
              <a:rPr lang="en-US" baseline="0" dirty="0" smtClean="0"/>
              <a:t> and spread across multiple machines in different data centers.</a:t>
            </a:r>
          </a:p>
          <a:p>
            <a:r>
              <a:rPr lang="en-US" baseline="0" dirty="0" smtClean="0"/>
              <a:t>The bid table is </a:t>
            </a:r>
            <a:r>
              <a:rPr lang="en-US" baseline="0" dirty="0" err="1" smtClean="0"/>
              <a:t>sharded</a:t>
            </a:r>
            <a:r>
              <a:rPr lang="en-US" baseline="0" dirty="0" smtClean="0"/>
              <a:t> based on the bidder and the Items table is </a:t>
            </a:r>
            <a:r>
              <a:rPr lang="en-US" baseline="0" dirty="0" err="1" smtClean="0"/>
              <a:t>sharded</a:t>
            </a:r>
            <a:r>
              <a:rPr lang="en-US" baseline="0" dirty="0" smtClean="0"/>
              <a:t> based on the seller of an item.</a:t>
            </a:r>
          </a:p>
          <a:p>
            <a:endParaRPr lang="en-US" baseline="0" dirty="0" smtClean="0"/>
          </a:p>
          <a:p>
            <a:r>
              <a:rPr lang="en-US" baseline="0" dirty="0" smtClean="0"/>
              <a:t>@ As a result,  we might see a configuration like this, where you can see the Bid shard and Item shard corresponding to Alice are located in data center 1, the data center close to Alice</a:t>
            </a:r>
          </a:p>
          <a:p>
            <a:r>
              <a:rPr lang="en-US" baseline="0" dirty="0" smtClean="0"/>
              <a:t>And the Bid and Item shard of Alice are located in data center 2, close to Bob.</a:t>
            </a:r>
          </a:p>
          <a:p>
            <a:endParaRPr lang="en-US" baseline="0" dirty="0" smtClean="0"/>
          </a:p>
        </p:txBody>
      </p:sp>
      <p:sp>
        <p:nvSpPr>
          <p:cNvPr id="4" name="Slide Number Placeholder 3"/>
          <p:cNvSpPr>
            <a:spLocks noGrp="1"/>
          </p:cNvSpPr>
          <p:nvPr>
            <p:ph type="sldNum" sz="quarter" idx="10"/>
          </p:nvPr>
        </p:nvSpPr>
        <p:spPr/>
        <p:txBody>
          <a:bodyPr/>
          <a:lstStyle/>
          <a:p>
            <a:fld id="{9FC7D34D-D83E-A244-A831-7F0E676AA5A5}" type="slidenum">
              <a:rPr lang="en-US" smtClean="0"/>
              <a:t>7</a:t>
            </a:fld>
            <a:endParaRPr lang="en-US"/>
          </a:p>
        </p:txBody>
      </p:sp>
    </p:spTree>
    <p:extLst>
      <p:ext uri="{BB962C8B-B14F-4D97-AF65-F5344CB8AC3E}">
        <p14:creationId xmlns:p14="http://schemas.microsoft.com/office/powerpoint/2010/main" val="3100911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Now let’s see an example operation.  Alice puts a bid on Bob’s camera.</a:t>
            </a:r>
          </a:p>
          <a:p>
            <a:r>
              <a:rPr lang="en-US" baseline="0" dirty="0" smtClean="0"/>
              <a:t>This operation involves two steps.  The first step inserts the bid in Alice’s Bid shard. The second step updates Bob’s Item shard to reflect the higher current bid on his camera.</a:t>
            </a:r>
          </a:p>
          <a:p>
            <a:endParaRPr lang="en-US" baseline="0" dirty="0" smtClean="0"/>
          </a:p>
          <a:p>
            <a:r>
              <a:rPr lang="en-US" baseline="0" dirty="0" smtClean="0"/>
              <a:t>Ideally, we would like to use a single transaction to execute both steps. </a:t>
            </a:r>
            <a:br>
              <a:rPr lang="en-US" baseline="0" dirty="0" smtClean="0"/>
            </a:br>
            <a:r>
              <a:rPr lang="en-US" baseline="0" dirty="0" smtClean="0"/>
              <a:t>@</a:t>
            </a:r>
          </a:p>
          <a:p>
            <a:r>
              <a:rPr lang="en-US" baseline="0" dirty="0" smtClean="0"/>
              <a:t>Unfortunately, the data accessed in this transaction is located in 2 different datacenter. So, the resulting transaction will be a distributed one, and has high latency.</a:t>
            </a:r>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FC7D34D-D83E-A244-A831-7F0E676AA5A5}" type="slidenum">
              <a:rPr lang="en-US" smtClean="0"/>
              <a:t>8</a:t>
            </a:fld>
            <a:endParaRPr lang="en-US"/>
          </a:p>
        </p:txBody>
      </p:sp>
    </p:spTree>
    <p:extLst>
      <p:ext uri="{BB962C8B-B14F-4D97-AF65-F5344CB8AC3E}">
        <p14:creationId xmlns:p14="http://schemas.microsoft.com/office/powerpoint/2010/main" val="3100911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It would nice if we can chop this transaction into two parts, @  the first hop inserts the bid and the second hop updates the highest bid.</a:t>
            </a:r>
          </a:p>
          <a:p>
            <a:endParaRPr lang="en-US" baseline="0" dirty="0" smtClean="0"/>
          </a:p>
          <a:p>
            <a:r>
              <a:rPr lang="en-US" baseline="0" dirty="0" smtClean="0"/>
              <a:t>@ This chopped transaction becomes a chain.  Each hop of a chain access data on a single server, and different hops execute sequentially one after another.</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FC7D34D-D83E-A244-A831-7F0E676AA5A5}" type="slidenum">
              <a:rPr lang="en-US" smtClean="0"/>
              <a:t>9</a:t>
            </a:fld>
            <a:endParaRPr lang="en-US"/>
          </a:p>
        </p:txBody>
      </p:sp>
    </p:spTree>
    <p:extLst>
      <p:ext uri="{BB962C8B-B14F-4D97-AF65-F5344CB8AC3E}">
        <p14:creationId xmlns:p14="http://schemas.microsoft.com/office/powerpoint/2010/main" val="3100911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C3A134-F1C3-464B-BF47-54DC2DE08F52}" type="datetimeFigureOut">
              <a:rPr lang="en-US" smtClean="0"/>
              <a:t>11/4/13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3122945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A134-F1C3-464B-BF47-54DC2DE08F52}" type="datetimeFigureOut">
              <a:rPr lang="en-US" smtClean="0"/>
              <a:t>11/4/13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215333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A134-F1C3-464B-BF47-54DC2DE08F52}" type="datetimeFigureOut">
              <a:rPr lang="en-US" smtClean="0"/>
              <a:t>11/4/13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43172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A134-F1C3-464B-BF47-54DC2DE08F52}" type="datetimeFigureOut">
              <a:rPr lang="en-US" smtClean="0"/>
              <a:t>11/4/13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3525990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t>11/4/13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503375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C3A134-F1C3-464B-BF47-54DC2DE08F52}" type="datetimeFigureOut">
              <a:rPr lang="en-US" smtClean="0"/>
              <a:t>11/4/13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1270033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C3A134-F1C3-464B-BF47-54DC2DE08F52}" type="datetimeFigureOut">
              <a:rPr lang="en-US" smtClean="0"/>
              <a:t>11/4/13</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3773084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C3A134-F1C3-464B-BF47-54DC2DE08F52}" type="datetimeFigureOut">
              <a:rPr lang="en-US" smtClean="0"/>
              <a:t>11/4/13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377685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t>11/4/13</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2027833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t>11/4/13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71711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t>11/4/13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39911504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8"/>
            <a:ext cx="8229600" cy="8683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12825"/>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3A134-F1C3-464B-BF47-54DC2DE08F52}" type="datetimeFigureOut">
              <a:rPr lang="en-US" smtClean="0"/>
              <a:t>11/4/13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8F39E-9C37-485F-AC97-16BB4BDF9F49}" type="slidenum">
              <a:rPr kumimoji="0" lang="en-US" smtClean="0"/>
              <a:t>‹#›</a:t>
            </a:fld>
            <a:endParaRPr kumimoji="0" lang="en-US" dirty="0"/>
          </a:p>
        </p:txBody>
      </p:sp>
    </p:spTree>
    <p:extLst>
      <p:ext uri="{BB962C8B-B14F-4D97-AF65-F5344CB8AC3E}">
        <p14:creationId xmlns:p14="http://schemas.microsoft.com/office/powerpoint/2010/main" val="29783393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xmlns:p14="http://schemas.microsoft.com/office/powerpoint/2010/mai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4" Type="http://schemas.openxmlformats.org/officeDocument/2006/relationships/image" Target="../media/image2.png"/><Relationship Id="rId5"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chart" Target="../charts/char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chart" Target="../charts/char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5"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00420" y="1518340"/>
            <a:ext cx="8534627" cy="3821320"/>
            <a:chOff x="300420" y="1349422"/>
            <a:chExt cx="8534627" cy="3821320"/>
          </a:xfrm>
        </p:grpSpPr>
        <p:sp>
          <p:nvSpPr>
            <p:cNvPr id="2" name="TextBox 1"/>
            <p:cNvSpPr txBox="1"/>
            <p:nvPr/>
          </p:nvSpPr>
          <p:spPr>
            <a:xfrm>
              <a:off x="300420" y="1349422"/>
              <a:ext cx="8534627" cy="1077218"/>
            </a:xfrm>
            <a:prstGeom prst="rect">
              <a:avLst/>
            </a:prstGeom>
            <a:noFill/>
          </p:spPr>
          <p:txBody>
            <a:bodyPr wrap="square" rtlCol="0">
              <a:spAutoFit/>
            </a:bodyPr>
            <a:lstStyle/>
            <a:p>
              <a:pPr algn="ctr"/>
              <a:r>
                <a:rPr lang="en-US" sz="3200" dirty="0" smtClean="0">
                  <a:solidFill>
                    <a:schemeClr val="accent1">
                      <a:lumMod val="75000"/>
                    </a:schemeClr>
                  </a:solidFill>
                </a:rPr>
                <a:t>Transaction chains: achieving serializability with low-latency in geo-distributed storage systems</a:t>
              </a:r>
            </a:p>
          </p:txBody>
        </p:sp>
        <p:sp>
          <p:nvSpPr>
            <p:cNvPr id="3" name="TextBox 2"/>
            <p:cNvSpPr txBox="1"/>
            <p:nvPr/>
          </p:nvSpPr>
          <p:spPr>
            <a:xfrm>
              <a:off x="1659726" y="3151594"/>
              <a:ext cx="5816015" cy="830997"/>
            </a:xfrm>
            <a:prstGeom prst="rect">
              <a:avLst/>
            </a:prstGeom>
            <a:noFill/>
          </p:spPr>
          <p:txBody>
            <a:bodyPr wrap="none" rtlCol="0">
              <a:spAutoFit/>
            </a:bodyPr>
            <a:lstStyle/>
            <a:p>
              <a:pPr algn="ctr"/>
              <a:r>
                <a:rPr lang="en-US" sz="2400" dirty="0" smtClean="0"/>
                <a:t>Yang Zhang    Russell Power    </a:t>
              </a:r>
              <a:r>
                <a:rPr lang="en-US" sz="2400" dirty="0" err="1" smtClean="0"/>
                <a:t>Siyuan</a:t>
              </a:r>
              <a:r>
                <a:rPr lang="en-US" sz="2400" dirty="0" smtClean="0"/>
                <a:t> Zhou</a:t>
              </a:r>
            </a:p>
            <a:p>
              <a:pPr algn="ctr"/>
              <a:r>
                <a:rPr lang="en-US" sz="2400" dirty="0" err="1" smtClean="0"/>
                <a:t>Yair</a:t>
              </a:r>
              <a:r>
                <a:rPr lang="en-US" sz="2400" dirty="0" smtClean="0"/>
                <a:t> Sovran    *Marcos K. Aguilera    </a:t>
              </a:r>
              <a:r>
                <a:rPr lang="en-US" sz="2400" dirty="0" err="1" smtClean="0"/>
                <a:t>Jinyang</a:t>
              </a:r>
              <a:r>
                <a:rPr lang="en-US" sz="2400" dirty="0" smtClean="0"/>
                <a:t> Li</a:t>
              </a:r>
              <a:endParaRPr lang="en-US" sz="2400" dirty="0"/>
            </a:p>
          </p:txBody>
        </p:sp>
        <p:sp>
          <p:nvSpPr>
            <p:cNvPr id="5" name="TextBox 4"/>
            <p:cNvSpPr txBox="1"/>
            <p:nvPr/>
          </p:nvSpPr>
          <p:spPr>
            <a:xfrm>
              <a:off x="794856" y="4709077"/>
              <a:ext cx="7545755" cy="461665"/>
            </a:xfrm>
            <a:prstGeom prst="rect">
              <a:avLst/>
            </a:prstGeom>
            <a:noFill/>
          </p:spPr>
          <p:txBody>
            <a:bodyPr wrap="none" rtlCol="0">
              <a:spAutoFit/>
            </a:bodyPr>
            <a:lstStyle/>
            <a:p>
              <a:pPr algn="ctr"/>
              <a:r>
                <a:rPr lang="en-US" sz="2400" dirty="0" smtClean="0">
                  <a:solidFill>
                    <a:schemeClr val="accent6">
                      <a:lumMod val="50000"/>
                    </a:schemeClr>
                  </a:solidFill>
                </a:rPr>
                <a:t>New York University        *Microsoft Research Silicon Valley</a:t>
              </a:r>
              <a:endParaRPr lang="en-US" sz="2400" dirty="0">
                <a:solidFill>
                  <a:schemeClr val="accent6">
                    <a:lumMod val="50000"/>
                  </a:schemeClr>
                </a:solidFill>
              </a:endParaRPr>
            </a:p>
          </p:txBody>
        </p:sp>
      </p:grpSp>
    </p:spTree>
    <p:extLst>
      <p:ext uri="{BB962C8B-B14F-4D97-AF65-F5344CB8AC3E}">
        <p14:creationId xmlns:p14="http://schemas.microsoft.com/office/powerpoint/2010/main" val="39815867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a:xfrm>
            <a:off x="5287818" y="3293018"/>
            <a:ext cx="3140365" cy="3322528"/>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Document 21"/>
          <p:cNvSpPr/>
          <p:nvPr/>
        </p:nvSpPr>
        <p:spPr>
          <a:xfrm>
            <a:off x="5353844" y="5441438"/>
            <a:ext cx="3074339" cy="540691"/>
          </a:xfrm>
          <a:prstGeom prst="flowChartDocument">
            <a:avLst/>
          </a:prstGeom>
          <a:solidFill>
            <a:srgbClr val="F3F54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ounded Rectangle 2"/>
          <p:cNvSpPr/>
          <p:nvPr/>
        </p:nvSpPr>
        <p:spPr>
          <a:xfrm>
            <a:off x="905703" y="3293017"/>
            <a:ext cx="3005897" cy="3218619"/>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Document 10"/>
          <p:cNvSpPr/>
          <p:nvPr/>
        </p:nvSpPr>
        <p:spPr>
          <a:xfrm>
            <a:off x="974973" y="4176247"/>
            <a:ext cx="2666289" cy="532014"/>
          </a:xfrm>
          <a:prstGeom prst="flowChartDocument">
            <a:avLst/>
          </a:prstGeom>
          <a:solidFill>
            <a:srgbClr val="F8B3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20638"/>
            <a:ext cx="9366250" cy="868362"/>
          </a:xfrm>
        </p:spPr>
        <p:txBody>
          <a:bodyPr>
            <a:normAutofit/>
          </a:bodyPr>
          <a:lstStyle/>
          <a:p>
            <a:r>
              <a:rPr lang="en-US" dirty="0" smtClean="0"/>
              <a:t>Low latency with first-hop return</a:t>
            </a:r>
            <a:endParaRPr lang="en-US" dirty="0"/>
          </a:p>
        </p:txBody>
      </p:sp>
      <p:pic>
        <p:nvPicPr>
          <p:cNvPr id="5" name="Picture 4" descr="1382569286_user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790" y="2144781"/>
            <a:ext cx="628819" cy="628819"/>
          </a:xfrm>
          <a:prstGeom prst="rect">
            <a:avLst/>
          </a:prstGeom>
        </p:spPr>
      </p:pic>
      <p:pic>
        <p:nvPicPr>
          <p:cNvPr id="6" name="Picture 5" descr="1382569315_user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97145" y="3971214"/>
            <a:ext cx="575583" cy="575583"/>
          </a:xfrm>
          <a:prstGeom prst="rect">
            <a:avLst/>
          </a:prstGeom>
        </p:spPr>
      </p:pic>
      <p:sp>
        <p:nvSpPr>
          <p:cNvPr id="19" name="TextBox 18"/>
          <p:cNvSpPr txBox="1"/>
          <p:nvPr/>
        </p:nvSpPr>
        <p:spPr>
          <a:xfrm>
            <a:off x="951883" y="3816688"/>
            <a:ext cx="1226793" cy="369332"/>
          </a:xfrm>
          <a:prstGeom prst="rect">
            <a:avLst/>
          </a:prstGeom>
          <a:noFill/>
        </p:spPr>
        <p:txBody>
          <a:bodyPr wrap="none" rtlCol="0">
            <a:spAutoFit/>
          </a:bodyPr>
          <a:lstStyle/>
          <a:p>
            <a:r>
              <a:rPr lang="en-US" dirty="0" smtClean="0"/>
              <a:t>Alice’s Bids</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622146159"/>
              </p:ext>
            </p:extLst>
          </p:nvPr>
        </p:nvGraphicFramePr>
        <p:xfrm>
          <a:off x="974973" y="4176247"/>
          <a:ext cx="2666289" cy="370840"/>
        </p:xfrm>
        <a:graphic>
          <a:graphicData uri="http://schemas.openxmlformats.org/drawingml/2006/table">
            <a:tbl>
              <a:tblPr firstRow="1" bandRow="1">
                <a:tableStyleId>{5940675A-B579-460E-94D1-54222C63F5DA}</a:tableStyleId>
              </a:tblPr>
              <a:tblGrid>
                <a:gridCol w="888763"/>
                <a:gridCol w="1097113"/>
                <a:gridCol w="680413"/>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Book</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sp>
        <p:nvSpPr>
          <p:cNvPr id="38" name="TextBox 37"/>
          <p:cNvSpPr txBox="1"/>
          <p:nvPr/>
        </p:nvSpPr>
        <p:spPr>
          <a:xfrm>
            <a:off x="8619497" y="4547087"/>
            <a:ext cx="553231" cy="369332"/>
          </a:xfrm>
          <a:prstGeom prst="rect">
            <a:avLst/>
          </a:prstGeom>
          <a:noFill/>
        </p:spPr>
        <p:txBody>
          <a:bodyPr wrap="none" rtlCol="0">
            <a:spAutoFit/>
          </a:bodyPr>
          <a:lstStyle/>
          <a:p>
            <a:r>
              <a:rPr lang="en-US" dirty="0" smtClean="0"/>
              <a:t>Bob</a:t>
            </a:r>
            <a:endParaRPr lang="en-US" dirty="0"/>
          </a:p>
        </p:txBody>
      </p:sp>
      <p:sp>
        <p:nvSpPr>
          <p:cNvPr id="9" name="TextBox 8"/>
          <p:cNvSpPr txBox="1"/>
          <p:nvPr/>
        </p:nvSpPr>
        <p:spPr>
          <a:xfrm>
            <a:off x="1044248" y="6103431"/>
            <a:ext cx="1471376" cy="369332"/>
          </a:xfrm>
          <a:prstGeom prst="rect">
            <a:avLst/>
          </a:prstGeom>
          <a:noFill/>
        </p:spPr>
        <p:txBody>
          <a:bodyPr wrap="none" rtlCol="0">
            <a:spAutoFit/>
          </a:bodyPr>
          <a:lstStyle/>
          <a:p>
            <a:r>
              <a:rPr lang="en-US" dirty="0" smtClean="0"/>
              <a:t>Datacenter-1</a:t>
            </a:r>
            <a:endParaRPr lang="en-US" dirty="0"/>
          </a:p>
        </p:txBody>
      </p:sp>
      <p:sp>
        <p:nvSpPr>
          <p:cNvPr id="33" name="TextBox 32"/>
          <p:cNvSpPr txBox="1"/>
          <p:nvPr/>
        </p:nvSpPr>
        <p:spPr>
          <a:xfrm>
            <a:off x="5402161" y="6142304"/>
            <a:ext cx="1419191" cy="369332"/>
          </a:xfrm>
          <a:prstGeom prst="rect">
            <a:avLst/>
          </a:prstGeom>
          <a:noFill/>
        </p:spPr>
        <p:txBody>
          <a:bodyPr wrap="none" rtlCol="0">
            <a:spAutoFit/>
          </a:bodyPr>
          <a:lstStyle/>
          <a:p>
            <a:r>
              <a:rPr lang="en-US" dirty="0" smtClean="0"/>
              <a:t>Datacenter-2</a:t>
            </a:r>
            <a:endParaRPr lang="en-US" dirty="0"/>
          </a:p>
        </p:txBody>
      </p:sp>
      <p:sp>
        <p:nvSpPr>
          <p:cNvPr id="34" name="TextBox 33"/>
          <p:cNvSpPr txBox="1"/>
          <p:nvPr/>
        </p:nvSpPr>
        <p:spPr>
          <a:xfrm>
            <a:off x="587384" y="1960115"/>
            <a:ext cx="636638" cy="369332"/>
          </a:xfrm>
          <a:prstGeom prst="rect">
            <a:avLst/>
          </a:prstGeom>
          <a:noFill/>
        </p:spPr>
        <p:txBody>
          <a:bodyPr wrap="none" rtlCol="0">
            <a:spAutoFit/>
          </a:bodyPr>
          <a:lstStyle/>
          <a:p>
            <a:r>
              <a:rPr lang="en-US" dirty="0" smtClean="0"/>
              <a:t>Alice</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3787332707"/>
              </p:ext>
            </p:extLst>
          </p:nvPr>
        </p:nvGraphicFramePr>
        <p:xfrm>
          <a:off x="5353845" y="5409082"/>
          <a:ext cx="3074338" cy="370840"/>
        </p:xfrm>
        <a:graphic>
          <a:graphicData uri="http://schemas.openxmlformats.org/drawingml/2006/table">
            <a:tbl>
              <a:tblPr firstRow="1" bandRow="1">
                <a:tableStyleId>{5940675A-B579-460E-94D1-54222C63F5DA}</a:tableStyleId>
              </a:tblPr>
              <a:tblGrid>
                <a:gridCol w="737539"/>
                <a:gridCol w="1060450"/>
                <a:gridCol w="1276349"/>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r>
            </a:tbl>
          </a:graphicData>
        </a:graphic>
      </p:graphicFrame>
      <p:sp>
        <p:nvSpPr>
          <p:cNvPr id="25" name="TextBox 24"/>
          <p:cNvSpPr txBox="1"/>
          <p:nvPr/>
        </p:nvSpPr>
        <p:spPr>
          <a:xfrm>
            <a:off x="7201390" y="5016237"/>
            <a:ext cx="1278302" cy="369332"/>
          </a:xfrm>
          <a:prstGeom prst="rect">
            <a:avLst/>
          </a:prstGeom>
          <a:noFill/>
        </p:spPr>
        <p:txBody>
          <a:bodyPr wrap="none" rtlCol="0">
            <a:spAutoFit/>
          </a:bodyPr>
          <a:lstStyle/>
          <a:p>
            <a:r>
              <a:rPr lang="en-US" dirty="0" smtClean="0"/>
              <a:t>Bob’s Items</a:t>
            </a:r>
            <a:endParaRPr lang="en-US" dirty="0"/>
          </a:p>
        </p:txBody>
      </p:sp>
      <p:sp>
        <p:nvSpPr>
          <p:cNvPr id="26" name="TextBox 25"/>
          <p:cNvSpPr txBox="1"/>
          <p:nvPr/>
        </p:nvSpPr>
        <p:spPr>
          <a:xfrm>
            <a:off x="2766255" y="3370274"/>
            <a:ext cx="678057" cy="400110"/>
          </a:xfrm>
          <a:prstGeom prst="rect">
            <a:avLst/>
          </a:prstGeom>
          <a:solidFill>
            <a:schemeClr val="accent1">
              <a:lumMod val="20000"/>
              <a:lumOff val="80000"/>
            </a:schemeClr>
          </a:solidFill>
          <a:ln w="57150" cmpd="sng">
            <a:solidFill>
              <a:srgbClr val="FFFF00"/>
            </a:solidFill>
          </a:ln>
        </p:spPr>
        <p:txBody>
          <a:bodyPr wrap="square" rtlCol="0">
            <a:spAutoFit/>
          </a:bodyPr>
          <a:lstStyle/>
          <a:p>
            <a:r>
              <a:rPr lang="en-US" sz="2000" dirty="0" smtClean="0"/>
              <a:t>    </a:t>
            </a:r>
            <a:endParaRPr lang="en-US" sz="2000" dirty="0"/>
          </a:p>
        </p:txBody>
      </p:sp>
      <p:sp>
        <p:nvSpPr>
          <p:cNvPr id="37" name="TextBox 36"/>
          <p:cNvSpPr txBox="1"/>
          <p:nvPr/>
        </p:nvSpPr>
        <p:spPr>
          <a:xfrm>
            <a:off x="1841777" y="3342681"/>
            <a:ext cx="678057" cy="400110"/>
          </a:xfrm>
          <a:prstGeom prst="rect">
            <a:avLst/>
          </a:prstGeom>
          <a:solidFill>
            <a:schemeClr val="accent1">
              <a:lumMod val="20000"/>
              <a:lumOff val="80000"/>
            </a:schemeClr>
          </a:solidFill>
          <a:ln w="57150" cmpd="sng">
            <a:solidFill>
              <a:srgbClr val="FF6FCF"/>
            </a:solidFill>
          </a:ln>
        </p:spPr>
        <p:txBody>
          <a:bodyPr wrap="square" rtlCol="0">
            <a:spAutoFit/>
          </a:bodyPr>
          <a:lstStyle/>
          <a:p>
            <a:endParaRPr lang="en-US" sz="2000" dirty="0"/>
          </a:p>
        </p:txBody>
      </p:sp>
      <p:cxnSp>
        <p:nvCxnSpPr>
          <p:cNvPr id="13" name="Straight Connector 12"/>
          <p:cNvCxnSpPr>
            <a:endCxn id="39" idx="3"/>
          </p:cNvCxnSpPr>
          <p:nvPr/>
        </p:nvCxnSpPr>
        <p:spPr>
          <a:xfrm flipV="1">
            <a:off x="2521964" y="3559915"/>
            <a:ext cx="219145" cy="21228"/>
          </a:xfrm>
          <a:prstGeom prst="line">
            <a:avLst/>
          </a:prstGeom>
          <a:ln w="76200" cmpd="sng"/>
        </p:spPr>
        <p:style>
          <a:lnRef idx="2">
            <a:schemeClr val="accent1"/>
          </a:lnRef>
          <a:fillRef idx="0">
            <a:schemeClr val="accent1"/>
          </a:fillRef>
          <a:effectRef idx="1">
            <a:schemeClr val="accent1"/>
          </a:effectRef>
          <a:fontRef idx="minor">
            <a:schemeClr val="tx1"/>
          </a:fontRef>
        </p:style>
      </p:cxnSp>
      <p:grpSp>
        <p:nvGrpSpPr>
          <p:cNvPr id="32" name="Group 31"/>
          <p:cNvGrpSpPr/>
          <p:nvPr/>
        </p:nvGrpSpPr>
        <p:grpSpPr>
          <a:xfrm>
            <a:off x="771609" y="2617756"/>
            <a:ext cx="2331545" cy="675261"/>
            <a:chOff x="771609" y="2617756"/>
            <a:chExt cx="2331545" cy="675261"/>
          </a:xfrm>
        </p:grpSpPr>
        <p:sp>
          <p:nvSpPr>
            <p:cNvPr id="7" name="TextBox 6"/>
            <p:cNvSpPr txBox="1"/>
            <p:nvPr/>
          </p:nvSpPr>
          <p:spPr>
            <a:xfrm>
              <a:off x="796262" y="2617756"/>
              <a:ext cx="2306892" cy="400110"/>
            </a:xfrm>
            <a:prstGeom prst="rect">
              <a:avLst/>
            </a:prstGeom>
            <a:noFill/>
          </p:spPr>
          <p:txBody>
            <a:bodyPr wrap="none" rtlCol="0">
              <a:spAutoFit/>
            </a:bodyPr>
            <a:lstStyle/>
            <a:p>
              <a:r>
                <a:rPr lang="en-US" sz="2000" dirty="0" smtClean="0">
                  <a:solidFill>
                    <a:srgbClr val="3366FF"/>
                  </a:solidFill>
                </a:rPr>
                <a:t>bid on Bob’s camera</a:t>
              </a:r>
              <a:endParaRPr lang="en-US" sz="2000" dirty="0">
                <a:solidFill>
                  <a:srgbClr val="3366FF"/>
                </a:solidFill>
              </a:endParaRPr>
            </a:p>
          </p:txBody>
        </p:sp>
        <p:cxnSp>
          <p:nvCxnSpPr>
            <p:cNvPr id="24" name="Straight Arrow Connector 23"/>
            <p:cNvCxnSpPr/>
            <p:nvPr/>
          </p:nvCxnSpPr>
          <p:spPr>
            <a:xfrm>
              <a:off x="771609" y="2773600"/>
              <a:ext cx="382936" cy="5194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aphicFrame>
        <p:nvGraphicFramePr>
          <p:cNvPr id="36" name="Table 35"/>
          <p:cNvGraphicFramePr>
            <a:graphicFrameLocks noGrp="1"/>
          </p:cNvGraphicFramePr>
          <p:nvPr>
            <p:extLst>
              <p:ext uri="{D42A27DB-BD31-4B8C-83A1-F6EECF244321}">
                <p14:modId xmlns:p14="http://schemas.microsoft.com/office/powerpoint/2010/main" val="101671819"/>
              </p:ext>
            </p:extLst>
          </p:nvPr>
        </p:nvGraphicFramePr>
        <p:xfrm>
          <a:off x="974973" y="4645397"/>
          <a:ext cx="2666289" cy="370840"/>
        </p:xfrm>
        <a:graphic>
          <a:graphicData uri="http://schemas.openxmlformats.org/drawingml/2006/table">
            <a:tbl>
              <a:tblPr firstRow="1" bandRow="1">
                <a:tableStyleId>{5940675A-B579-460E-94D1-54222C63F5DA}</a:tableStyleId>
              </a:tblPr>
              <a:tblGrid>
                <a:gridCol w="888763"/>
                <a:gridCol w="1097113"/>
                <a:gridCol w="680413"/>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$500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sp>
        <p:nvSpPr>
          <p:cNvPr id="39" name="Rectangle 38"/>
          <p:cNvSpPr/>
          <p:nvPr/>
        </p:nvSpPr>
        <p:spPr>
          <a:xfrm>
            <a:off x="1702019" y="3314686"/>
            <a:ext cx="1039090" cy="49045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flipH="1" flipV="1">
            <a:off x="587384" y="2886364"/>
            <a:ext cx="387589" cy="4839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201390" y="5450521"/>
            <a:ext cx="652643" cy="369332"/>
          </a:xfrm>
          <a:prstGeom prst="rect">
            <a:avLst/>
          </a:prstGeom>
          <a:solidFill>
            <a:srgbClr val="FFFF00"/>
          </a:solidFill>
          <a:ln>
            <a:noFill/>
          </a:ln>
        </p:spPr>
        <p:txBody>
          <a:bodyPr wrap="none" rtlCol="0">
            <a:spAutoFit/>
          </a:bodyPr>
          <a:lstStyle/>
          <a:p>
            <a:r>
              <a:rPr lang="en-US" dirty="0" smtClean="0"/>
              <a:t>$500</a:t>
            </a:r>
            <a:endParaRPr lang="en-US" dirty="0"/>
          </a:p>
        </p:txBody>
      </p:sp>
      <p:sp>
        <p:nvSpPr>
          <p:cNvPr id="4" name="Rectangle 3"/>
          <p:cNvSpPr/>
          <p:nvPr/>
        </p:nvSpPr>
        <p:spPr>
          <a:xfrm>
            <a:off x="6488783" y="4241135"/>
            <a:ext cx="1365250" cy="87150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70426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checkerboard(across)">
                                      <p:cBhvr>
                                        <p:cTn id="19" dur="500"/>
                                        <p:tgtEl>
                                          <p:spTgt spid="39"/>
                                        </p:tgtEl>
                                      </p:cBhvr>
                                    </p:animEffect>
                                  </p:childTnLst>
                                </p:cTn>
                              </p:par>
                              <p:par>
                                <p:cTn id="20" presetID="1" presetClass="entr" presetSubtype="0" fill="hold" nodeType="withEffect">
                                  <p:stCondLst>
                                    <p:cond delay="0"/>
                                  </p:stCondLst>
                                  <p:childTnLst>
                                    <p:set>
                                      <p:cBhvr>
                                        <p:cTn id="21" dur="1" fill="hold">
                                          <p:stCondLst>
                                            <p:cond delay="0"/>
                                          </p:stCondLst>
                                        </p:cTn>
                                        <p:tgtEl>
                                          <p:spTgt spid="36"/>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4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grpId="1" nodeType="clickEffect">
                                  <p:stCondLst>
                                    <p:cond delay="0"/>
                                  </p:stCondLst>
                                  <p:childTnLst>
                                    <p:animMotion origin="layout" path="M -3.33333E-6 -2.22222E-6 C 0.11563 0.00463 0.23195 0.00949 0.30486 0.04051 C 0.37778 0.07153 0.40764 0.12917 0.43768 0.18681 " pathEditMode="relative" rAng="0" ptsTypes="aaA">
                                      <p:cBhvr>
                                        <p:cTn id="27" dur="2000" fill="hold"/>
                                        <p:tgtEl>
                                          <p:spTgt spid="26"/>
                                        </p:tgtEl>
                                        <p:attrNameLst>
                                          <p:attrName>ppt_x</p:attrName>
                                          <p:attrName>ppt_y</p:attrName>
                                        </p:attrNameLst>
                                      </p:cBhvr>
                                      <p:rCtr x="21875" y="9329"/>
                                    </p:animMotion>
                                  </p:childTnLst>
                                </p:cTn>
                              </p:par>
                            </p:childTnLst>
                          </p:cTn>
                        </p:par>
                        <p:par>
                          <p:cTn id="28" fill="hold">
                            <p:stCondLst>
                              <p:cond delay="2000"/>
                            </p:stCondLst>
                            <p:childTnLst>
                              <p:par>
                                <p:cTn id="29" presetID="5" presetClass="entr" presetSubtype="10" fill="hold" grpId="0"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checkerboard(across)">
                                      <p:cBhvr>
                                        <p:cTn id="31" dur="500"/>
                                        <p:tgtEl>
                                          <p:spTgt spid="4"/>
                                        </p:tgtEl>
                                      </p:cBhvr>
                                    </p:animEffect>
                                  </p:childTnLst>
                                </p:cTn>
                              </p:par>
                              <p:par>
                                <p:cTn id="32" presetID="5" presetClass="entr" presetSubtype="10" fill="hold" grpId="1"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checkerboard(across)">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37" grpId="0" animBg="1"/>
      <p:bldP spid="39" grpId="0" animBg="1"/>
      <p:bldP spid="8" grpId="1"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what if chains fail?</a:t>
            </a:r>
            <a:endParaRPr lang="en-US" dirty="0"/>
          </a:p>
        </p:txBody>
      </p:sp>
      <p:sp>
        <p:nvSpPr>
          <p:cNvPr id="3" name="Content Placeholder 2"/>
          <p:cNvSpPr>
            <a:spLocks noGrp="1"/>
          </p:cNvSpPr>
          <p:nvPr>
            <p:ph idx="1"/>
          </p:nvPr>
        </p:nvSpPr>
        <p:spPr>
          <a:xfrm>
            <a:off x="228600" y="1600200"/>
            <a:ext cx="8686800" cy="4525963"/>
          </a:xfrm>
        </p:spPr>
        <p:txBody>
          <a:bodyPr>
            <a:normAutofit/>
          </a:bodyPr>
          <a:lstStyle/>
          <a:p>
            <a:pPr marL="514350" indent="-514350">
              <a:buFont typeface="+mj-lt"/>
              <a:buAutoNum type="arabicPeriod"/>
            </a:pPr>
            <a:r>
              <a:rPr lang="en-US" dirty="0" smtClean="0"/>
              <a:t>What if servers fail after executing first-hop?</a:t>
            </a:r>
          </a:p>
          <a:p>
            <a:pPr marL="400050" lvl="1" indent="0">
              <a:buNone/>
            </a:pPr>
            <a:endParaRPr lang="en-US" dirty="0" smtClean="0"/>
          </a:p>
          <a:p>
            <a:pPr marL="514350" indent="-514350">
              <a:buFont typeface="+mj-lt"/>
              <a:buAutoNum type="arabicPeriod"/>
            </a:pPr>
            <a:r>
              <a:rPr lang="en-US" dirty="0" smtClean="0"/>
              <a:t>What if a chain is aborted in the middle</a:t>
            </a:r>
            <a:r>
              <a:rPr lang="en-US" dirty="0" smtClean="0"/>
              <a:t>?</a:t>
            </a:r>
            <a:endParaRPr lang="en-US" dirty="0" smtClean="0"/>
          </a:p>
        </p:txBody>
      </p:sp>
    </p:spTree>
    <p:extLst>
      <p:ext uri="{BB962C8B-B14F-4D97-AF65-F5344CB8AC3E}">
        <p14:creationId xmlns:p14="http://schemas.microsoft.com/office/powerpoint/2010/main" val="19478036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7638"/>
            <a:ext cx="8915400" cy="1143000"/>
          </a:xfrm>
        </p:spPr>
        <p:txBody>
          <a:bodyPr>
            <a:normAutofit fontScale="90000"/>
          </a:bodyPr>
          <a:lstStyle/>
          <a:p>
            <a:r>
              <a:rPr lang="en-US" dirty="0" smtClean="0"/>
              <a:t>Solution: provide all</a:t>
            </a:r>
            <a:r>
              <a:rPr lang="en-US" dirty="0"/>
              <a:t>-or-nothing </a:t>
            </a:r>
            <a:r>
              <a:rPr lang="en-US" dirty="0" smtClean="0"/>
              <a:t>atomicity</a:t>
            </a:r>
            <a:endParaRPr lang="en-US" dirty="0"/>
          </a:p>
        </p:txBody>
      </p:sp>
      <p:sp>
        <p:nvSpPr>
          <p:cNvPr id="3" name="Content Placeholder 2"/>
          <p:cNvSpPr>
            <a:spLocks noGrp="1"/>
          </p:cNvSpPr>
          <p:nvPr>
            <p:ph idx="1"/>
          </p:nvPr>
        </p:nvSpPr>
        <p:spPr>
          <a:xfrm>
            <a:off x="228600" y="1287463"/>
            <a:ext cx="8686800" cy="4525963"/>
          </a:xfrm>
        </p:spPr>
        <p:txBody>
          <a:bodyPr>
            <a:normAutofit/>
          </a:bodyPr>
          <a:lstStyle/>
          <a:p>
            <a:pPr marL="514350" indent="-514350">
              <a:buFont typeface="+mj-lt"/>
              <a:buAutoNum type="arabicPeriod"/>
            </a:pPr>
            <a:r>
              <a:rPr lang="en-US" dirty="0" smtClean="0"/>
              <a:t>Chains are durably logged at first-hop</a:t>
            </a:r>
          </a:p>
          <a:p>
            <a:pPr lvl="1"/>
            <a:r>
              <a:rPr lang="en-US" dirty="0" smtClean="0"/>
              <a:t>Logs are replicated to another closest data center</a:t>
            </a:r>
          </a:p>
          <a:p>
            <a:pPr lvl="1"/>
            <a:r>
              <a:rPr lang="en-US" dirty="0" smtClean="0"/>
              <a:t>Chains are re-executed upon recovery</a:t>
            </a:r>
          </a:p>
          <a:p>
            <a:pPr lvl="1"/>
            <a:endParaRPr lang="en-US" dirty="0" smtClean="0"/>
          </a:p>
          <a:p>
            <a:pPr marL="514350" indent="-514350">
              <a:buFont typeface="+mj-lt"/>
              <a:buAutoNum type="arabicPeriod"/>
            </a:pPr>
            <a:r>
              <a:rPr lang="en-US" dirty="0" smtClean="0"/>
              <a:t>Chains allow user-aborts only at first hop</a:t>
            </a:r>
          </a:p>
          <a:p>
            <a:pPr marL="514350" indent="-514350">
              <a:buFont typeface="+mj-lt"/>
              <a:buAutoNum type="arabicPeriod"/>
            </a:pPr>
            <a:endParaRPr lang="en-US" dirty="0" smtClean="0"/>
          </a:p>
          <a:p>
            <a:r>
              <a:rPr lang="en-US" dirty="0" smtClean="0"/>
              <a:t>Guarantee: First hop commits </a:t>
            </a:r>
            <a:r>
              <a:rPr lang="en-US" dirty="0" smtClean="0">
                <a:sym typeface="Wingdings"/>
              </a:rPr>
              <a:t> all hops eventually commit</a:t>
            </a:r>
          </a:p>
        </p:txBody>
      </p:sp>
    </p:spTree>
    <p:extLst>
      <p:ext uri="{BB962C8B-B14F-4D97-AF65-F5344CB8AC3E}">
        <p14:creationId xmlns:p14="http://schemas.microsoft.com/office/powerpoint/2010/main" val="20060618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840" y="-63500"/>
            <a:ext cx="8686800" cy="1143000"/>
          </a:xfrm>
        </p:spPr>
        <p:txBody>
          <a:bodyPr>
            <a:normAutofit fontScale="90000"/>
          </a:bodyPr>
          <a:lstStyle/>
          <a:p>
            <a:r>
              <a:rPr lang="en-US" dirty="0" smtClean="0"/>
              <a:t>Problem: </a:t>
            </a:r>
            <a:r>
              <a:rPr lang="en-US" dirty="0" smtClean="0"/>
              <a:t>non-serializable interleaving</a:t>
            </a:r>
            <a:endParaRPr lang="en-US" dirty="0"/>
          </a:p>
        </p:txBody>
      </p:sp>
      <p:sp>
        <p:nvSpPr>
          <p:cNvPr id="3" name="Content Placeholder 2"/>
          <p:cNvSpPr>
            <a:spLocks noGrp="1"/>
          </p:cNvSpPr>
          <p:nvPr>
            <p:ph idx="1"/>
          </p:nvPr>
        </p:nvSpPr>
        <p:spPr>
          <a:xfrm>
            <a:off x="136239" y="1079500"/>
            <a:ext cx="9111673" cy="847436"/>
          </a:xfrm>
        </p:spPr>
        <p:txBody>
          <a:bodyPr>
            <a:normAutofit/>
          </a:bodyPr>
          <a:lstStyle/>
          <a:p>
            <a:r>
              <a:rPr lang="en-US" sz="2800" dirty="0" smtClean="0"/>
              <a:t>Concurrent chains ordered inconsistently at different hops</a:t>
            </a:r>
          </a:p>
        </p:txBody>
      </p:sp>
      <p:sp>
        <p:nvSpPr>
          <p:cNvPr id="4" name="TextBox 3"/>
          <p:cNvSpPr txBox="1"/>
          <p:nvPr/>
        </p:nvSpPr>
        <p:spPr>
          <a:xfrm>
            <a:off x="2924976" y="2893754"/>
            <a:ext cx="593357" cy="3693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dirty="0" smtClean="0">
                <a:solidFill>
                  <a:srgbClr val="000000"/>
                </a:solidFill>
              </a:rPr>
              <a:t>X=1</a:t>
            </a:r>
            <a:endParaRPr lang="en-US" dirty="0">
              <a:solidFill>
                <a:srgbClr val="000000"/>
              </a:solidFill>
            </a:endParaRPr>
          </a:p>
        </p:txBody>
      </p:sp>
      <p:sp>
        <p:nvSpPr>
          <p:cNvPr id="5" name="TextBox 4"/>
          <p:cNvSpPr txBox="1"/>
          <p:nvPr/>
        </p:nvSpPr>
        <p:spPr>
          <a:xfrm>
            <a:off x="4915230" y="2893754"/>
            <a:ext cx="593357" cy="3693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dirty="0" smtClean="0">
                <a:solidFill>
                  <a:srgbClr val="000000"/>
                </a:solidFill>
              </a:rPr>
              <a:t>Y=1</a:t>
            </a:r>
            <a:endParaRPr lang="en-US" dirty="0">
              <a:solidFill>
                <a:srgbClr val="000000"/>
              </a:solidFill>
            </a:endParaRPr>
          </a:p>
        </p:txBody>
      </p:sp>
      <p:sp>
        <p:nvSpPr>
          <p:cNvPr id="6" name="TextBox 5"/>
          <p:cNvSpPr txBox="1"/>
          <p:nvPr/>
        </p:nvSpPr>
        <p:spPr>
          <a:xfrm>
            <a:off x="2924976" y="3690557"/>
            <a:ext cx="593357" cy="369332"/>
          </a:xfrm>
          <a:prstGeom prst="rect">
            <a:avLst/>
          </a:prstGeom>
          <a:solidFill>
            <a:srgbClr val="F8B3DE"/>
          </a:solidFill>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dirty="0" smtClean="0">
                <a:solidFill>
                  <a:srgbClr val="000000"/>
                </a:solidFill>
              </a:rPr>
              <a:t>X=2</a:t>
            </a:r>
            <a:endParaRPr lang="en-US" dirty="0">
              <a:solidFill>
                <a:srgbClr val="000000"/>
              </a:solidFill>
            </a:endParaRPr>
          </a:p>
        </p:txBody>
      </p:sp>
      <p:sp>
        <p:nvSpPr>
          <p:cNvPr id="7" name="TextBox 6"/>
          <p:cNvSpPr txBox="1"/>
          <p:nvPr/>
        </p:nvSpPr>
        <p:spPr>
          <a:xfrm>
            <a:off x="4915230" y="3690557"/>
            <a:ext cx="593357" cy="369332"/>
          </a:xfrm>
          <a:prstGeom prst="rect">
            <a:avLst/>
          </a:prstGeom>
          <a:solidFill>
            <a:srgbClr val="F8B3DE"/>
          </a:solidFill>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dirty="0" smtClean="0">
                <a:solidFill>
                  <a:srgbClr val="000000"/>
                </a:solidFill>
              </a:rPr>
              <a:t>Y=2</a:t>
            </a:r>
            <a:endParaRPr lang="en-US" dirty="0">
              <a:solidFill>
                <a:srgbClr val="000000"/>
              </a:solidFill>
            </a:endParaRPr>
          </a:p>
        </p:txBody>
      </p:sp>
      <p:cxnSp>
        <p:nvCxnSpPr>
          <p:cNvPr id="8" name="Straight Arrow Connector 7"/>
          <p:cNvCxnSpPr/>
          <p:nvPr/>
        </p:nvCxnSpPr>
        <p:spPr>
          <a:xfrm>
            <a:off x="726961" y="4645252"/>
            <a:ext cx="697964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7805074" y="4435370"/>
            <a:ext cx="605755" cy="369332"/>
          </a:xfrm>
          <a:prstGeom prst="rect">
            <a:avLst/>
          </a:prstGeom>
          <a:noFill/>
        </p:spPr>
        <p:txBody>
          <a:bodyPr wrap="none" rtlCol="0">
            <a:spAutoFit/>
          </a:bodyPr>
          <a:lstStyle/>
          <a:p>
            <a:r>
              <a:rPr lang="en-US" dirty="0" smtClean="0"/>
              <a:t>Time</a:t>
            </a:r>
            <a:endParaRPr lang="en-US" dirty="0"/>
          </a:p>
        </p:txBody>
      </p:sp>
      <p:cxnSp>
        <p:nvCxnSpPr>
          <p:cNvPr id="10" name="Straight Connector 9"/>
          <p:cNvCxnSpPr>
            <a:stCxn id="4" idx="3"/>
            <a:endCxn id="5" idx="1"/>
          </p:cNvCxnSpPr>
          <p:nvPr/>
        </p:nvCxnSpPr>
        <p:spPr>
          <a:xfrm>
            <a:off x="3518333" y="3078420"/>
            <a:ext cx="1396897" cy="0"/>
          </a:xfrm>
          <a:prstGeom prst="line">
            <a:avLst/>
          </a:prstGeom>
          <a:ln>
            <a:solidFill>
              <a:srgbClr val="3366FF"/>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511845" y="2524422"/>
            <a:ext cx="413131" cy="369332"/>
          </a:xfrm>
          <a:prstGeom prst="rect">
            <a:avLst/>
          </a:prstGeom>
          <a:noFill/>
        </p:spPr>
        <p:txBody>
          <a:bodyPr wrap="none" rtlCol="0">
            <a:spAutoFit/>
          </a:bodyPr>
          <a:lstStyle/>
          <a:p>
            <a:r>
              <a:rPr lang="en-US" dirty="0" smtClean="0"/>
              <a:t>T1</a:t>
            </a:r>
            <a:endParaRPr lang="en-US" dirty="0"/>
          </a:p>
        </p:txBody>
      </p:sp>
      <p:sp>
        <p:nvSpPr>
          <p:cNvPr id="12" name="TextBox 11"/>
          <p:cNvSpPr txBox="1"/>
          <p:nvPr/>
        </p:nvSpPr>
        <p:spPr>
          <a:xfrm>
            <a:off x="2511845" y="3321225"/>
            <a:ext cx="413131" cy="369332"/>
          </a:xfrm>
          <a:prstGeom prst="rect">
            <a:avLst/>
          </a:prstGeom>
          <a:noFill/>
        </p:spPr>
        <p:txBody>
          <a:bodyPr wrap="none" rtlCol="0">
            <a:spAutoFit/>
          </a:bodyPr>
          <a:lstStyle/>
          <a:p>
            <a:r>
              <a:rPr lang="en-US" dirty="0" smtClean="0"/>
              <a:t>T2</a:t>
            </a:r>
            <a:endParaRPr lang="en-US" dirty="0"/>
          </a:p>
        </p:txBody>
      </p:sp>
      <p:sp>
        <p:nvSpPr>
          <p:cNvPr id="13" name="Rectangle 12"/>
          <p:cNvSpPr/>
          <p:nvPr/>
        </p:nvSpPr>
        <p:spPr>
          <a:xfrm>
            <a:off x="832145" y="3263086"/>
            <a:ext cx="2870325" cy="979513"/>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4" name="Rectangle 13"/>
          <p:cNvSpPr/>
          <p:nvPr/>
        </p:nvSpPr>
        <p:spPr>
          <a:xfrm>
            <a:off x="4742813" y="3272252"/>
            <a:ext cx="2870325" cy="979513"/>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5" name="TextBox 14"/>
          <p:cNvSpPr txBox="1"/>
          <p:nvPr/>
        </p:nvSpPr>
        <p:spPr>
          <a:xfrm>
            <a:off x="1479861" y="2672518"/>
            <a:ext cx="1768370" cy="369332"/>
          </a:xfrm>
          <a:prstGeom prst="rect">
            <a:avLst/>
          </a:prstGeom>
          <a:noFill/>
        </p:spPr>
        <p:txBody>
          <a:bodyPr wrap="none" rtlCol="0">
            <a:spAutoFit/>
          </a:bodyPr>
          <a:lstStyle/>
          <a:p>
            <a:r>
              <a:rPr lang="en-US" dirty="0" smtClean="0"/>
              <a:t>Server-X: T1 &lt; T2</a:t>
            </a:r>
            <a:endParaRPr lang="en-US" dirty="0"/>
          </a:p>
        </p:txBody>
      </p:sp>
      <p:sp>
        <p:nvSpPr>
          <p:cNvPr id="16" name="TextBox 15"/>
          <p:cNvSpPr txBox="1"/>
          <p:nvPr/>
        </p:nvSpPr>
        <p:spPr>
          <a:xfrm>
            <a:off x="5498636" y="2671545"/>
            <a:ext cx="1761044" cy="369332"/>
          </a:xfrm>
          <a:prstGeom prst="rect">
            <a:avLst/>
          </a:prstGeom>
          <a:noFill/>
        </p:spPr>
        <p:txBody>
          <a:bodyPr wrap="none" rtlCol="0">
            <a:spAutoFit/>
          </a:bodyPr>
          <a:lstStyle/>
          <a:p>
            <a:r>
              <a:rPr lang="en-US" dirty="0" smtClean="0"/>
              <a:t>Server-Y: T2 &lt; T1</a:t>
            </a:r>
            <a:endParaRPr lang="en-US" dirty="0"/>
          </a:p>
        </p:txBody>
      </p:sp>
      <p:sp>
        <p:nvSpPr>
          <p:cNvPr id="17" name="TextBox 16"/>
          <p:cNvSpPr txBox="1"/>
          <p:nvPr/>
        </p:nvSpPr>
        <p:spPr>
          <a:xfrm>
            <a:off x="3396950" y="2153115"/>
            <a:ext cx="1701082" cy="369332"/>
          </a:xfrm>
          <a:prstGeom prst="rect">
            <a:avLst/>
          </a:prstGeom>
          <a:noFill/>
        </p:spPr>
        <p:txBody>
          <a:bodyPr wrap="none" rtlCol="0">
            <a:spAutoFit/>
          </a:bodyPr>
          <a:lstStyle/>
          <a:p>
            <a:r>
              <a:rPr lang="en-US" dirty="0" smtClean="0">
                <a:solidFill>
                  <a:srgbClr val="FF0000"/>
                </a:solidFill>
              </a:rPr>
              <a:t>Not serializable!</a:t>
            </a:r>
            <a:endParaRPr lang="en-US" dirty="0">
              <a:solidFill>
                <a:srgbClr val="FF0000"/>
              </a:solidFill>
            </a:endParaRPr>
          </a:p>
        </p:txBody>
      </p:sp>
      <p:cxnSp>
        <p:nvCxnSpPr>
          <p:cNvPr id="18" name="Straight Connector 17"/>
          <p:cNvCxnSpPr>
            <a:stCxn id="6" idx="3"/>
            <a:endCxn id="7" idx="1"/>
          </p:cNvCxnSpPr>
          <p:nvPr/>
        </p:nvCxnSpPr>
        <p:spPr>
          <a:xfrm>
            <a:off x="3518333" y="3875223"/>
            <a:ext cx="1396897" cy="0"/>
          </a:xfrm>
          <a:prstGeom prst="line">
            <a:avLst/>
          </a:prstGeom>
          <a:ln>
            <a:solidFill>
              <a:srgbClr val="3366FF"/>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4868025" y="3321225"/>
            <a:ext cx="413131" cy="369332"/>
          </a:xfrm>
          <a:prstGeom prst="rect">
            <a:avLst/>
          </a:prstGeom>
          <a:noFill/>
        </p:spPr>
        <p:txBody>
          <a:bodyPr wrap="none" rtlCol="0">
            <a:spAutoFit/>
          </a:bodyPr>
          <a:lstStyle/>
          <a:p>
            <a:r>
              <a:rPr lang="en-US" dirty="0" smtClean="0"/>
              <a:t>T2</a:t>
            </a:r>
            <a:endParaRPr lang="en-US" dirty="0"/>
          </a:p>
        </p:txBody>
      </p:sp>
      <p:sp>
        <p:nvSpPr>
          <p:cNvPr id="20" name="TextBox 19"/>
          <p:cNvSpPr txBox="1"/>
          <p:nvPr/>
        </p:nvSpPr>
        <p:spPr>
          <a:xfrm>
            <a:off x="6426249" y="3321225"/>
            <a:ext cx="413131" cy="369332"/>
          </a:xfrm>
          <a:prstGeom prst="rect">
            <a:avLst/>
          </a:prstGeom>
          <a:noFill/>
        </p:spPr>
        <p:txBody>
          <a:bodyPr wrap="none" rtlCol="0">
            <a:spAutoFit/>
          </a:bodyPr>
          <a:lstStyle/>
          <a:p>
            <a:r>
              <a:rPr lang="en-US" dirty="0" smtClean="0"/>
              <a:t>T1</a:t>
            </a:r>
            <a:endParaRPr lang="en-US" dirty="0"/>
          </a:p>
        </p:txBody>
      </p:sp>
      <p:sp>
        <p:nvSpPr>
          <p:cNvPr id="21" name="Content Placeholder 2"/>
          <p:cNvSpPr txBox="1">
            <a:spLocks/>
          </p:cNvSpPr>
          <p:nvPr/>
        </p:nvSpPr>
        <p:spPr>
          <a:xfrm>
            <a:off x="255409" y="5122718"/>
            <a:ext cx="8459966" cy="84743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smtClean="0"/>
              <a:t>Traditional 2PL+2PC prevents non-serializable interleaving at </a:t>
            </a:r>
            <a:r>
              <a:rPr lang="en-US" sz="2800" dirty="0" smtClean="0"/>
              <a:t>the cost of high </a:t>
            </a:r>
            <a:r>
              <a:rPr lang="en-US" sz="2800" dirty="0" smtClean="0"/>
              <a:t>latency</a:t>
            </a:r>
          </a:p>
        </p:txBody>
      </p:sp>
    </p:spTree>
    <p:extLst>
      <p:ext uri="{BB962C8B-B14F-4D97-AF65-F5344CB8AC3E}">
        <p14:creationId xmlns:p14="http://schemas.microsoft.com/office/powerpoint/2010/main" val="752652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1" nodeType="clickEffect">
                                  <p:stCondLst>
                                    <p:cond delay="0"/>
                                  </p:stCondLst>
                                  <p:childTnLst>
                                    <p:animMotion origin="layout" path="M 0 0 L -0.17841 0.1158 " pathEditMode="relative" ptsTypes="AA">
                                      <p:cBhvr>
                                        <p:cTn id="24" dur="1000" fill="hold"/>
                                        <p:tgtEl>
                                          <p:spTgt spid="11"/>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6.59493E-8 -2.54748E-6 L -0.18639 0.11927 " pathEditMode="relative" rAng="0" ptsTypes="AA">
                                      <p:cBhvr>
                                        <p:cTn id="26" dur="1000" fill="hold"/>
                                        <p:tgtEl>
                                          <p:spTgt spid="4"/>
                                        </p:tgtEl>
                                        <p:attrNameLst>
                                          <p:attrName>ppt_x</p:attrName>
                                          <p:attrName>ppt_y</p:attrName>
                                        </p:attrNameLst>
                                      </p:cBhvr>
                                      <p:rCtr x="-9320" y="5952"/>
                                    </p:animMotion>
                                  </p:childTnLst>
                                </p:cTn>
                              </p:par>
                              <p:par>
                                <p:cTn id="27" presetID="0" presetClass="path" presetSubtype="0" accel="50000" decel="50000" fill="hold" grpId="0" nodeType="withEffect">
                                  <p:stCondLst>
                                    <p:cond delay="0"/>
                                  </p:stCondLst>
                                  <p:childTnLst>
                                    <p:animMotion origin="layout" path="M -2.83235E-6 -2.54748E-6 L 0.18275 0.11904 " pathEditMode="relative" rAng="0" ptsTypes="AA">
                                      <p:cBhvr>
                                        <p:cTn id="28" dur="1000" fill="hold"/>
                                        <p:tgtEl>
                                          <p:spTgt spid="5"/>
                                        </p:tgtEl>
                                        <p:attrNameLst>
                                          <p:attrName>ppt_x</p:attrName>
                                          <p:attrName>ppt_y</p:attrName>
                                        </p:attrNameLst>
                                      </p:cBhvr>
                                      <p:rCtr x="9129" y="5952"/>
                                    </p:animMotion>
                                  </p:childTnLst>
                                </p:cTn>
                              </p:par>
                              <p:par>
                                <p:cTn id="29" presetID="1" presetClass="exit" presetSubtype="0" fill="hold" nodeType="withEffect">
                                  <p:stCondLst>
                                    <p:cond delay="0"/>
                                  </p:stCondLst>
                                  <p:childTnLst>
                                    <p:set>
                                      <p:cBhvr>
                                        <p:cTn id="30" dur="1" fill="hold">
                                          <p:stCondLst>
                                            <p:cond delay="0"/>
                                          </p:stCondLst>
                                        </p:cTn>
                                        <p:tgtEl>
                                          <p:spTgt spid="18"/>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0"/>
                                        </p:tgtEl>
                                        <p:attrNameLst>
                                          <p:attrName>style.visibility</p:attrName>
                                        </p:attrNameLst>
                                      </p:cBhvr>
                                      <p:to>
                                        <p:strVal val="hidden"/>
                                      </p:to>
                                    </p:set>
                                  </p:childTnLst>
                                </p:cTn>
                              </p:par>
                            </p:childTnLst>
                          </p:cTn>
                        </p:par>
                        <p:par>
                          <p:cTn id="33" fill="hold">
                            <p:stCondLst>
                              <p:cond delay="1000"/>
                            </p:stCondLst>
                            <p:childTnLst>
                              <p:par>
                                <p:cTn id="34" presetID="1" presetClass="entr" presetSubtype="0" fill="hold" nodeType="afterEffect">
                                  <p:stCondLst>
                                    <p:cond delay="0"/>
                                  </p:stCondLst>
                                  <p:childTnLst>
                                    <p:set>
                                      <p:cBhvr>
                                        <p:cTn id="35" dur="1" fill="hold">
                                          <p:stCondLst>
                                            <p:cond delay="0"/>
                                          </p:stCondLst>
                                        </p:cTn>
                                        <p:tgtEl>
                                          <p:spTgt spid="8"/>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7" grpId="0" animBg="1"/>
      <p:bldP spid="9" grpId="0"/>
      <p:bldP spid="11" grpId="0"/>
      <p:bldP spid="11" grpId="1"/>
      <p:bldP spid="12" grpId="0"/>
      <p:bldP spid="13" grpId="0" animBg="1"/>
      <p:bldP spid="14" grpId="0" animBg="1"/>
      <p:bldP spid="15" grpId="0"/>
      <p:bldP spid="16" grpId="0"/>
      <p:bldP spid="17" grpId="0"/>
      <p:bldP spid="19" grpId="0"/>
      <p:bldP spid="20" grpId="0"/>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500975" y="3743296"/>
            <a:ext cx="3059665" cy="1189471"/>
            <a:chOff x="1500975" y="3743296"/>
            <a:chExt cx="3059665" cy="1189471"/>
          </a:xfrm>
        </p:grpSpPr>
        <p:cxnSp>
          <p:nvCxnSpPr>
            <p:cNvPr id="12" name="Straight Connector 11"/>
            <p:cNvCxnSpPr>
              <a:stCxn id="5" idx="2"/>
              <a:endCxn id="7" idx="0"/>
            </p:cNvCxnSpPr>
            <p:nvPr/>
          </p:nvCxnSpPr>
          <p:spPr>
            <a:xfrm>
              <a:off x="2570386" y="3743296"/>
              <a:ext cx="0" cy="1189471"/>
            </a:xfrm>
            <a:prstGeom prst="line">
              <a:avLst/>
            </a:prstGeom>
            <a:ln w="19050" cmpd="sng">
              <a:prstDash val="sysDash"/>
            </a:ln>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1500975" y="3821007"/>
              <a:ext cx="958879" cy="369332"/>
            </a:xfrm>
            <a:prstGeom prst="rect">
              <a:avLst/>
            </a:prstGeom>
            <a:noFill/>
          </p:spPr>
          <p:txBody>
            <a:bodyPr wrap="none" rtlCol="0">
              <a:spAutoFit/>
            </a:bodyPr>
            <a:lstStyle/>
            <a:p>
              <a:r>
                <a:rPr lang="en-US" dirty="0" smtClean="0"/>
                <a:t>Conflict?</a:t>
              </a:r>
              <a:endParaRPr lang="en-US" dirty="0"/>
            </a:p>
          </p:txBody>
        </p:sp>
        <p:cxnSp>
          <p:nvCxnSpPr>
            <p:cNvPr id="24" name="Straight Connector 23"/>
            <p:cNvCxnSpPr>
              <a:stCxn id="5" idx="2"/>
              <a:endCxn id="8" idx="0"/>
            </p:cNvCxnSpPr>
            <p:nvPr/>
          </p:nvCxnSpPr>
          <p:spPr>
            <a:xfrm>
              <a:off x="2570386" y="3743296"/>
              <a:ext cx="1990254" cy="1189471"/>
            </a:xfrm>
            <a:prstGeom prst="line">
              <a:avLst/>
            </a:prstGeom>
            <a:ln>
              <a:prstDash val="sysDash"/>
            </a:ln>
          </p:spPr>
          <p:style>
            <a:lnRef idx="2">
              <a:schemeClr val="dk1"/>
            </a:lnRef>
            <a:fillRef idx="0">
              <a:schemeClr val="dk1"/>
            </a:fillRef>
            <a:effectRef idx="1">
              <a:schemeClr val="dk1"/>
            </a:effectRef>
            <a:fontRef idx="minor">
              <a:schemeClr val="tx1"/>
            </a:fontRef>
          </p:style>
        </p:cxnSp>
        <p:cxnSp>
          <p:nvCxnSpPr>
            <p:cNvPr id="40" name="Straight Connector 39"/>
            <p:cNvCxnSpPr>
              <a:stCxn id="6" idx="2"/>
              <a:endCxn id="7" idx="0"/>
            </p:cNvCxnSpPr>
            <p:nvPr/>
          </p:nvCxnSpPr>
          <p:spPr>
            <a:xfrm flipH="1">
              <a:off x="2570386" y="3743296"/>
              <a:ext cx="1990254" cy="1189471"/>
            </a:xfrm>
            <a:prstGeom prst="line">
              <a:avLst/>
            </a:prstGeom>
            <a:ln>
              <a:prstDash val="sysDash"/>
            </a:ln>
          </p:spPr>
          <p:style>
            <a:lnRef idx="2">
              <a:schemeClr val="dk1"/>
            </a:lnRef>
            <a:fillRef idx="0">
              <a:schemeClr val="dk1"/>
            </a:fillRef>
            <a:effectRef idx="1">
              <a:schemeClr val="dk1"/>
            </a:effectRef>
            <a:fontRef idx="minor">
              <a:schemeClr val="tx1"/>
            </a:fontRef>
          </p:style>
        </p:cxnSp>
        <p:cxnSp>
          <p:nvCxnSpPr>
            <p:cNvPr id="46" name="Straight Connector 45"/>
            <p:cNvCxnSpPr>
              <a:stCxn id="6" idx="2"/>
              <a:endCxn id="8" idx="0"/>
            </p:cNvCxnSpPr>
            <p:nvPr/>
          </p:nvCxnSpPr>
          <p:spPr>
            <a:xfrm>
              <a:off x="4560640" y="3743296"/>
              <a:ext cx="0" cy="1189471"/>
            </a:xfrm>
            <a:prstGeom prst="line">
              <a:avLst/>
            </a:prstGeom>
            <a:ln>
              <a:prstDash val="sysDash"/>
            </a:ln>
          </p:spPr>
          <p:style>
            <a:lnRef idx="2">
              <a:schemeClr val="dk1"/>
            </a:lnRef>
            <a:fillRef idx="0">
              <a:schemeClr val="dk1"/>
            </a:fillRef>
            <a:effectRef idx="1">
              <a:schemeClr val="dk1"/>
            </a:effectRef>
            <a:fontRef idx="minor">
              <a:schemeClr val="tx1"/>
            </a:fontRef>
          </p:style>
        </p:cxnSp>
      </p:grpSp>
      <p:sp>
        <p:nvSpPr>
          <p:cNvPr id="2" name="Title 1"/>
          <p:cNvSpPr>
            <a:spLocks noGrp="1"/>
          </p:cNvSpPr>
          <p:nvPr>
            <p:ph type="title"/>
          </p:nvPr>
        </p:nvSpPr>
        <p:spPr>
          <a:xfrm>
            <a:off x="457200" y="100013"/>
            <a:ext cx="8229600" cy="868362"/>
          </a:xfrm>
        </p:spPr>
        <p:txBody>
          <a:bodyPr>
            <a:normAutofit fontScale="90000"/>
          </a:bodyPr>
          <a:lstStyle/>
          <a:p>
            <a:r>
              <a:rPr lang="en-US" dirty="0" smtClean="0"/>
              <a:t>Solution: detect non</a:t>
            </a:r>
            <a:r>
              <a:rPr lang="en-US" dirty="0"/>
              <a:t>-</a:t>
            </a:r>
            <a:r>
              <a:rPr lang="en-US" dirty="0" smtClean="0"/>
              <a:t>serializable interleaving via static analysis</a:t>
            </a:r>
            <a:endParaRPr lang="en-US" dirty="0"/>
          </a:p>
        </p:txBody>
      </p:sp>
      <p:sp>
        <p:nvSpPr>
          <p:cNvPr id="3" name="Content Placeholder 2"/>
          <p:cNvSpPr>
            <a:spLocks noGrp="1"/>
          </p:cNvSpPr>
          <p:nvPr>
            <p:ph idx="1"/>
          </p:nvPr>
        </p:nvSpPr>
        <p:spPr>
          <a:xfrm>
            <a:off x="236474" y="1634835"/>
            <a:ext cx="8671052" cy="2054647"/>
          </a:xfrm>
        </p:spPr>
        <p:txBody>
          <a:bodyPr>
            <a:normAutofit/>
          </a:bodyPr>
          <a:lstStyle/>
          <a:p>
            <a:r>
              <a:rPr lang="en-US" dirty="0" smtClean="0"/>
              <a:t>Statically analyze </a:t>
            </a:r>
            <a:r>
              <a:rPr lang="en-US" dirty="0" smtClean="0">
                <a:solidFill>
                  <a:srgbClr val="FF0000"/>
                </a:solidFill>
              </a:rPr>
              <a:t>all</a:t>
            </a:r>
            <a:r>
              <a:rPr lang="en-US" dirty="0" smtClean="0"/>
              <a:t> chains to be executed</a:t>
            </a:r>
          </a:p>
          <a:p>
            <a:pPr lvl="1"/>
            <a:r>
              <a:rPr lang="en-US" dirty="0" smtClean="0"/>
              <a:t>Web applications invoke fixed set of operations</a:t>
            </a:r>
          </a:p>
        </p:txBody>
      </p:sp>
      <p:grpSp>
        <p:nvGrpSpPr>
          <p:cNvPr id="4" name="Group 3"/>
          <p:cNvGrpSpPr/>
          <p:nvPr/>
        </p:nvGrpSpPr>
        <p:grpSpPr>
          <a:xfrm>
            <a:off x="2273707" y="3373964"/>
            <a:ext cx="2583611" cy="1928135"/>
            <a:chOff x="2273707" y="3373964"/>
            <a:chExt cx="2583611" cy="1928135"/>
          </a:xfrm>
        </p:grpSpPr>
        <p:sp>
          <p:nvSpPr>
            <p:cNvPr id="5" name="TextBox 4"/>
            <p:cNvSpPr txBox="1"/>
            <p:nvPr/>
          </p:nvSpPr>
          <p:spPr>
            <a:xfrm>
              <a:off x="2273707" y="3373964"/>
              <a:ext cx="593357" cy="3693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dirty="0" smtClean="0">
                  <a:solidFill>
                    <a:srgbClr val="000000"/>
                  </a:solidFill>
                </a:rPr>
                <a:t>X=1</a:t>
              </a:r>
              <a:endParaRPr lang="en-US" dirty="0">
                <a:solidFill>
                  <a:srgbClr val="000000"/>
                </a:solidFill>
              </a:endParaRPr>
            </a:p>
          </p:txBody>
        </p:sp>
        <p:sp>
          <p:nvSpPr>
            <p:cNvPr id="6" name="TextBox 5"/>
            <p:cNvSpPr txBox="1"/>
            <p:nvPr/>
          </p:nvSpPr>
          <p:spPr>
            <a:xfrm>
              <a:off x="4263961" y="3373964"/>
              <a:ext cx="593357" cy="3693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dirty="0" smtClean="0">
                  <a:solidFill>
                    <a:srgbClr val="000000"/>
                  </a:solidFill>
                </a:rPr>
                <a:t>Y=1</a:t>
              </a:r>
              <a:endParaRPr lang="en-US" dirty="0">
                <a:solidFill>
                  <a:srgbClr val="000000"/>
                </a:solidFill>
              </a:endParaRPr>
            </a:p>
          </p:txBody>
        </p:sp>
        <p:sp>
          <p:nvSpPr>
            <p:cNvPr id="7" name="TextBox 6"/>
            <p:cNvSpPr txBox="1"/>
            <p:nvPr/>
          </p:nvSpPr>
          <p:spPr>
            <a:xfrm>
              <a:off x="2273707" y="4932767"/>
              <a:ext cx="593357" cy="369332"/>
            </a:xfrm>
            <a:prstGeom prst="rect">
              <a:avLst/>
            </a:prstGeom>
            <a:solidFill>
              <a:srgbClr val="F8B3DE"/>
            </a:solidFill>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dirty="0" smtClean="0">
                  <a:solidFill>
                    <a:srgbClr val="000000"/>
                  </a:solidFill>
                </a:rPr>
                <a:t>X=2</a:t>
              </a:r>
              <a:endParaRPr lang="en-US" dirty="0">
                <a:solidFill>
                  <a:srgbClr val="000000"/>
                </a:solidFill>
              </a:endParaRPr>
            </a:p>
          </p:txBody>
        </p:sp>
        <p:sp>
          <p:nvSpPr>
            <p:cNvPr id="8" name="TextBox 7"/>
            <p:cNvSpPr txBox="1"/>
            <p:nvPr/>
          </p:nvSpPr>
          <p:spPr>
            <a:xfrm>
              <a:off x="4263961" y="4932767"/>
              <a:ext cx="593357" cy="369332"/>
            </a:xfrm>
            <a:prstGeom prst="rect">
              <a:avLst/>
            </a:prstGeom>
            <a:solidFill>
              <a:srgbClr val="F8B3DE"/>
            </a:solidFill>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dirty="0" smtClean="0">
                  <a:solidFill>
                    <a:srgbClr val="000000"/>
                  </a:solidFill>
                </a:rPr>
                <a:t>Y=2</a:t>
              </a:r>
              <a:endParaRPr lang="en-US" dirty="0">
                <a:solidFill>
                  <a:srgbClr val="000000"/>
                </a:solidFill>
              </a:endParaRPr>
            </a:p>
          </p:txBody>
        </p:sp>
        <p:cxnSp>
          <p:nvCxnSpPr>
            <p:cNvPr id="9" name="Straight Connector 8"/>
            <p:cNvCxnSpPr>
              <a:stCxn id="7" idx="3"/>
              <a:endCxn id="8" idx="1"/>
            </p:cNvCxnSpPr>
            <p:nvPr/>
          </p:nvCxnSpPr>
          <p:spPr>
            <a:xfrm>
              <a:off x="2867064" y="5117433"/>
              <a:ext cx="1396897" cy="0"/>
            </a:xfrm>
            <a:prstGeom prst="line">
              <a:avLst/>
            </a:prstGeom>
            <a:ln>
              <a:solidFill>
                <a:srgbClr val="3366FF"/>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5" idx="3"/>
              <a:endCxn id="6" idx="1"/>
            </p:cNvCxnSpPr>
            <p:nvPr/>
          </p:nvCxnSpPr>
          <p:spPr>
            <a:xfrm>
              <a:off x="2867064" y="3558630"/>
              <a:ext cx="1396897" cy="0"/>
            </a:xfrm>
            <a:prstGeom prst="line">
              <a:avLst/>
            </a:prstGeom>
            <a:ln>
              <a:solidFill>
                <a:srgbClr val="3366FF"/>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1088714" y="5794649"/>
            <a:ext cx="5895013" cy="461665"/>
          </a:xfrm>
          <a:prstGeom prst="rect">
            <a:avLst/>
          </a:prstGeom>
          <a:solidFill>
            <a:schemeClr val="bg1"/>
          </a:solidFill>
          <a:ln w="28575" cmpd="sng">
            <a:noFill/>
          </a:ln>
        </p:spPr>
        <p:txBody>
          <a:bodyPr wrap="none" rtlCol="0">
            <a:spAutoFit/>
          </a:bodyPr>
          <a:lstStyle/>
          <a:p>
            <a:r>
              <a:rPr lang="en-US" sz="2400" dirty="0" smtClean="0">
                <a:solidFill>
                  <a:srgbClr val="FF0000"/>
                </a:solidFill>
              </a:rPr>
              <a:t>Serializable if no SC-cycle </a:t>
            </a:r>
            <a:r>
              <a:rPr lang="en-US" sz="2000" dirty="0" smtClean="0"/>
              <a:t>[</a:t>
            </a:r>
            <a:r>
              <a:rPr lang="en-US" sz="2000" dirty="0" err="1" smtClean="0"/>
              <a:t>Shasha</a:t>
            </a:r>
            <a:r>
              <a:rPr lang="en-US" sz="2000" dirty="0" smtClean="0"/>
              <a:t> et. </a:t>
            </a:r>
            <a:r>
              <a:rPr lang="en-US" sz="2000" dirty="0"/>
              <a:t>a</a:t>
            </a:r>
            <a:r>
              <a:rPr lang="en-US" sz="2000" dirty="0" smtClean="0"/>
              <a:t>l TODS’95]</a:t>
            </a:r>
          </a:p>
        </p:txBody>
      </p:sp>
      <p:sp>
        <p:nvSpPr>
          <p:cNvPr id="16" name="Rectangular Callout 15"/>
          <p:cNvSpPr/>
          <p:nvPr/>
        </p:nvSpPr>
        <p:spPr>
          <a:xfrm>
            <a:off x="5423511" y="4462969"/>
            <a:ext cx="2074680" cy="887900"/>
          </a:xfrm>
          <a:prstGeom prst="wedgeRectCallout">
            <a:avLst>
              <a:gd name="adj1" fmla="val -80488"/>
              <a:gd name="adj2" fmla="val -74440"/>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 </a:t>
            </a:r>
            <a:r>
              <a:rPr lang="en-US" dirty="0" smtClean="0">
                <a:solidFill>
                  <a:srgbClr val="FF0000"/>
                </a:solidFill>
              </a:rPr>
              <a:t>SC-cycle </a:t>
            </a:r>
            <a:r>
              <a:rPr lang="en-US" dirty="0" smtClean="0">
                <a:solidFill>
                  <a:schemeClr val="tx1"/>
                </a:solidFill>
              </a:rPr>
              <a:t>has both red and blue edges</a:t>
            </a:r>
            <a:endParaRPr lang="en-US" dirty="0">
              <a:solidFill>
                <a:schemeClr val="tx1"/>
              </a:solidFill>
            </a:endParaRPr>
          </a:p>
        </p:txBody>
      </p:sp>
      <p:grpSp>
        <p:nvGrpSpPr>
          <p:cNvPr id="21" name="Group 20"/>
          <p:cNvGrpSpPr/>
          <p:nvPr/>
        </p:nvGrpSpPr>
        <p:grpSpPr>
          <a:xfrm>
            <a:off x="1867853" y="3004632"/>
            <a:ext cx="413131" cy="1934137"/>
            <a:chOff x="1867853" y="3004632"/>
            <a:chExt cx="413131" cy="1934137"/>
          </a:xfrm>
        </p:grpSpPr>
        <p:sp>
          <p:nvSpPr>
            <p:cNvPr id="19" name="TextBox 18"/>
            <p:cNvSpPr txBox="1"/>
            <p:nvPr/>
          </p:nvSpPr>
          <p:spPr>
            <a:xfrm>
              <a:off x="1867853" y="3004632"/>
              <a:ext cx="413131" cy="369332"/>
            </a:xfrm>
            <a:prstGeom prst="rect">
              <a:avLst/>
            </a:prstGeom>
            <a:noFill/>
          </p:spPr>
          <p:txBody>
            <a:bodyPr wrap="none" rtlCol="0">
              <a:spAutoFit/>
            </a:bodyPr>
            <a:lstStyle/>
            <a:p>
              <a:r>
                <a:rPr lang="en-US" dirty="0" smtClean="0"/>
                <a:t>T1</a:t>
              </a:r>
              <a:endParaRPr lang="en-US" dirty="0"/>
            </a:p>
          </p:txBody>
        </p:sp>
        <p:sp>
          <p:nvSpPr>
            <p:cNvPr id="20" name="TextBox 19"/>
            <p:cNvSpPr txBox="1"/>
            <p:nvPr/>
          </p:nvSpPr>
          <p:spPr>
            <a:xfrm>
              <a:off x="1867853" y="4569437"/>
              <a:ext cx="413131" cy="369332"/>
            </a:xfrm>
            <a:prstGeom prst="rect">
              <a:avLst/>
            </a:prstGeom>
            <a:noFill/>
          </p:spPr>
          <p:txBody>
            <a:bodyPr wrap="none" rtlCol="0">
              <a:spAutoFit/>
            </a:bodyPr>
            <a:lstStyle/>
            <a:p>
              <a:r>
                <a:rPr lang="en-US" dirty="0" smtClean="0"/>
                <a:t>T2</a:t>
              </a:r>
              <a:endParaRPr lang="en-US" dirty="0"/>
            </a:p>
          </p:txBody>
        </p:sp>
      </p:grpSp>
      <p:grpSp>
        <p:nvGrpSpPr>
          <p:cNvPr id="14" name="Group 13"/>
          <p:cNvGrpSpPr/>
          <p:nvPr/>
        </p:nvGrpSpPr>
        <p:grpSpPr>
          <a:xfrm>
            <a:off x="2552244" y="3743296"/>
            <a:ext cx="2017467" cy="1189471"/>
            <a:chOff x="2552244" y="3743296"/>
            <a:chExt cx="2017467" cy="1189471"/>
          </a:xfrm>
        </p:grpSpPr>
        <p:cxnSp>
          <p:nvCxnSpPr>
            <p:cNvPr id="22" name="Straight Arrow Connector 21"/>
            <p:cNvCxnSpPr/>
            <p:nvPr/>
          </p:nvCxnSpPr>
          <p:spPr>
            <a:xfrm>
              <a:off x="2552244" y="3743296"/>
              <a:ext cx="0" cy="1189471"/>
            </a:xfrm>
            <a:prstGeom prst="straightConnector1">
              <a:avLst/>
            </a:prstGeom>
            <a:ln w="57150" cmpd="sng">
              <a:solidFill>
                <a:srgbClr val="FF0000"/>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4569711" y="3743296"/>
              <a:ext cx="0" cy="1189471"/>
            </a:xfrm>
            <a:prstGeom prst="line">
              <a:avLst/>
            </a:prstGeom>
            <a:ln w="57150" cmpd="sng">
              <a:solidFill>
                <a:srgbClr val="FF0000"/>
              </a:solidFill>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25321858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rgbClr val="BFBFBF"/>
                </a:solidFill>
              </a:rPr>
              <a:t>Motivation</a:t>
            </a:r>
          </a:p>
          <a:p>
            <a:r>
              <a:rPr lang="en-US" dirty="0" smtClean="0">
                <a:solidFill>
                  <a:srgbClr val="BFBFBF"/>
                </a:solidFill>
              </a:rPr>
              <a:t>Transaction chains</a:t>
            </a:r>
          </a:p>
          <a:p>
            <a:r>
              <a:rPr lang="en-US" dirty="0" smtClean="0"/>
              <a:t>Lynx’s design</a:t>
            </a:r>
          </a:p>
          <a:p>
            <a:r>
              <a:rPr lang="en-US" dirty="0" smtClean="0"/>
              <a:t>Evaluation</a:t>
            </a:r>
            <a:endParaRPr lang="en-US" dirty="0"/>
          </a:p>
        </p:txBody>
      </p:sp>
    </p:spTree>
    <p:extLst>
      <p:ext uri="{BB962C8B-B14F-4D97-AF65-F5344CB8AC3E}">
        <p14:creationId xmlns:p14="http://schemas.microsoft.com/office/powerpoint/2010/main" val="236810525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Lynx uses chains</a:t>
            </a:r>
            <a:endParaRPr lang="en-US" dirty="0"/>
          </a:p>
        </p:txBody>
      </p:sp>
      <p:sp>
        <p:nvSpPr>
          <p:cNvPr id="3" name="Content Placeholder 2"/>
          <p:cNvSpPr>
            <a:spLocks noGrp="1"/>
          </p:cNvSpPr>
          <p:nvPr>
            <p:ph idx="1"/>
          </p:nvPr>
        </p:nvSpPr>
        <p:spPr>
          <a:xfrm>
            <a:off x="337545" y="1600200"/>
            <a:ext cx="8468911" cy="4495800"/>
          </a:xfrm>
        </p:spPr>
        <p:txBody>
          <a:bodyPr>
            <a:normAutofit/>
          </a:bodyPr>
          <a:lstStyle/>
          <a:p>
            <a:r>
              <a:rPr lang="en-US" dirty="0" smtClean="0">
                <a:solidFill>
                  <a:srgbClr val="3366FF"/>
                </a:solidFill>
              </a:rPr>
              <a:t>User </a:t>
            </a:r>
            <a:r>
              <a:rPr lang="en-US" dirty="0">
                <a:solidFill>
                  <a:srgbClr val="3366FF"/>
                </a:solidFill>
              </a:rPr>
              <a:t>chains</a:t>
            </a:r>
            <a:r>
              <a:rPr lang="en-US" dirty="0"/>
              <a:t>: used by programmers to implement </a:t>
            </a:r>
            <a:r>
              <a:rPr lang="en-US" dirty="0" smtClean="0"/>
              <a:t>application </a:t>
            </a:r>
            <a:r>
              <a:rPr lang="en-US" dirty="0"/>
              <a:t>logic</a:t>
            </a:r>
          </a:p>
          <a:p>
            <a:r>
              <a:rPr lang="en-US" dirty="0" smtClean="0">
                <a:solidFill>
                  <a:srgbClr val="3366FF"/>
                </a:solidFill>
              </a:rPr>
              <a:t>System chains</a:t>
            </a:r>
            <a:r>
              <a:rPr lang="en-US" dirty="0" smtClean="0"/>
              <a:t>: used internally to maintain</a:t>
            </a:r>
          </a:p>
          <a:p>
            <a:pPr lvl="1"/>
            <a:r>
              <a:rPr lang="en-US" dirty="0" smtClean="0"/>
              <a:t>Secondary indexes</a:t>
            </a:r>
          </a:p>
          <a:p>
            <a:pPr lvl="1"/>
            <a:r>
              <a:rPr lang="en-US" dirty="0" smtClean="0"/>
              <a:t>Materialized join views</a:t>
            </a:r>
          </a:p>
          <a:p>
            <a:pPr lvl="1"/>
            <a:r>
              <a:rPr lang="en-US" dirty="0" smtClean="0"/>
              <a:t>Geo-replicas</a:t>
            </a:r>
          </a:p>
        </p:txBody>
      </p:sp>
    </p:spTree>
    <p:extLst>
      <p:ext uri="{BB962C8B-B14F-4D97-AF65-F5344CB8AC3E}">
        <p14:creationId xmlns:p14="http://schemas.microsoft.com/office/powerpoint/2010/main" val="23524035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Example: secondary index</a:t>
            </a:r>
            <a:endParaRPr lang="en-US" dirty="0"/>
          </a:p>
        </p:txBody>
      </p:sp>
      <p:sp>
        <p:nvSpPr>
          <p:cNvPr id="12" name="Rounded Rectangle 11"/>
          <p:cNvSpPr/>
          <p:nvPr/>
        </p:nvSpPr>
        <p:spPr>
          <a:xfrm>
            <a:off x="4883728" y="3765550"/>
            <a:ext cx="3544456" cy="2849995"/>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ounded Rectangle 12"/>
          <p:cNvSpPr/>
          <p:nvPr/>
        </p:nvSpPr>
        <p:spPr>
          <a:xfrm>
            <a:off x="457201" y="3813652"/>
            <a:ext cx="3454400" cy="2697984"/>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Document 13"/>
          <p:cNvSpPr/>
          <p:nvPr/>
        </p:nvSpPr>
        <p:spPr>
          <a:xfrm>
            <a:off x="5463082" y="5009023"/>
            <a:ext cx="2666288" cy="521850"/>
          </a:xfrm>
          <a:prstGeom prst="flowChartDocument">
            <a:avLst/>
          </a:prstGeom>
          <a:solidFill>
            <a:srgbClr val="F8B3D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val="3661929645"/>
              </p:ext>
            </p:extLst>
          </p:nvPr>
        </p:nvGraphicFramePr>
        <p:xfrm>
          <a:off x="5463082" y="4990182"/>
          <a:ext cx="2666289" cy="370840"/>
        </p:xfrm>
        <a:graphic>
          <a:graphicData uri="http://schemas.openxmlformats.org/drawingml/2006/table">
            <a:tbl>
              <a:tblPr firstRow="1" bandRow="1">
                <a:tableStyleId>{5940675A-B579-460E-94D1-54222C63F5DA}</a:tableStyleId>
              </a:tblPr>
              <a:tblGrid>
                <a:gridCol w="563645"/>
                <a:gridCol w="738909"/>
                <a:gridCol w="1363735"/>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Car</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$20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sp>
        <p:nvSpPr>
          <p:cNvPr id="16" name="Document 15"/>
          <p:cNvSpPr/>
          <p:nvPr/>
        </p:nvSpPr>
        <p:spPr>
          <a:xfrm>
            <a:off x="1124879" y="4990182"/>
            <a:ext cx="2666288" cy="521850"/>
          </a:xfrm>
          <a:prstGeom prst="flowChartDocument">
            <a:avLst/>
          </a:prstGeom>
          <a:solidFill>
            <a:srgbClr val="F8B3D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7" name="Table 16"/>
          <p:cNvGraphicFramePr>
            <a:graphicFrameLocks noGrp="1"/>
          </p:cNvGraphicFramePr>
          <p:nvPr>
            <p:extLst>
              <p:ext uri="{D42A27DB-BD31-4B8C-83A1-F6EECF244321}">
                <p14:modId xmlns:p14="http://schemas.microsoft.com/office/powerpoint/2010/main" val="3131517849"/>
              </p:ext>
            </p:extLst>
          </p:nvPr>
        </p:nvGraphicFramePr>
        <p:xfrm>
          <a:off x="1124879" y="4971341"/>
          <a:ext cx="2666289" cy="370840"/>
        </p:xfrm>
        <a:graphic>
          <a:graphicData uri="http://schemas.openxmlformats.org/drawingml/2006/table">
            <a:tbl>
              <a:tblPr firstRow="1" bandRow="1">
                <a:tableStyleId>{5940675A-B579-460E-94D1-54222C63F5DA}</a:tableStyleId>
              </a:tblPr>
              <a:tblGrid>
                <a:gridCol w="687757"/>
                <a:gridCol w="715819"/>
                <a:gridCol w="1262713"/>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Book</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$20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sp>
        <p:nvSpPr>
          <p:cNvPr id="18" name="Document 17"/>
          <p:cNvSpPr/>
          <p:nvPr/>
        </p:nvSpPr>
        <p:spPr>
          <a:xfrm>
            <a:off x="5492385" y="5786818"/>
            <a:ext cx="2775526" cy="540691"/>
          </a:xfrm>
          <a:prstGeom prst="flowChartDocument">
            <a:avLst/>
          </a:prstGeom>
          <a:solidFill>
            <a:srgbClr val="F3F54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9" name="Table 18"/>
          <p:cNvGraphicFramePr>
            <a:graphicFrameLocks noGrp="1"/>
          </p:cNvGraphicFramePr>
          <p:nvPr>
            <p:extLst>
              <p:ext uri="{D42A27DB-BD31-4B8C-83A1-F6EECF244321}">
                <p14:modId xmlns:p14="http://schemas.microsoft.com/office/powerpoint/2010/main" val="71359281"/>
              </p:ext>
            </p:extLst>
          </p:nvPr>
        </p:nvGraphicFramePr>
        <p:xfrm>
          <a:off x="5492385" y="5754462"/>
          <a:ext cx="2775526" cy="370840"/>
        </p:xfrm>
        <a:graphic>
          <a:graphicData uri="http://schemas.openxmlformats.org/drawingml/2006/table">
            <a:tbl>
              <a:tblPr firstRow="1" bandRow="1">
                <a:tableStyleId>{5940675A-B579-460E-94D1-54222C63F5DA}</a:tableStyleId>
              </a:tblPr>
              <a:tblGrid>
                <a:gridCol w="665853"/>
                <a:gridCol w="957379"/>
                <a:gridCol w="1152294"/>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r>
            </a:tbl>
          </a:graphicData>
        </a:graphic>
      </p:graphicFrame>
      <p:sp>
        <p:nvSpPr>
          <p:cNvPr id="20" name="Document 19"/>
          <p:cNvSpPr/>
          <p:nvPr/>
        </p:nvSpPr>
        <p:spPr>
          <a:xfrm>
            <a:off x="1038153" y="5824028"/>
            <a:ext cx="2873447" cy="540691"/>
          </a:xfrm>
          <a:prstGeom prst="flowChartDocument">
            <a:avLst/>
          </a:prstGeom>
          <a:solidFill>
            <a:srgbClr val="F3F54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21" name="Table 20"/>
          <p:cNvGraphicFramePr>
            <a:graphicFrameLocks noGrp="1"/>
          </p:cNvGraphicFramePr>
          <p:nvPr>
            <p:extLst>
              <p:ext uri="{D42A27DB-BD31-4B8C-83A1-F6EECF244321}">
                <p14:modId xmlns:p14="http://schemas.microsoft.com/office/powerpoint/2010/main" val="1410641943"/>
              </p:ext>
            </p:extLst>
          </p:nvPr>
        </p:nvGraphicFramePr>
        <p:xfrm>
          <a:off x="1038154" y="5791672"/>
          <a:ext cx="2873446" cy="370840"/>
        </p:xfrm>
        <a:graphic>
          <a:graphicData uri="http://schemas.openxmlformats.org/drawingml/2006/table">
            <a:tbl>
              <a:tblPr firstRow="1" bandRow="1">
                <a:tableStyleId>{5940675A-B579-460E-94D1-54222C63F5DA}</a:tableStyleId>
              </a:tblPr>
              <a:tblGrid>
                <a:gridCol w="689345"/>
                <a:gridCol w="991155"/>
                <a:gridCol w="1192946"/>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iPhone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r>
            </a:tbl>
          </a:graphicData>
        </a:graphic>
      </p:graphicFrame>
      <p:sp>
        <p:nvSpPr>
          <p:cNvPr id="3" name="Right Arrow 2"/>
          <p:cNvSpPr/>
          <p:nvPr/>
        </p:nvSpPr>
        <p:spPr>
          <a:xfrm>
            <a:off x="3934690" y="2241088"/>
            <a:ext cx="1133764" cy="27582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Document 22"/>
          <p:cNvSpPr/>
          <p:nvPr/>
        </p:nvSpPr>
        <p:spPr>
          <a:xfrm>
            <a:off x="890878" y="2615050"/>
            <a:ext cx="2757486" cy="521850"/>
          </a:xfrm>
          <a:prstGeom prst="flowChartDocument">
            <a:avLst/>
          </a:prstGeom>
          <a:solidFill>
            <a:srgbClr val="F8B3D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Document 23"/>
          <p:cNvSpPr/>
          <p:nvPr/>
        </p:nvSpPr>
        <p:spPr>
          <a:xfrm>
            <a:off x="890878" y="2225369"/>
            <a:ext cx="2666289" cy="532014"/>
          </a:xfrm>
          <a:prstGeom prst="flowChartDocument">
            <a:avLst/>
          </a:prstGeom>
          <a:solidFill>
            <a:srgbClr val="F8B3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25" name="Table 24"/>
          <p:cNvGraphicFramePr>
            <a:graphicFrameLocks noGrp="1"/>
          </p:cNvGraphicFramePr>
          <p:nvPr>
            <p:extLst>
              <p:ext uri="{D42A27DB-BD31-4B8C-83A1-F6EECF244321}">
                <p14:modId xmlns:p14="http://schemas.microsoft.com/office/powerpoint/2010/main" val="890243396"/>
              </p:ext>
            </p:extLst>
          </p:nvPr>
        </p:nvGraphicFramePr>
        <p:xfrm>
          <a:off x="890879" y="1828326"/>
          <a:ext cx="2757485" cy="370840"/>
        </p:xfrm>
        <a:graphic>
          <a:graphicData uri="http://schemas.openxmlformats.org/drawingml/2006/table">
            <a:tbl>
              <a:tblPr firstRow="1" bandRow="1">
                <a:tableStyleId>{5940675A-B579-460E-94D1-54222C63F5DA}</a:tableStyleId>
              </a:tblPr>
              <a:tblGrid>
                <a:gridCol w="841965"/>
                <a:gridCol w="876429"/>
                <a:gridCol w="1039091"/>
              </a:tblGrid>
              <a:tr h="370840">
                <a:tc>
                  <a:txBody>
                    <a:bodyPr/>
                    <a:lstStyle/>
                    <a:p>
                      <a:r>
                        <a:rPr lang="en-US" b="1" dirty="0" smtClean="0">
                          <a:solidFill>
                            <a:schemeClr val="tx2"/>
                          </a:solidFill>
                        </a:rPr>
                        <a:t>Bidder</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c>
                  <a:txBody>
                    <a:bodyPr/>
                    <a:lstStyle/>
                    <a:p>
                      <a:r>
                        <a:rPr lang="en-US" b="1" dirty="0" smtClean="0">
                          <a:solidFill>
                            <a:schemeClr val="tx2"/>
                          </a:solidFill>
                        </a:rPr>
                        <a:t>Item</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c>
                  <a:txBody>
                    <a:bodyPr/>
                    <a:lstStyle/>
                    <a:p>
                      <a:r>
                        <a:rPr lang="en-US" b="1" dirty="0" smtClean="0">
                          <a:solidFill>
                            <a:schemeClr val="tx2"/>
                          </a:solidFill>
                        </a:rPr>
                        <a:t>Price</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r>
            </a:tbl>
          </a:graphicData>
        </a:graphic>
      </p:graphicFrame>
      <p:sp>
        <p:nvSpPr>
          <p:cNvPr id="26" name="TextBox 25"/>
          <p:cNvSpPr txBox="1"/>
          <p:nvPr/>
        </p:nvSpPr>
        <p:spPr>
          <a:xfrm>
            <a:off x="859523" y="1465246"/>
            <a:ext cx="1733092" cy="369332"/>
          </a:xfrm>
          <a:prstGeom prst="rect">
            <a:avLst/>
          </a:prstGeom>
          <a:noFill/>
        </p:spPr>
        <p:txBody>
          <a:bodyPr wrap="none" rtlCol="0">
            <a:spAutoFit/>
          </a:bodyPr>
          <a:lstStyle/>
          <a:p>
            <a:r>
              <a:rPr lang="en-US" dirty="0" smtClean="0"/>
              <a:t>Bids (base table)</a:t>
            </a:r>
            <a:endParaRPr lang="en-US" dirty="0"/>
          </a:p>
        </p:txBody>
      </p:sp>
      <p:graphicFrame>
        <p:nvGraphicFramePr>
          <p:cNvPr id="27" name="Table 26"/>
          <p:cNvGraphicFramePr>
            <a:graphicFrameLocks noGrp="1"/>
          </p:cNvGraphicFramePr>
          <p:nvPr>
            <p:extLst>
              <p:ext uri="{D42A27DB-BD31-4B8C-83A1-F6EECF244321}">
                <p14:modId xmlns:p14="http://schemas.microsoft.com/office/powerpoint/2010/main" val="3061717615"/>
              </p:ext>
            </p:extLst>
          </p:nvPr>
        </p:nvGraphicFramePr>
        <p:xfrm>
          <a:off x="890879" y="2225369"/>
          <a:ext cx="2757485" cy="370840"/>
        </p:xfrm>
        <a:graphic>
          <a:graphicData uri="http://schemas.openxmlformats.org/drawingml/2006/table">
            <a:tbl>
              <a:tblPr firstRow="1" bandRow="1">
                <a:tableStyleId>{5940675A-B579-460E-94D1-54222C63F5DA}</a:tableStyleId>
              </a:tblPr>
              <a:tblGrid>
                <a:gridCol w="794757"/>
                <a:gridCol w="923637"/>
                <a:gridCol w="1039091"/>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4181866439"/>
              </p:ext>
            </p:extLst>
          </p:nvPr>
        </p:nvGraphicFramePr>
        <p:xfrm>
          <a:off x="890879" y="2596209"/>
          <a:ext cx="2757486" cy="370840"/>
        </p:xfrm>
        <a:graphic>
          <a:graphicData uri="http://schemas.openxmlformats.org/drawingml/2006/table">
            <a:tbl>
              <a:tblPr firstRow="1" bandRow="1">
                <a:tableStyleId>{5940675A-B579-460E-94D1-54222C63F5DA}</a:tableStyleId>
              </a:tblPr>
              <a:tblGrid>
                <a:gridCol w="817848"/>
                <a:gridCol w="912091"/>
                <a:gridCol w="1027547"/>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iPhone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$20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sp>
        <p:nvSpPr>
          <p:cNvPr id="50" name="Document 49"/>
          <p:cNvSpPr/>
          <p:nvPr/>
        </p:nvSpPr>
        <p:spPr>
          <a:xfrm>
            <a:off x="5103088" y="2645595"/>
            <a:ext cx="2508647" cy="521850"/>
          </a:xfrm>
          <a:prstGeom prst="flowChartDocument">
            <a:avLst/>
          </a:prstGeom>
          <a:pattFill prst="dkHorz">
            <a:fgClr>
              <a:srgbClr val="F8B3DE"/>
            </a:fgClr>
            <a:bgClr>
              <a:prstClr val="white"/>
            </a:bgClr>
          </a:patt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Document 50"/>
          <p:cNvSpPr/>
          <p:nvPr/>
        </p:nvSpPr>
        <p:spPr>
          <a:xfrm>
            <a:off x="5134444" y="2221111"/>
            <a:ext cx="2508648" cy="536272"/>
          </a:xfrm>
          <a:prstGeom prst="flowChartDocument">
            <a:avLst/>
          </a:prstGeom>
          <a:pattFill prst="dkHorz">
            <a:fgClr>
              <a:srgbClr val="F8B3DE"/>
            </a:fgClr>
            <a:bgClr>
              <a:prstClr val="white"/>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52" name="Table 51"/>
          <p:cNvGraphicFramePr>
            <a:graphicFrameLocks noGrp="1"/>
          </p:cNvGraphicFramePr>
          <p:nvPr>
            <p:extLst>
              <p:ext uri="{D42A27DB-BD31-4B8C-83A1-F6EECF244321}">
                <p14:modId xmlns:p14="http://schemas.microsoft.com/office/powerpoint/2010/main" val="2604702732"/>
              </p:ext>
            </p:extLst>
          </p:nvPr>
        </p:nvGraphicFramePr>
        <p:xfrm>
          <a:off x="5134446" y="1824068"/>
          <a:ext cx="2508646" cy="370840"/>
        </p:xfrm>
        <a:graphic>
          <a:graphicData uri="http://schemas.openxmlformats.org/drawingml/2006/table">
            <a:tbl>
              <a:tblPr firstRow="1" bandRow="1">
                <a:tableStyleId>{5940675A-B579-460E-94D1-54222C63F5DA}</a:tableStyleId>
              </a:tblPr>
              <a:tblGrid>
                <a:gridCol w="811463"/>
                <a:gridCol w="969818"/>
                <a:gridCol w="727365"/>
              </a:tblGrid>
              <a:tr h="370840">
                <a:tc>
                  <a:txBody>
                    <a:bodyPr/>
                    <a:lstStyle/>
                    <a:p>
                      <a:r>
                        <a:rPr lang="en-US" b="1" dirty="0" smtClean="0">
                          <a:solidFill>
                            <a:schemeClr val="tx2"/>
                          </a:solidFill>
                        </a:rPr>
                        <a:t>Bidder</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c>
                  <a:txBody>
                    <a:bodyPr/>
                    <a:lstStyle/>
                    <a:p>
                      <a:r>
                        <a:rPr lang="en-US" b="1" dirty="0" smtClean="0">
                          <a:solidFill>
                            <a:schemeClr val="tx2"/>
                          </a:solidFill>
                        </a:rPr>
                        <a:t>Item</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c>
                  <a:txBody>
                    <a:bodyPr/>
                    <a:lstStyle/>
                    <a:p>
                      <a:r>
                        <a:rPr lang="en-US" b="1" dirty="0" smtClean="0">
                          <a:solidFill>
                            <a:schemeClr val="tx2"/>
                          </a:solidFill>
                        </a:rPr>
                        <a:t>Price</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r>
            </a:tbl>
          </a:graphicData>
        </a:graphic>
      </p:graphicFrame>
      <p:sp>
        <p:nvSpPr>
          <p:cNvPr id="53" name="TextBox 52"/>
          <p:cNvSpPr txBox="1"/>
          <p:nvPr/>
        </p:nvSpPr>
        <p:spPr>
          <a:xfrm>
            <a:off x="5103089" y="1437898"/>
            <a:ext cx="2292026" cy="369332"/>
          </a:xfrm>
          <a:prstGeom prst="rect">
            <a:avLst/>
          </a:prstGeom>
          <a:noFill/>
        </p:spPr>
        <p:txBody>
          <a:bodyPr wrap="none" rtlCol="0">
            <a:spAutoFit/>
          </a:bodyPr>
          <a:lstStyle/>
          <a:p>
            <a:r>
              <a:rPr lang="en-US" dirty="0" smtClean="0"/>
              <a:t>Bids (secondary </a:t>
            </a:r>
            <a:r>
              <a:rPr lang="en-US" dirty="0" smtClean="0"/>
              <a:t>index)</a:t>
            </a:r>
            <a:endParaRPr lang="en-US" dirty="0"/>
          </a:p>
        </p:txBody>
      </p:sp>
      <p:graphicFrame>
        <p:nvGraphicFramePr>
          <p:cNvPr id="54" name="Table 53"/>
          <p:cNvGraphicFramePr>
            <a:graphicFrameLocks noGrp="1"/>
          </p:cNvGraphicFramePr>
          <p:nvPr>
            <p:extLst>
              <p:ext uri="{D42A27DB-BD31-4B8C-83A1-F6EECF244321}">
                <p14:modId xmlns:p14="http://schemas.microsoft.com/office/powerpoint/2010/main" val="2286305388"/>
              </p:ext>
            </p:extLst>
          </p:nvPr>
        </p:nvGraphicFramePr>
        <p:xfrm>
          <a:off x="5134445" y="2221111"/>
          <a:ext cx="2508647" cy="370840"/>
        </p:xfrm>
        <a:graphic>
          <a:graphicData uri="http://schemas.openxmlformats.org/drawingml/2006/table">
            <a:tbl>
              <a:tblPr firstRow="1" bandRow="1">
                <a:tableStyleId>{5940675A-B579-460E-94D1-54222C63F5DA}</a:tableStyleId>
              </a:tblPr>
              <a:tblGrid>
                <a:gridCol w="782649"/>
                <a:gridCol w="987088"/>
                <a:gridCol w="738910"/>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r>
            </a:tbl>
          </a:graphicData>
        </a:graphic>
      </p:graphicFrame>
      <p:graphicFrame>
        <p:nvGraphicFramePr>
          <p:cNvPr id="55" name="Table 54"/>
          <p:cNvGraphicFramePr>
            <a:graphicFrameLocks noGrp="1"/>
          </p:cNvGraphicFramePr>
          <p:nvPr>
            <p:extLst>
              <p:ext uri="{D42A27DB-BD31-4B8C-83A1-F6EECF244321}">
                <p14:modId xmlns:p14="http://schemas.microsoft.com/office/powerpoint/2010/main" val="700853494"/>
              </p:ext>
            </p:extLst>
          </p:nvPr>
        </p:nvGraphicFramePr>
        <p:xfrm>
          <a:off x="5103089" y="2626754"/>
          <a:ext cx="2508646" cy="370840"/>
        </p:xfrm>
        <a:graphic>
          <a:graphicData uri="http://schemas.openxmlformats.org/drawingml/2006/table">
            <a:tbl>
              <a:tblPr firstRow="1" bandRow="1">
                <a:tableStyleId>{5940675A-B579-460E-94D1-54222C63F5DA}</a:tableStyleId>
              </a:tblPr>
              <a:tblGrid>
                <a:gridCol w="776827"/>
                <a:gridCol w="992909"/>
                <a:gridCol w="738910"/>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c>
                  <a:txBody>
                    <a:bodyPr/>
                    <a:lstStyle/>
                    <a:p>
                      <a:pPr algn="l"/>
                      <a:r>
                        <a:rPr lang="en-US" dirty="0" smtClean="0"/>
                        <a:t>Car</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c>
                  <a:txBody>
                    <a:bodyPr/>
                    <a:lstStyle/>
                    <a:p>
                      <a:pPr algn="l"/>
                      <a:r>
                        <a:rPr lang="en-US" dirty="0" smtClean="0"/>
                        <a:t>$20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r>
            </a:tbl>
          </a:graphicData>
        </a:graphic>
      </p:graphicFrame>
      <p:sp>
        <p:nvSpPr>
          <p:cNvPr id="4" name="Rectangle 3"/>
          <p:cNvSpPr/>
          <p:nvPr/>
        </p:nvSpPr>
        <p:spPr>
          <a:xfrm>
            <a:off x="890877" y="1834577"/>
            <a:ext cx="817849" cy="1298065"/>
          </a:xfrm>
          <a:prstGeom prst="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5950119" y="1843237"/>
            <a:ext cx="942517" cy="1293664"/>
          </a:xfrm>
          <a:prstGeom prst="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21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grpId="3"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par>
                                <p:cTn id="27" presetID="1" presetClass="entr" presetSubtype="0" fill="hold" grpId="3" nodeType="withEffect">
                                  <p:stCondLst>
                                    <p:cond delay="0"/>
                                  </p:stCondLst>
                                  <p:childTnLst>
                                    <p:set>
                                      <p:cBhvr>
                                        <p:cTn id="28" dur="1" fill="hold">
                                          <p:stCondLst>
                                            <p:cond delay="0"/>
                                          </p:stCondLst>
                                        </p:cTn>
                                        <p:tgtEl>
                                          <p:spTgt spid="5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2" nodeType="clickEffect">
                                  <p:stCondLst>
                                    <p:cond delay="0"/>
                                  </p:stCondLst>
                                  <p:childTnLst>
                                    <p:animMotion origin="layout" path="M 0 0 L 0.0151 0.26945 " pathEditMode="relative" ptsTypes="AA">
                                      <p:cBhvr>
                                        <p:cTn id="44" dur="2000" fill="hold"/>
                                        <p:tgtEl>
                                          <p:spTgt spid="51"/>
                                        </p:tgtEl>
                                        <p:attrNameLst>
                                          <p:attrName>ppt_x</p:attrName>
                                          <p:attrName>ppt_y</p:attrName>
                                        </p:attrNameLst>
                                      </p:cBhvr>
                                    </p:animMotion>
                                  </p:childTnLst>
                                </p:cTn>
                              </p:par>
                              <p:par>
                                <p:cTn id="45" presetID="0" presetClass="path" presetSubtype="0" accel="50000" decel="50000" fill="hold" nodeType="withEffect">
                                  <p:stCondLst>
                                    <p:cond delay="0"/>
                                  </p:stCondLst>
                                  <p:childTnLst>
                                    <p:animMotion origin="layout" path="M 0 0 L 0.0151 0.26945 " pathEditMode="relative" ptsTypes="AA">
                                      <p:cBhvr>
                                        <p:cTn id="46" dur="2000" fill="hold"/>
                                        <p:tgtEl>
                                          <p:spTgt spid="54"/>
                                        </p:tgtEl>
                                        <p:attrNameLst>
                                          <p:attrName>ppt_x</p:attrName>
                                          <p:attrName>ppt_y</p:attrName>
                                        </p:attrNameLst>
                                      </p:cBhvr>
                                    </p:animMotion>
                                  </p:childTnLst>
                                </p:cTn>
                              </p:par>
                              <p:par>
                                <p:cTn id="47" presetID="0" presetClass="path" presetSubtype="0" accel="50000" decel="50000" fill="hold" grpId="2" nodeType="withEffect">
                                  <p:stCondLst>
                                    <p:cond delay="0"/>
                                  </p:stCondLst>
                                  <p:childTnLst>
                                    <p:animMotion origin="layout" path="M 0 0 L -0.49792 0.20301 " pathEditMode="relative" ptsTypes="AA">
                                      <p:cBhvr>
                                        <p:cTn id="48" dur="2000" fill="hold"/>
                                        <p:tgtEl>
                                          <p:spTgt spid="50"/>
                                        </p:tgtEl>
                                        <p:attrNameLst>
                                          <p:attrName>ppt_x</p:attrName>
                                          <p:attrName>ppt_y</p:attrName>
                                        </p:attrNameLst>
                                      </p:cBhvr>
                                    </p:animMotion>
                                  </p:childTnLst>
                                </p:cTn>
                              </p:par>
                              <p:par>
                                <p:cTn id="49" presetID="0" presetClass="path" presetSubtype="0" accel="50000" decel="50000" fill="hold" nodeType="withEffect">
                                  <p:stCondLst>
                                    <p:cond delay="0"/>
                                  </p:stCondLst>
                                  <p:childTnLst>
                                    <p:animMotion origin="layout" path="M 0 0 L -0.49792 0.20301 " pathEditMode="relative" ptsTypes="AA">
                                      <p:cBhvr>
                                        <p:cTn id="50" dur="2000" fill="hold"/>
                                        <p:tgtEl>
                                          <p:spTgt spid="5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3" grpId="0" animBg="1"/>
      <p:bldP spid="24" grpId="0" animBg="1"/>
      <p:bldP spid="26" grpId="0"/>
      <p:bldP spid="50" grpId="2" animBg="1"/>
      <p:bldP spid="50" grpId="3" animBg="1"/>
      <p:bldP spid="51" grpId="2" animBg="1"/>
      <p:bldP spid="51" grpId="3" animBg="1"/>
      <p:bldP spid="53" grpId="0"/>
      <p:bldP spid="4" grpId="0" animBg="1"/>
      <p:bldP spid="5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a:xfrm>
            <a:off x="5287818" y="3293018"/>
            <a:ext cx="3140365" cy="3322528"/>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Document 21"/>
          <p:cNvSpPr/>
          <p:nvPr/>
        </p:nvSpPr>
        <p:spPr>
          <a:xfrm>
            <a:off x="5353844" y="5441438"/>
            <a:ext cx="3074339" cy="540691"/>
          </a:xfrm>
          <a:prstGeom prst="flowChartDocument">
            <a:avLst/>
          </a:prstGeom>
          <a:solidFill>
            <a:srgbClr val="F3F54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ounded Rectangle 2"/>
          <p:cNvSpPr/>
          <p:nvPr/>
        </p:nvSpPr>
        <p:spPr>
          <a:xfrm>
            <a:off x="905703" y="3293017"/>
            <a:ext cx="3005897" cy="3218619"/>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Document 10"/>
          <p:cNvSpPr/>
          <p:nvPr/>
        </p:nvSpPr>
        <p:spPr>
          <a:xfrm>
            <a:off x="974973" y="4176247"/>
            <a:ext cx="2666289" cy="532014"/>
          </a:xfrm>
          <a:prstGeom prst="flowChartDocument">
            <a:avLst/>
          </a:prstGeom>
          <a:solidFill>
            <a:srgbClr val="F8B3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Example user and system chain</a:t>
            </a:r>
            <a:endParaRPr lang="en-US" dirty="0"/>
          </a:p>
        </p:txBody>
      </p:sp>
      <p:pic>
        <p:nvPicPr>
          <p:cNvPr id="5" name="Picture 4" descr="1382569286_user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790" y="2144781"/>
            <a:ext cx="628819" cy="628819"/>
          </a:xfrm>
          <a:prstGeom prst="rect">
            <a:avLst/>
          </a:prstGeom>
        </p:spPr>
      </p:pic>
      <p:pic>
        <p:nvPicPr>
          <p:cNvPr id="6" name="Picture 5" descr="1382569315_user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97145" y="3971214"/>
            <a:ext cx="575583" cy="575583"/>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3619425422"/>
              </p:ext>
            </p:extLst>
          </p:nvPr>
        </p:nvGraphicFramePr>
        <p:xfrm>
          <a:off x="974973" y="4176247"/>
          <a:ext cx="2666289" cy="370840"/>
        </p:xfrm>
        <a:graphic>
          <a:graphicData uri="http://schemas.openxmlformats.org/drawingml/2006/table">
            <a:tbl>
              <a:tblPr firstRow="1" bandRow="1">
                <a:tableStyleId>{5940675A-B579-460E-94D1-54222C63F5DA}</a:tableStyleId>
              </a:tblPr>
              <a:tblGrid>
                <a:gridCol w="888763"/>
                <a:gridCol w="1097113"/>
                <a:gridCol w="680413"/>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Book</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sp>
        <p:nvSpPr>
          <p:cNvPr id="38" name="TextBox 37"/>
          <p:cNvSpPr txBox="1"/>
          <p:nvPr/>
        </p:nvSpPr>
        <p:spPr>
          <a:xfrm>
            <a:off x="8619497" y="4547087"/>
            <a:ext cx="553231" cy="369332"/>
          </a:xfrm>
          <a:prstGeom prst="rect">
            <a:avLst/>
          </a:prstGeom>
          <a:noFill/>
        </p:spPr>
        <p:txBody>
          <a:bodyPr wrap="none" rtlCol="0">
            <a:spAutoFit/>
          </a:bodyPr>
          <a:lstStyle/>
          <a:p>
            <a:r>
              <a:rPr lang="en-US" dirty="0" smtClean="0"/>
              <a:t>Bob</a:t>
            </a:r>
            <a:endParaRPr lang="en-US" dirty="0"/>
          </a:p>
        </p:txBody>
      </p:sp>
      <p:sp>
        <p:nvSpPr>
          <p:cNvPr id="9" name="TextBox 8"/>
          <p:cNvSpPr txBox="1"/>
          <p:nvPr/>
        </p:nvSpPr>
        <p:spPr>
          <a:xfrm>
            <a:off x="1044248" y="6103431"/>
            <a:ext cx="1471376" cy="369332"/>
          </a:xfrm>
          <a:prstGeom prst="rect">
            <a:avLst/>
          </a:prstGeom>
          <a:noFill/>
        </p:spPr>
        <p:txBody>
          <a:bodyPr wrap="none" rtlCol="0">
            <a:spAutoFit/>
          </a:bodyPr>
          <a:lstStyle/>
          <a:p>
            <a:r>
              <a:rPr lang="en-US" dirty="0" smtClean="0"/>
              <a:t>Datacenter-1</a:t>
            </a:r>
            <a:endParaRPr lang="en-US" dirty="0"/>
          </a:p>
        </p:txBody>
      </p:sp>
      <p:sp>
        <p:nvSpPr>
          <p:cNvPr id="33" name="TextBox 32"/>
          <p:cNvSpPr txBox="1"/>
          <p:nvPr/>
        </p:nvSpPr>
        <p:spPr>
          <a:xfrm>
            <a:off x="5402161" y="6142304"/>
            <a:ext cx="1419191" cy="369332"/>
          </a:xfrm>
          <a:prstGeom prst="rect">
            <a:avLst/>
          </a:prstGeom>
          <a:noFill/>
        </p:spPr>
        <p:txBody>
          <a:bodyPr wrap="none" rtlCol="0">
            <a:spAutoFit/>
          </a:bodyPr>
          <a:lstStyle/>
          <a:p>
            <a:r>
              <a:rPr lang="en-US" dirty="0" smtClean="0"/>
              <a:t>Datacenter-2</a:t>
            </a:r>
            <a:endParaRPr lang="en-US" dirty="0"/>
          </a:p>
        </p:txBody>
      </p:sp>
      <p:sp>
        <p:nvSpPr>
          <p:cNvPr id="34" name="TextBox 33"/>
          <p:cNvSpPr txBox="1"/>
          <p:nvPr/>
        </p:nvSpPr>
        <p:spPr>
          <a:xfrm>
            <a:off x="587384" y="1960115"/>
            <a:ext cx="636638" cy="369332"/>
          </a:xfrm>
          <a:prstGeom prst="rect">
            <a:avLst/>
          </a:prstGeom>
          <a:noFill/>
        </p:spPr>
        <p:txBody>
          <a:bodyPr wrap="none" rtlCol="0">
            <a:spAutoFit/>
          </a:bodyPr>
          <a:lstStyle/>
          <a:p>
            <a:r>
              <a:rPr lang="en-US" dirty="0" smtClean="0"/>
              <a:t>Alice</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2708632741"/>
              </p:ext>
            </p:extLst>
          </p:nvPr>
        </p:nvGraphicFramePr>
        <p:xfrm>
          <a:off x="5353845" y="5409082"/>
          <a:ext cx="3074338" cy="370840"/>
        </p:xfrm>
        <a:graphic>
          <a:graphicData uri="http://schemas.openxmlformats.org/drawingml/2006/table">
            <a:tbl>
              <a:tblPr firstRow="1" bandRow="1">
                <a:tableStyleId>{5940675A-B579-460E-94D1-54222C63F5DA}</a:tableStyleId>
              </a:tblPr>
              <a:tblGrid>
                <a:gridCol w="737539"/>
                <a:gridCol w="1060450"/>
                <a:gridCol w="1276349"/>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r>
            </a:tbl>
          </a:graphicData>
        </a:graphic>
      </p:graphicFrame>
      <p:sp>
        <p:nvSpPr>
          <p:cNvPr id="26" name="TextBox 25"/>
          <p:cNvSpPr txBox="1"/>
          <p:nvPr/>
        </p:nvSpPr>
        <p:spPr>
          <a:xfrm>
            <a:off x="2766255" y="3370274"/>
            <a:ext cx="678057" cy="400110"/>
          </a:xfrm>
          <a:prstGeom prst="rect">
            <a:avLst/>
          </a:prstGeom>
          <a:solidFill>
            <a:schemeClr val="accent1">
              <a:lumMod val="20000"/>
              <a:lumOff val="80000"/>
            </a:schemeClr>
          </a:solidFill>
          <a:ln w="57150" cmpd="sng">
            <a:solidFill>
              <a:srgbClr val="FFFF00"/>
            </a:solidFill>
          </a:ln>
        </p:spPr>
        <p:txBody>
          <a:bodyPr wrap="square" rtlCol="0">
            <a:spAutoFit/>
          </a:bodyPr>
          <a:lstStyle/>
          <a:p>
            <a:r>
              <a:rPr lang="en-US" sz="2000" dirty="0" smtClean="0"/>
              <a:t>    </a:t>
            </a:r>
            <a:endParaRPr lang="en-US" sz="2000" dirty="0"/>
          </a:p>
        </p:txBody>
      </p:sp>
      <p:sp>
        <p:nvSpPr>
          <p:cNvPr id="37" name="TextBox 36"/>
          <p:cNvSpPr txBox="1"/>
          <p:nvPr/>
        </p:nvSpPr>
        <p:spPr>
          <a:xfrm>
            <a:off x="1841777" y="3342681"/>
            <a:ext cx="678057" cy="400110"/>
          </a:xfrm>
          <a:prstGeom prst="rect">
            <a:avLst/>
          </a:prstGeom>
          <a:solidFill>
            <a:schemeClr val="accent1">
              <a:lumMod val="20000"/>
              <a:lumOff val="80000"/>
            </a:schemeClr>
          </a:solidFill>
          <a:ln w="57150" cmpd="sng">
            <a:solidFill>
              <a:srgbClr val="FF6FCF"/>
            </a:solidFill>
          </a:ln>
        </p:spPr>
        <p:txBody>
          <a:bodyPr wrap="square" rtlCol="0">
            <a:spAutoFit/>
          </a:bodyPr>
          <a:lstStyle/>
          <a:p>
            <a:endParaRPr lang="en-US" sz="2000" dirty="0"/>
          </a:p>
        </p:txBody>
      </p:sp>
      <p:cxnSp>
        <p:nvCxnSpPr>
          <p:cNvPr id="13" name="Straight Connector 12"/>
          <p:cNvCxnSpPr>
            <a:endCxn id="26" idx="1"/>
          </p:cNvCxnSpPr>
          <p:nvPr/>
        </p:nvCxnSpPr>
        <p:spPr>
          <a:xfrm flipV="1">
            <a:off x="2521964" y="3570329"/>
            <a:ext cx="244291" cy="10813"/>
          </a:xfrm>
          <a:prstGeom prst="line">
            <a:avLst/>
          </a:prstGeom>
          <a:ln w="76200" cmpd="sng"/>
        </p:spPr>
        <p:style>
          <a:lnRef idx="2">
            <a:schemeClr val="accent1"/>
          </a:lnRef>
          <a:fillRef idx="0">
            <a:schemeClr val="accent1"/>
          </a:fillRef>
          <a:effectRef idx="1">
            <a:schemeClr val="accent1"/>
          </a:effectRef>
          <a:fontRef idx="minor">
            <a:schemeClr val="tx1"/>
          </a:fontRef>
        </p:style>
      </p:cxnSp>
      <p:grpSp>
        <p:nvGrpSpPr>
          <p:cNvPr id="32" name="Group 31"/>
          <p:cNvGrpSpPr/>
          <p:nvPr/>
        </p:nvGrpSpPr>
        <p:grpSpPr>
          <a:xfrm>
            <a:off x="771609" y="2617756"/>
            <a:ext cx="2331545" cy="675261"/>
            <a:chOff x="771609" y="2617756"/>
            <a:chExt cx="2331545" cy="675261"/>
          </a:xfrm>
        </p:grpSpPr>
        <p:sp>
          <p:nvSpPr>
            <p:cNvPr id="7" name="TextBox 6"/>
            <p:cNvSpPr txBox="1"/>
            <p:nvPr/>
          </p:nvSpPr>
          <p:spPr>
            <a:xfrm>
              <a:off x="796262" y="2617756"/>
              <a:ext cx="2306892" cy="400110"/>
            </a:xfrm>
            <a:prstGeom prst="rect">
              <a:avLst/>
            </a:prstGeom>
            <a:noFill/>
          </p:spPr>
          <p:txBody>
            <a:bodyPr wrap="none" rtlCol="0">
              <a:spAutoFit/>
            </a:bodyPr>
            <a:lstStyle/>
            <a:p>
              <a:r>
                <a:rPr lang="en-US" sz="2000" dirty="0" smtClean="0">
                  <a:solidFill>
                    <a:srgbClr val="3366FF"/>
                  </a:solidFill>
                </a:rPr>
                <a:t>bid on Bob’s camera</a:t>
              </a:r>
              <a:endParaRPr lang="en-US" sz="2000" dirty="0">
                <a:solidFill>
                  <a:srgbClr val="3366FF"/>
                </a:solidFill>
              </a:endParaRPr>
            </a:p>
          </p:txBody>
        </p:sp>
        <p:cxnSp>
          <p:nvCxnSpPr>
            <p:cNvPr id="24" name="Straight Arrow Connector 23"/>
            <p:cNvCxnSpPr/>
            <p:nvPr/>
          </p:nvCxnSpPr>
          <p:spPr>
            <a:xfrm>
              <a:off x="771609" y="2773600"/>
              <a:ext cx="382936" cy="5194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28" name="Document 27"/>
          <p:cNvSpPr/>
          <p:nvPr/>
        </p:nvSpPr>
        <p:spPr>
          <a:xfrm>
            <a:off x="5402161" y="4186020"/>
            <a:ext cx="2508647" cy="521850"/>
          </a:xfrm>
          <a:prstGeom prst="flowChartDocument">
            <a:avLst/>
          </a:prstGeom>
          <a:pattFill prst="dkHorz">
            <a:fgClr>
              <a:srgbClr val="F8B3DE"/>
            </a:fgClr>
            <a:bgClr>
              <a:prstClr val="white"/>
            </a:bgClr>
          </a:patt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27" name="Table 26"/>
          <p:cNvGraphicFramePr>
            <a:graphicFrameLocks noGrp="1"/>
          </p:cNvGraphicFramePr>
          <p:nvPr>
            <p:extLst>
              <p:ext uri="{D42A27DB-BD31-4B8C-83A1-F6EECF244321}">
                <p14:modId xmlns:p14="http://schemas.microsoft.com/office/powerpoint/2010/main" val="627155929"/>
              </p:ext>
            </p:extLst>
          </p:nvPr>
        </p:nvGraphicFramePr>
        <p:xfrm>
          <a:off x="5402161" y="4201949"/>
          <a:ext cx="2508647" cy="370840"/>
        </p:xfrm>
        <a:graphic>
          <a:graphicData uri="http://schemas.openxmlformats.org/drawingml/2006/table">
            <a:tbl>
              <a:tblPr firstRow="1" bandRow="1">
                <a:tableStyleId>{5940675A-B579-460E-94D1-54222C63F5DA}</a:tableStyleId>
              </a:tblPr>
              <a:tblGrid>
                <a:gridCol w="782649"/>
                <a:gridCol w="987088"/>
                <a:gridCol w="738910"/>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pattFill prst="dkHorz">
                      <a:fgClr>
                        <a:srgbClr val="F8B3DE"/>
                      </a:fgClr>
                      <a:bgClr>
                        <a:prstClr val="white"/>
                      </a:bgClr>
                    </a:pattFill>
                  </a:tcPr>
                </a:tc>
              </a:tr>
            </a:tbl>
          </a:graphicData>
        </a:graphic>
      </p:graphicFrame>
      <p:sp>
        <p:nvSpPr>
          <p:cNvPr id="39" name="TextBox 38"/>
          <p:cNvSpPr txBox="1"/>
          <p:nvPr/>
        </p:nvSpPr>
        <p:spPr>
          <a:xfrm>
            <a:off x="1224022" y="3293016"/>
            <a:ext cx="1356052" cy="552936"/>
          </a:xfrm>
          <a:prstGeom prst="rect">
            <a:avLst/>
          </a:prstGeom>
          <a:solidFill>
            <a:schemeClr val="accent1">
              <a:lumMod val="20000"/>
              <a:lumOff val="80000"/>
            </a:schemeClr>
          </a:solidFill>
          <a:ln w="57150" cmpd="sng">
            <a:solidFill>
              <a:srgbClr val="FF6FCF"/>
            </a:solidFill>
          </a:ln>
        </p:spPr>
        <p:txBody>
          <a:bodyPr wrap="square" rtlCol="0">
            <a:spAutoFit/>
          </a:bodyPr>
          <a:lstStyle/>
          <a:p>
            <a:endParaRPr lang="en-US" sz="2000" dirty="0"/>
          </a:p>
        </p:txBody>
      </p:sp>
      <p:sp>
        <p:nvSpPr>
          <p:cNvPr id="40" name="Rectangle 39"/>
          <p:cNvSpPr/>
          <p:nvPr/>
        </p:nvSpPr>
        <p:spPr>
          <a:xfrm>
            <a:off x="1316384" y="3381529"/>
            <a:ext cx="450273" cy="382757"/>
          </a:xfrm>
          <a:prstGeom prst="rect">
            <a:avLst/>
          </a:prstGeom>
          <a:solidFill>
            <a:srgbClr val="F8B3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1999873" y="3377748"/>
            <a:ext cx="450273" cy="386538"/>
          </a:xfrm>
          <a:prstGeom prst="rect">
            <a:avLst/>
          </a:prstGeom>
          <a:pattFill prst="dkHorz">
            <a:fgClr>
              <a:srgbClr val="F8B3DE"/>
            </a:fgClr>
            <a:bgClr>
              <a:prstClr val="white"/>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2" name="Straight Connector 41"/>
          <p:cNvCxnSpPr/>
          <p:nvPr/>
        </p:nvCxnSpPr>
        <p:spPr>
          <a:xfrm flipV="1">
            <a:off x="1762003" y="3575809"/>
            <a:ext cx="244291" cy="14943"/>
          </a:xfrm>
          <a:prstGeom prst="line">
            <a:avLst/>
          </a:prstGeom>
          <a:ln w="76200" cmpd="sng"/>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295150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37"/>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par>
                          <p:cTn id="31" fill="hold">
                            <p:stCondLst>
                              <p:cond delay="0"/>
                            </p:stCondLst>
                            <p:childTnLst>
                              <p:par>
                                <p:cTn id="32" presetID="0" presetClass="path" presetSubtype="0" accel="50000" decel="50000" fill="hold" grpId="1" nodeType="afterEffect">
                                  <p:stCondLst>
                                    <p:cond delay="0"/>
                                  </p:stCondLst>
                                  <p:childTnLst>
                                    <p:animMotion origin="layout" path="M -4.94269E-6 4.7255E-6 L 0.033 0.22561 " pathEditMode="relative" rAng="0" ptsTypes="AA">
                                      <p:cBhvr>
                                        <p:cTn id="33" dur="2000" fill="hold"/>
                                        <p:tgtEl>
                                          <p:spTgt spid="40"/>
                                        </p:tgtEl>
                                        <p:attrNameLst>
                                          <p:attrName>ppt_x</p:attrName>
                                          <p:attrName>ppt_y</p:attrName>
                                        </p:attrNameLst>
                                      </p:cBhvr>
                                      <p:rCtr x="1650" y="11281"/>
                                    </p:animMotion>
                                  </p:childTnLst>
                                </p:cTn>
                              </p:par>
                            </p:childTnLst>
                          </p:cTn>
                        </p:par>
                        <p:par>
                          <p:cTn id="34" fill="hold">
                            <p:stCondLst>
                              <p:cond delay="2000"/>
                            </p:stCondLst>
                            <p:childTnLst>
                              <p:par>
                                <p:cTn id="35" presetID="5" presetClass="exit" presetSubtype="10" fill="hold" grpId="2" nodeType="afterEffect">
                                  <p:stCondLst>
                                    <p:cond delay="0"/>
                                  </p:stCondLst>
                                  <p:childTnLst>
                                    <p:animEffect transition="out" filter="checkerboard(across)">
                                      <p:cBhvr>
                                        <p:cTn id="36" dur="500"/>
                                        <p:tgtEl>
                                          <p:spTgt spid="40"/>
                                        </p:tgtEl>
                                      </p:cBhvr>
                                    </p:animEffect>
                                    <p:set>
                                      <p:cBhvr>
                                        <p:cTn id="37" dur="1" fill="hold">
                                          <p:stCondLst>
                                            <p:cond delay="499"/>
                                          </p:stCondLst>
                                        </p:cTn>
                                        <p:tgtEl>
                                          <p:spTgt spid="40"/>
                                        </p:tgtEl>
                                        <p:attrNameLst>
                                          <p:attrName>style.visibility</p:attrName>
                                        </p:attrNameLst>
                                      </p:cBhvr>
                                      <p:to>
                                        <p:strVal val="hidden"/>
                                      </p:to>
                                    </p:set>
                                  </p:childTnLst>
                                </p:cTn>
                              </p:par>
                            </p:childTnLst>
                          </p:cTn>
                        </p:par>
                        <p:par>
                          <p:cTn id="38" fill="hold">
                            <p:stCondLst>
                              <p:cond delay="2500"/>
                            </p:stCondLst>
                            <p:childTnLst>
                              <p:par>
                                <p:cTn id="39" presetID="1" presetClass="exit" presetSubtype="0" fill="hold" grpId="1" nodeType="afterEffect">
                                  <p:stCondLst>
                                    <p:cond delay="0"/>
                                  </p:stCondLst>
                                  <p:childTnLst>
                                    <p:set>
                                      <p:cBhvr>
                                        <p:cTn id="40" dur="1" fill="hold">
                                          <p:stCondLst>
                                            <p:cond delay="0"/>
                                          </p:stCondLst>
                                        </p:cTn>
                                        <p:tgtEl>
                                          <p:spTgt spid="39"/>
                                        </p:tgtEl>
                                        <p:attrNameLst>
                                          <p:attrName>style.visibility</p:attrName>
                                        </p:attrNameLst>
                                      </p:cBhvr>
                                      <p:to>
                                        <p:strVal val="hidden"/>
                                      </p:to>
                                    </p:set>
                                  </p:childTnLst>
                                </p:cTn>
                              </p:par>
                            </p:childTnLst>
                          </p:cTn>
                        </p:par>
                        <p:par>
                          <p:cTn id="41" fill="hold">
                            <p:stCondLst>
                              <p:cond delay="2500"/>
                            </p:stCondLst>
                            <p:childTnLst>
                              <p:par>
                                <p:cTn id="42" presetID="1" presetClass="exit" presetSubtype="0" fill="hold" nodeType="afterEffect">
                                  <p:stCondLst>
                                    <p:cond delay="0"/>
                                  </p:stCondLst>
                                  <p:childTnLst>
                                    <p:set>
                                      <p:cBhvr>
                                        <p:cTn id="43" dur="1" fill="hold">
                                          <p:stCondLst>
                                            <p:cond delay="0"/>
                                          </p:stCondLst>
                                        </p:cTn>
                                        <p:tgtEl>
                                          <p:spTgt spid="13"/>
                                        </p:tgtEl>
                                        <p:attrNameLst>
                                          <p:attrName>style.visibility</p:attrName>
                                        </p:attrNameLst>
                                      </p:cBhvr>
                                      <p:to>
                                        <p:strVal val="hidden"/>
                                      </p:to>
                                    </p:set>
                                  </p:childTnLst>
                                </p:cTn>
                              </p:par>
                            </p:childTnLst>
                          </p:cTn>
                        </p:par>
                        <p:par>
                          <p:cTn id="44" fill="hold">
                            <p:stCondLst>
                              <p:cond delay="2500"/>
                            </p:stCondLst>
                            <p:childTnLst>
                              <p:par>
                                <p:cTn id="45" presetID="0" presetClass="path" presetSubtype="0" accel="50000" decel="50000" fill="hold" grpId="1" nodeType="afterEffect">
                                  <p:stCondLst>
                                    <p:cond delay="0"/>
                                  </p:stCondLst>
                                  <p:childTnLst>
                                    <p:animMotion origin="layout" path="M 0 0 L 0.46492 0.03474 " pathEditMode="relative" ptsTypes="AA">
                                      <p:cBhvr>
                                        <p:cTn id="46" dur="2000" fill="hold"/>
                                        <p:tgtEl>
                                          <p:spTgt spid="41"/>
                                        </p:tgtEl>
                                        <p:attrNameLst>
                                          <p:attrName>ppt_x</p:attrName>
                                          <p:attrName>ppt_y</p:attrName>
                                        </p:attrNameLst>
                                      </p:cBhvr>
                                    </p:animMotion>
                                  </p:childTnLst>
                                </p:cTn>
                              </p:par>
                            </p:childTnLst>
                          </p:cTn>
                        </p:par>
                        <p:par>
                          <p:cTn id="47" fill="hold">
                            <p:stCondLst>
                              <p:cond delay="4500"/>
                            </p:stCondLst>
                            <p:childTnLst>
                              <p:par>
                                <p:cTn id="48" presetID="5" presetClass="exit" presetSubtype="10" fill="hold" grpId="2" nodeType="afterEffect">
                                  <p:stCondLst>
                                    <p:cond delay="0"/>
                                  </p:stCondLst>
                                  <p:childTnLst>
                                    <p:animEffect transition="out" filter="checkerboard(across)">
                                      <p:cBhvr>
                                        <p:cTn id="49" dur="500"/>
                                        <p:tgtEl>
                                          <p:spTgt spid="41"/>
                                        </p:tgtEl>
                                      </p:cBhvr>
                                    </p:animEffect>
                                    <p:set>
                                      <p:cBhvr>
                                        <p:cTn id="50" dur="1" fill="hold">
                                          <p:stCondLst>
                                            <p:cond delay="499"/>
                                          </p:stCondLst>
                                        </p:cTn>
                                        <p:tgtEl>
                                          <p:spTgt spid="41"/>
                                        </p:tgtEl>
                                        <p:attrNameLst>
                                          <p:attrName>style.visibility</p:attrName>
                                        </p:attrNameLst>
                                      </p:cBhvr>
                                      <p:to>
                                        <p:strVal val="hidden"/>
                                      </p:to>
                                    </p:set>
                                  </p:childTnLst>
                                </p:cTn>
                              </p:par>
                            </p:childTnLst>
                          </p:cTn>
                        </p:par>
                        <p:par>
                          <p:cTn id="51" fill="hold">
                            <p:stCondLst>
                              <p:cond delay="5000"/>
                            </p:stCondLst>
                            <p:childTnLst>
                              <p:par>
                                <p:cTn id="52" presetID="0" presetClass="path" presetSubtype="0" accel="50000" decel="50000" fill="hold" grpId="1" nodeType="afterEffect">
                                  <p:stCondLst>
                                    <p:cond delay="0"/>
                                  </p:stCondLst>
                                  <p:childTnLst>
                                    <p:animMotion origin="layout" path="M 4.53662E-6 -5.73676E-7 C 0.03939 0.06986 0.07913 0.13995 0.14474 0.17742 C 0.21051 0.21513 0.30215 0.22022 0.39396 0.22554 " pathEditMode="relative" rAng="0" ptsTypes="aaA">
                                      <p:cBhvr>
                                        <p:cTn id="53" dur="2000" fill="hold"/>
                                        <p:tgtEl>
                                          <p:spTgt spid="26"/>
                                        </p:tgtEl>
                                        <p:attrNameLst>
                                          <p:attrName>ppt_x</p:attrName>
                                          <p:attrName>ppt_y</p:attrName>
                                        </p:attrNameLst>
                                      </p:cBhvr>
                                      <p:rCtr x="19698" y="11265"/>
                                    </p:animMotion>
                                  </p:childTnLst>
                                </p:cTn>
                              </p:par>
                            </p:childTnLst>
                          </p:cTn>
                        </p:par>
                        <p:par>
                          <p:cTn id="54" fill="hold">
                            <p:stCondLst>
                              <p:cond delay="7000"/>
                            </p:stCondLst>
                            <p:childTnLst>
                              <p:par>
                                <p:cTn id="55" presetID="5" presetClass="exit" presetSubtype="10" fill="hold" grpId="2" nodeType="afterEffect">
                                  <p:stCondLst>
                                    <p:cond delay="0"/>
                                  </p:stCondLst>
                                  <p:childTnLst>
                                    <p:animEffect transition="out" filter="checkerboard(across)">
                                      <p:cBhvr>
                                        <p:cTn id="56" dur="500"/>
                                        <p:tgtEl>
                                          <p:spTgt spid="26"/>
                                        </p:tgtEl>
                                      </p:cBhvr>
                                    </p:animEffect>
                                    <p:set>
                                      <p:cBhvr>
                                        <p:cTn id="57"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26" grpId="2" animBg="1"/>
      <p:bldP spid="37" grpId="0" animBg="1"/>
      <p:bldP spid="37" grpId="1" animBg="1"/>
      <p:bldP spid="39" grpId="0" animBg="1"/>
      <p:bldP spid="39" grpId="1" animBg="1"/>
      <p:bldP spid="40" grpId="0" animBg="1"/>
      <p:bldP spid="40" grpId="1" animBg="1"/>
      <p:bldP spid="40" grpId="2" animBg="1"/>
      <p:bldP spid="41" grpId="0" animBg="1"/>
      <p:bldP spid="41" grpId="1" animBg="1"/>
      <p:bldP spid="41" grpId="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94930" y="2676720"/>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6" name="TextBox 5"/>
          <p:cNvSpPr txBox="1"/>
          <p:nvPr/>
        </p:nvSpPr>
        <p:spPr>
          <a:xfrm>
            <a:off x="4803611" y="2634201"/>
            <a:ext cx="1434027" cy="707886"/>
          </a:xfrm>
          <a:prstGeom prst="rect">
            <a:avLst/>
          </a:prstGeom>
          <a:solidFill>
            <a:srgbClr val="FFFF00"/>
          </a:solidFill>
          <a:ln>
            <a:solidFill>
              <a:schemeClr val="tx1"/>
            </a:solidFill>
          </a:ln>
        </p:spPr>
        <p:txBody>
          <a:bodyPr wrap="square" rtlCol="0">
            <a:spAutoFit/>
          </a:bodyPr>
          <a:lstStyle/>
          <a:p>
            <a:r>
              <a:rPr lang="en-US" sz="2000" dirty="0" smtClean="0"/>
              <a:t>Update</a:t>
            </a:r>
          </a:p>
          <a:p>
            <a:r>
              <a:rPr lang="en-US" sz="2000" dirty="0" smtClean="0"/>
              <a:t> </a:t>
            </a:r>
            <a:r>
              <a:rPr lang="en-US" sz="2000" i="1" dirty="0" smtClean="0"/>
              <a:t>Items </a:t>
            </a:r>
            <a:r>
              <a:rPr lang="en-US" sz="2000" dirty="0" smtClean="0"/>
              <a:t>table</a:t>
            </a:r>
            <a:endParaRPr lang="en-US" sz="2000" dirty="0"/>
          </a:p>
        </p:txBody>
      </p:sp>
      <p:cxnSp>
        <p:nvCxnSpPr>
          <p:cNvPr id="13" name="Straight Connector 12"/>
          <p:cNvCxnSpPr>
            <a:endCxn id="6" idx="1"/>
          </p:cNvCxnSpPr>
          <p:nvPr/>
        </p:nvCxnSpPr>
        <p:spPr>
          <a:xfrm flipV="1">
            <a:off x="3110465" y="2988144"/>
            <a:ext cx="1693146"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16" name="Title 1"/>
          <p:cNvSpPr txBox="1">
            <a:spLocks/>
          </p:cNvSpPr>
          <p:nvPr/>
        </p:nvSpPr>
        <p:spPr>
          <a:xfrm>
            <a:off x="-1063625" y="-142875"/>
            <a:ext cx="10809899" cy="1143000"/>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t>Lynx </a:t>
            </a:r>
            <a:r>
              <a:rPr lang="en-US" sz="3600" dirty="0" smtClean="0"/>
              <a:t>statically analyzes all </a:t>
            </a:r>
            <a:r>
              <a:rPr lang="en-US" sz="3600" dirty="0" smtClean="0"/>
              <a:t>chains </a:t>
            </a:r>
            <a:r>
              <a:rPr lang="en-US" sz="3600" dirty="0" smtClean="0"/>
              <a:t>beforehand</a:t>
            </a:r>
            <a:endParaRPr lang="en-US" sz="3600" dirty="0" smtClean="0"/>
          </a:p>
        </p:txBody>
      </p:sp>
      <p:sp>
        <p:nvSpPr>
          <p:cNvPr id="18" name="TextBox 17"/>
          <p:cNvSpPr txBox="1"/>
          <p:nvPr/>
        </p:nvSpPr>
        <p:spPr>
          <a:xfrm>
            <a:off x="950598" y="2828770"/>
            <a:ext cx="868710" cy="369332"/>
          </a:xfrm>
          <a:prstGeom prst="rect">
            <a:avLst/>
          </a:prstGeom>
          <a:noFill/>
        </p:spPr>
        <p:txBody>
          <a:bodyPr wrap="none" rtlCol="0">
            <a:spAutoFit/>
          </a:bodyPr>
          <a:lstStyle/>
          <a:p>
            <a:r>
              <a:rPr lang="en-US" dirty="0" smtClean="0"/>
              <a:t>Put-bid</a:t>
            </a:r>
          </a:p>
        </p:txBody>
      </p:sp>
      <p:sp>
        <p:nvSpPr>
          <p:cNvPr id="23" name="TextBox 22"/>
          <p:cNvSpPr txBox="1"/>
          <p:nvPr/>
        </p:nvSpPr>
        <p:spPr>
          <a:xfrm>
            <a:off x="11724" y="1212383"/>
            <a:ext cx="1113180" cy="369332"/>
          </a:xfrm>
          <a:prstGeom prst="rect">
            <a:avLst/>
          </a:prstGeom>
          <a:noFill/>
        </p:spPr>
        <p:txBody>
          <a:bodyPr wrap="none" rtlCol="0">
            <a:spAutoFit/>
          </a:bodyPr>
          <a:lstStyle/>
          <a:p>
            <a:r>
              <a:rPr lang="en-US" dirty="0" smtClean="0"/>
              <a:t>Read-bids</a:t>
            </a:r>
          </a:p>
        </p:txBody>
      </p:sp>
      <p:sp>
        <p:nvSpPr>
          <p:cNvPr id="30" name="TextBox 29"/>
          <p:cNvSpPr txBox="1"/>
          <p:nvPr/>
        </p:nvSpPr>
        <p:spPr>
          <a:xfrm>
            <a:off x="964749" y="4286959"/>
            <a:ext cx="868710" cy="369332"/>
          </a:xfrm>
          <a:prstGeom prst="rect">
            <a:avLst/>
          </a:prstGeom>
          <a:noFill/>
        </p:spPr>
        <p:txBody>
          <a:bodyPr wrap="none" rtlCol="0">
            <a:spAutoFit/>
          </a:bodyPr>
          <a:lstStyle/>
          <a:p>
            <a:r>
              <a:rPr lang="en-US" dirty="0" smtClean="0"/>
              <a:t>Put-bid</a:t>
            </a:r>
          </a:p>
        </p:txBody>
      </p:sp>
      <p:sp>
        <p:nvSpPr>
          <p:cNvPr id="27" name="TextBox 26"/>
          <p:cNvSpPr txBox="1"/>
          <p:nvPr/>
        </p:nvSpPr>
        <p:spPr>
          <a:xfrm>
            <a:off x="1946601" y="4108002"/>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28" name="TextBox 27"/>
          <p:cNvSpPr txBox="1"/>
          <p:nvPr/>
        </p:nvSpPr>
        <p:spPr>
          <a:xfrm>
            <a:off x="4803611" y="4117682"/>
            <a:ext cx="1434027" cy="707886"/>
          </a:xfrm>
          <a:prstGeom prst="rect">
            <a:avLst/>
          </a:prstGeom>
          <a:solidFill>
            <a:srgbClr val="FFFF00"/>
          </a:solidFill>
          <a:ln>
            <a:solidFill>
              <a:schemeClr val="tx1"/>
            </a:solidFill>
          </a:ln>
        </p:spPr>
        <p:txBody>
          <a:bodyPr wrap="square" rtlCol="0">
            <a:spAutoFit/>
          </a:bodyPr>
          <a:lstStyle/>
          <a:p>
            <a:r>
              <a:rPr lang="en-US" sz="2000" dirty="0" smtClean="0"/>
              <a:t>Update</a:t>
            </a:r>
          </a:p>
          <a:p>
            <a:r>
              <a:rPr lang="en-US" sz="2000" dirty="0" smtClean="0"/>
              <a:t> </a:t>
            </a:r>
            <a:r>
              <a:rPr lang="en-US" sz="2000" i="1" dirty="0" smtClean="0"/>
              <a:t>Items </a:t>
            </a:r>
            <a:r>
              <a:rPr lang="en-US" sz="2000" dirty="0" smtClean="0"/>
              <a:t>table</a:t>
            </a:r>
            <a:endParaRPr lang="en-US" sz="2000" dirty="0"/>
          </a:p>
        </p:txBody>
      </p:sp>
      <p:cxnSp>
        <p:nvCxnSpPr>
          <p:cNvPr id="29" name="Straight Connector 28"/>
          <p:cNvCxnSpPr>
            <a:endCxn id="28" idx="1"/>
          </p:cNvCxnSpPr>
          <p:nvPr/>
        </p:nvCxnSpPr>
        <p:spPr>
          <a:xfrm flipV="1">
            <a:off x="3110465" y="4471625"/>
            <a:ext cx="1693146"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11724" y="5433558"/>
            <a:ext cx="1113180" cy="369332"/>
          </a:xfrm>
          <a:prstGeom prst="rect">
            <a:avLst/>
          </a:prstGeom>
          <a:noFill/>
        </p:spPr>
        <p:txBody>
          <a:bodyPr wrap="none" rtlCol="0">
            <a:spAutoFit/>
          </a:bodyPr>
          <a:lstStyle/>
          <a:p>
            <a:r>
              <a:rPr lang="en-US" dirty="0" smtClean="0"/>
              <a:t>Read-bids</a:t>
            </a:r>
          </a:p>
        </p:txBody>
      </p:sp>
      <p:grpSp>
        <p:nvGrpSpPr>
          <p:cNvPr id="63" name="Group 62"/>
          <p:cNvGrpSpPr/>
          <p:nvPr/>
        </p:nvGrpSpPr>
        <p:grpSpPr>
          <a:xfrm>
            <a:off x="1677935" y="2481036"/>
            <a:ext cx="5542990" cy="2609272"/>
            <a:chOff x="1778000" y="3752273"/>
            <a:chExt cx="5542990" cy="2609272"/>
          </a:xfrm>
        </p:grpSpPr>
        <p:cxnSp>
          <p:nvCxnSpPr>
            <p:cNvPr id="60" name="Straight Arrow Connector 59"/>
            <p:cNvCxnSpPr/>
            <p:nvPr/>
          </p:nvCxnSpPr>
          <p:spPr>
            <a:xfrm flipH="1" flipV="1">
              <a:off x="6707909" y="6124745"/>
              <a:ext cx="613081" cy="236800"/>
            </a:xfrm>
            <a:prstGeom prst="straightConnector1">
              <a:avLst/>
            </a:prstGeom>
            <a:ln>
              <a:solidFill>
                <a:schemeClr val="tx1"/>
              </a:solidFill>
              <a:prstDash val="solid"/>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1778000" y="3752273"/>
              <a:ext cx="4929909" cy="2609272"/>
            </a:xfrm>
            <a:prstGeom prst="rect">
              <a:avLst/>
            </a:prstGeom>
            <a:noFill/>
            <a:ln>
              <a:solidFill>
                <a:srgbClr val="FF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1" name="TextBox 60"/>
          <p:cNvSpPr txBox="1"/>
          <p:nvPr/>
        </p:nvSpPr>
        <p:spPr>
          <a:xfrm>
            <a:off x="7220925" y="4754120"/>
            <a:ext cx="1378302" cy="523220"/>
          </a:xfrm>
          <a:prstGeom prst="rect">
            <a:avLst/>
          </a:prstGeom>
          <a:noFill/>
        </p:spPr>
        <p:txBody>
          <a:bodyPr wrap="none" rtlCol="0">
            <a:spAutoFit/>
          </a:bodyPr>
          <a:lstStyle/>
          <a:p>
            <a:r>
              <a:rPr lang="en-US" sz="2800" dirty="0" smtClean="0"/>
              <a:t>SC-cycle</a:t>
            </a:r>
            <a:endParaRPr lang="en-US" sz="2800" dirty="0"/>
          </a:p>
        </p:txBody>
      </p:sp>
      <p:sp>
        <p:nvSpPr>
          <p:cNvPr id="33" name="TextBox 32"/>
          <p:cNvSpPr txBox="1"/>
          <p:nvPr/>
        </p:nvSpPr>
        <p:spPr>
          <a:xfrm>
            <a:off x="4571999" y="5284180"/>
            <a:ext cx="4036991" cy="830997"/>
          </a:xfrm>
          <a:prstGeom prst="rect">
            <a:avLst/>
          </a:prstGeom>
          <a:noFill/>
        </p:spPr>
        <p:txBody>
          <a:bodyPr wrap="square" rtlCol="0">
            <a:spAutoFit/>
          </a:bodyPr>
          <a:lstStyle/>
          <a:p>
            <a:r>
              <a:rPr lang="en-US" sz="2400" dirty="0" smtClean="0"/>
              <a:t>One solution: execute </a:t>
            </a:r>
            <a:r>
              <a:rPr lang="en-US" sz="2400" dirty="0" smtClean="0"/>
              <a:t>chain </a:t>
            </a:r>
            <a:r>
              <a:rPr lang="en-US" sz="2400" dirty="0" smtClean="0"/>
              <a:t>as </a:t>
            </a:r>
            <a:r>
              <a:rPr lang="en-US" sz="2400" dirty="0" smtClean="0"/>
              <a:t>a</a:t>
            </a:r>
            <a:r>
              <a:rPr lang="en-US" sz="2400" dirty="0"/>
              <a:t> </a:t>
            </a:r>
            <a:r>
              <a:rPr lang="en-US" sz="2400" dirty="0" smtClean="0"/>
              <a:t>distributed transaction</a:t>
            </a:r>
            <a:endParaRPr lang="en-US" sz="2400" dirty="0"/>
          </a:p>
        </p:txBody>
      </p:sp>
      <p:grpSp>
        <p:nvGrpSpPr>
          <p:cNvPr id="19" name="Group 18"/>
          <p:cNvGrpSpPr/>
          <p:nvPr/>
        </p:nvGrpSpPr>
        <p:grpSpPr>
          <a:xfrm>
            <a:off x="1677935" y="1309142"/>
            <a:ext cx="3842690" cy="4014289"/>
            <a:chOff x="1677935" y="1737767"/>
            <a:chExt cx="3842690" cy="4014289"/>
          </a:xfrm>
        </p:grpSpPr>
        <p:cxnSp>
          <p:nvCxnSpPr>
            <p:cNvPr id="35" name="Straight Connector 34"/>
            <p:cNvCxnSpPr>
              <a:stCxn id="5" idx="2"/>
              <a:endCxn id="27" idx="0"/>
            </p:cNvCxnSpPr>
            <p:nvPr/>
          </p:nvCxnSpPr>
          <p:spPr>
            <a:xfrm>
              <a:off x="2502698" y="3829106"/>
              <a:ext cx="51671" cy="723396"/>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a:stCxn id="6" idx="2"/>
              <a:endCxn id="28" idx="0"/>
            </p:cNvCxnSpPr>
            <p:nvPr/>
          </p:nvCxnSpPr>
          <p:spPr>
            <a:xfrm>
              <a:off x="5520625" y="3786587"/>
              <a:ext cx="0" cy="77559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a:endCxn id="5" idx="0"/>
            </p:cNvCxnSpPr>
            <p:nvPr/>
          </p:nvCxnSpPr>
          <p:spPr>
            <a:xfrm>
              <a:off x="1868048" y="1737767"/>
              <a:ext cx="634650" cy="136757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V="1">
              <a:off x="1677935" y="5254193"/>
              <a:ext cx="712838" cy="49786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34" name="TextBox 33"/>
          <p:cNvSpPr txBox="1"/>
          <p:nvPr/>
        </p:nvSpPr>
        <p:spPr>
          <a:xfrm>
            <a:off x="1124904" y="1001151"/>
            <a:ext cx="1215535" cy="707886"/>
          </a:xfrm>
          <a:prstGeom prst="rect">
            <a:avLst/>
          </a:prstGeom>
          <a:solidFill>
            <a:srgbClr val="F8B3DE"/>
          </a:solidFill>
          <a:ln>
            <a:solidFill>
              <a:srgbClr val="000000"/>
            </a:solidFill>
          </a:ln>
        </p:spPr>
        <p:txBody>
          <a:bodyPr wrap="none" rtlCol="0">
            <a:spAutoFit/>
          </a:bodyPr>
          <a:lstStyle/>
          <a:p>
            <a:r>
              <a:rPr lang="en-US" sz="2000" dirty="0" smtClean="0"/>
              <a:t>Read  </a:t>
            </a:r>
          </a:p>
          <a:p>
            <a:r>
              <a:rPr lang="en-US" sz="2000" i="1" dirty="0" smtClean="0"/>
              <a:t>Bids </a:t>
            </a:r>
            <a:r>
              <a:rPr lang="en-US" sz="2000" dirty="0" smtClean="0"/>
              <a:t>table</a:t>
            </a:r>
            <a:endParaRPr lang="en-US" sz="2000" dirty="0"/>
          </a:p>
        </p:txBody>
      </p:sp>
      <p:sp>
        <p:nvSpPr>
          <p:cNvPr id="36" name="TextBox 35"/>
          <p:cNvSpPr txBox="1"/>
          <p:nvPr/>
        </p:nvSpPr>
        <p:spPr>
          <a:xfrm>
            <a:off x="1124904" y="5308427"/>
            <a:ext cx="1215535" cy="707886"/>
          </a:xfrm>
          <a:prstGeom prst="rect">
            <a:avLst/>
          </a:prstGeom>
          <a:solidFill>
            <a:srgbClr val="F8B3DE"/>
          </a:solidFill>
          <a:ln>
            <a:solidFill>
              <a:srgbClr val="000000"/>
            </a:solidFill>
          </a:ln>
        </p:spPr>
        <p:txBody>
          <a:bodyPr wrap="none" rtlCol="0">
            <a:spAutoFit/>
          </a:bodyPr>
          <a:lstStyle/>
          <a:p>
            <a:r>
              <a:rPr lang="en-US" sz="2000" dirty="0" smtClean="0"/>
              <a:t>Read  </a:t>
            </a:r>
          </a:p>
          <a:p>
            <a:r>
              <a:rPr lang="en-US" sz="2000" i="1" dirty="0" smtClean="0"/>
              <a:t>Bids </a:t>
            </a:r>
            <a:r>
              <a:rPr lang="en-US" sz="2000" dirty="0" smtClean="0"/>
              <a:t>table</a:t>
            </a:r>
            <a:endParaRPr lang="en-US" sz="2000" dirty="0"/>
          </a:p>
        </p:txBody>
      </p:sp>
      <p:sp>
        <p:nvSpPr>
          <p:cNvPr id="7" name="Freeform 6"/>
          <p:cNvSpPr/>
          <p:nvPr/>
        </p:nvSpPr>
        <p:spPr>
          <a:xfrm>
            <a:off x="650960" y="1762125"/>
            <a:ext cx="1254040" cy="2555875"/>
          </a:xfrm>
          <a:custGeom>
            <a:avLst/>
            <a:gdLst>
              <a:gd name="connsiteX0" fmla="*/ 666665 w 1254040"/>
              <a:gd name="connsiteY0" fmla="*/ 0 h 2555875"/>
              <a:gd name="connsiteX1" fmla="*/ 15790 w 1254040"/>
              <a:gd name="connsiteY1" fmla="*/ 1333500 h 2555875"/>
              <a:gd name="connsiteX2" fmla="*/ 1254040 w 1254040"/>
              <a:gd name="connsiteY2" fmla="*/ 2555875 h 2555875"/>
            </a:gdLst>
            <a:ahLst/>
            <a:cxnLst>
              <a:cxn ang="0">
                <a:pos x="connsiteX0" y="connsiteY0"/>
              </a:cxn>
              <a:cxn ang="0">
                <a:pos x="connsiteX1" y="connsiteY1"/>
              </a:cxn>
              <a:cxn ang="0">
                <a:pos x="connsiteX2" y="connsiteY2"/>
              </a:cxn>
            </a:cxnLst>
            <a:rect l="l" t="t" r="r" b="b"/>
            <a:pathLst>
              <a:path w="1254040" h="2555875">
                <a:moveTo>
                  <a:pt x="666665" y="0"/>
                </a:moveTo>
                <a:cubicBezTo>
                  <a:pt x="292279" y="453760"/>
                  <a:pt x="-82106" y="907521"/>
                  <a:pt x="15790" y="1333500"/>
                </a:cubicBezTo>
                <a:cubicBezTo>
                  <a:pt x="113686" y="1759479"/>
                  <a:pt x="683863" y="2157677"/>
                  <a:pt x="1254040" y="2555875"/>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Freeform 7"/>
          <p:cNvSpPr/>
          <p:nvPr/>
        </p:nvSpPr>
        <p:spPr>
          <a:xfrm>
            <a:off x="812882" y="3095625"/>
            <a:ext cx="1092118" cy="2190750"/>
          </a:xfrm>
          <a:custGeom>
            <a:avLst/>
            <a:gdLst>
              <a:gd name="connsiteX0" fmla="*/ 1092118 w 1092118"/>
              <a:gd name="connsiteY0" fmla="*/ 0 h 2190750"/>
              <a:gd name="connsiteX1" fmla="*/ 12618 w 1092118"/>
              <a:gd name="connsiteY1" fmla="*/ 1127125 h 2190750"/>
              <a:gd name="connsiteX2" fmla="*/ 472993 w 1092118"/>
              <a:gd name="connsiteY2" fmla="*/ 2190750 h 2190750"/>
            </a:gdLst>
            <a:ahLst/>
            <a:cxnLst>
              <a:cxn ang="0">
                <a:pos x="connsiteX0" y="connsiteY0"/>
              </a:cxn>
              <a:cxn ang="0">
                <a:pos x="connsiteX1" y="connsiteY1"/>
              </a:cxn>
              <a:cxn ang="0">
                <a:pos x="connsiteX2" y="connsiteY2"/>
              </a:cxn>
            </a:cxnLst>
            <a:rect l="l" t="t" r="r" b="b"/>
            <a:pathLst>
              <a:path w="1092118" h="2190750">
                <a:moveTo>
                  <a:pt x="1092118" y="0"/>
                </a:moveTo>
                <a:cubicBezTo>
                  <a:pt x="603961" y="381000"/>
                  <a:pt x="115805" y="762000"/>
                  <a:pt x="12618" y="1127125"/>
                </a:cubicBezTo>
                <a:cubicBezTo>
                  <a:pt x="-90569" y="1492250"/>
                  <a:pt x="472993" y="2190750"/>
                  <a:pt x="472993" y="2190750"/>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648234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27" grpId="0" animBg="1"/>
      <p:bldP spid="28" grpId="0" animBg="1"/>
      <p:bldP spid="31" grpId="0"/>
      <p:bldP spid="61" grpId="0"/>
      <p:bldP spid="33" grpId="0"/>
      <p:bldP spid="3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6979" y="1583671"/>
            <a:ext cx="6710042" cy="1081913"/>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Large-scale Web applications</a:t>
            </a:r>
            <a:endParaRPr lang="en-US" sz="2800" dirty="0">
              <a:solidFill>
                <a:schemeClr val="tx1"/>
              </a:solidFill>
            </a:endParaRPr>
          </a:p>
        </p:txBody>
      </p:sp>
      <p:sp>
        <p:nvSpPr>
          <p:cNvPr id="30" name="Rectangle 29"/>
          <p:cNvSpPr/>
          <p:nvPr/>
        </p:nvSpPr>
        <p:spPr>
          <a:xfrm>
            <a:off x="1202302" y="2665584"/>
            <a:ext cx="6739397" cy="34997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rgbClr val="000000"/>
              </a:solidFill>
            </a:endParaRPr>
          </a:p>
        </p:txBody>
      </p:sp>
      <p:pic>
        <p:nvPicPr>
          <p:cNvPr id="4" name="Picture 3" descr="World_map_blank_without_borders.png"/>
          <p:cNvPicPr>
            <a:picLocks noChangeAspect="1"/>
          </p:cNvPicPr>
          <p:nvPr/>
        </p:nvPicPr>
        <p:blipFill rotWithShape="1">
          <a:blip r:embed="rId3">
            <a:extLst>
              <a:ext uri="{28A0092B-C50C-407E-A947-70E740481C1C}">
                <a14:useLocalDpi xmlns:a14="http://schemas.microsoft.com/office/drawing/2010/main" val="0"/>
              </a:ext>
            </a:extLst>
          </a:blip>
          <a:srcRect l="11613" t="9536" r="13335" b="41129"/>
          <a:stretch/>
        </p:blipFill>
        <p:spPr>
          <a:xfrm>
            <a:off x="1208144" y="3653798"/>
            <a:ext cx="6727713" cy="2509383"/>
          </a:xfrm>
          <a:prstGeom prst="rect">
            <a:avLst/>
          </a:prstGeom>
        </p:spPr>
      </p:pic>
      <p:sp>
        <p:nvSpPr>
          <p:cNvPr id="2" name="Title 1"/>
          <p:cNvSpPr>
            <a:spLocks noGrp="1"/>
          </p:cNvSpPr>
          <p:nvPr>
            <p:ph type="title"/>
          </p:nvPr>
        </p:nvSpPr>
        <p:spPr>
          <a:xfrm>
            <a:off x="457200" y="274638"/>
            <a:ext cx="8229600" cy="1143000"/>
          </a:xfrm>
        </p:spPr>
        <p:txBody>
          <a:bodyPr/>
          <a:lstStyle/>
          <a:p>
            <a:r>
              <a:rPr lang="en-US" dirty="0" smtClean="0"/>
              <a:t>Why geo-distributed storage?</a:t>
            </a:r>
            <a:endParaRPr lang="en-US" dirty="0"/>
          </a:p>
        </p:txBody>
      </p:sp>
      <p:sp>
        <p:nvSpPr>
          <p:cNvPr id="6" name="TextBox 5"/>
          <p:cNvSpPr txBox="1"/>
          <p:nvPr/>
        </p:nvSpPr>
        <p:spPr>
          <a:xfrm>
            <a:off x="2737253" y="2942019"/>
            <a:ext cx="3669494" cy="523220"/>
          </a:xfrm>
          <a:prstGeom prst="rect">
            <a:avLst/>
          </a:prstGeom>
          <a:noFill/>
        </p:spPr>
        <p:txBody>
          <a:bodyPr wrap="none" rtlCol="0">
            <a:spAutoFit/>
          </a:bodyPr>
          <a:lstStyle/>
          <a:p>
            <a:r>
              <a:rPr lang="en-US" sz="2800" dirty="0" smtClean="0"/>
              <a:t>Geo-distributed storage</a:t>
            </a:r>
            <a:endParaRPr lang="en-US" sz="2800" dirty="0"/>
          </a:p>
        </p:txBody>
      </p:sp>
      <p:grpSp>
        <p:nvGrpSpPr>
          <p:cNvPr id="18" name="Group 17"/>
          <p:cNvGrpSpPr/>
          <p:nvPr/>
        </p:nvGrpSpPr>
        <p:grpSpPr>
          <a:xfrm>
            <a:off x="2659493" y="5489855"/>
            <a:ext cx="996599" cy="574038"/>
            <a:chOff x="4729173" y="6181993"/>
            <a:chExt cx="996599" cy="574038"/>
          </a:xfrm>
        </p:grpSpPr>
        <p:sp>
          <p:nvSpPr>
            <p:cNvPr id="57" name="Rounded Rectangle 56"/>
            <p:cNvSpPr/>
            <p:nvPr/>
          </p:nvSpPr>
          <p:spPr>
            <a:xfrm>
              <a:off x="4729173" y="6181993"/>
              <a:ext cx="996599" cy="574038"/>
            </a:xfrm>
            <a:prstGeom prst="roundRect">
              <a:avLst/>
            </a:prstGeom>
            <a:solidFill>
              <a:srgbClr val="EEEC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5"/>
            <p:cNvGrpSpPr/>
            <p:nvPr/>
          </p:nvGrpSpPr>
          <p:grpSpPr>
            <a:xfrm>
              <a:off x="4769451" y="6233695"/>
              <a:ext cx="916042" cy="470634"/>
              <a:chOff x="2737253" y="5489855"/>
              <a:chExt cx="916042" cy="470634"/>
            </a:xfrm>
          </p:grpSpPr>
          <p:pic>
            <p:nvPicPr>
              <p:cNvPr id="49" name="Picture 48"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37253" y="5489855"/>
                <a:ext cx="470634" cy="470634"/>
              </a:xfrm>
              <a:prstGeom prst="rect">
                <a:avLst/>
              </a:prstGeom>
            </p:spPr>
          </p:pic>
          <p:pic>
            <p:nvPicPr>
              <p:cNvPr id="50" name="Picture 49"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2661" y="5489855"/>
                <a:ext cx="470634" cy="470634"/>
              </a:xfrm>
              <a:prstGeom prst="rect">
                <a:avLst/>
              </a:prstGeom>
            </p:spPr>
          </p:pic>
        </p:grpSp>
      </p:grpSp>
      <p:pic>
        <p:nvPicPr>
          <p:cNvPr id="17" name="Picture 16" descr="1382569245_user4.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04056" y="4230920"/>
            <a:ext cx="725476" cy="725476"/>
          </a:xfrm>
          <a:prstGeom prst="rect">
            <a:avLst/>
          </a:prstGeom>
        </p:spPr>
      </p:pic>
      <p:pic>
        <p:nvPicPr>
          <p:cNvPr id="7" name="Picture 6" descr="1382569295_user1.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9062" y="4036002"/>
            <a:ext cx="651378" cy="680038"/>
          </a:xfrm>
          <a:prstGeom prst="rect">
            <a:avLst/>
          </a:prstGeom>
        </p:spPr>
      </p:pic>
      <p:cxnSp>
        <p:nvCxnSpPr>
          <p:cNvPr id="11" name="Straight Arrow Connector 10"/>
          <p:cNvCxnSpPr>
            <a:endCxn id="40" idx="1"/>
          </p:cNvCxnSpPr>
          <p:nvPr/>
        </p:nvCxnSpPr>
        <p:spPr>
          <a:xfrm>
            <a:off x="830440" y="4350301"/>
            <a:ext cx="538473" cy="0"/>
          </a:xfrm>
          <a:prstGeom prst="straightConnector1">
            <a:avLst/>
          </a:prstGeom>
          <a:ln>
            <a:solidFill>
              <a:srgbClr val="FF66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endCxn id="17" idx="1"/>
          </p:cNvCxnSpPr>
          <p:nvPr/>
        </p:nvCxnSpPr>
        <p:spPr>
          <a:xfrm>
            <a:off x="7520966" y="4585618"/>
            <a:ext cx="583090" cy="8040"/>
          </a:xfrm>
          <a:prstGeom prst="straightConnector1">
            <a:avLst/>
          </a:prstGeom>
          <a:ln>
            <a:solidFill>
              <a:srgbClr val="FF6600"/>
            </a:solidFill>
            <a:headEnd type="arrow"/>
            <a:tailEnd type="arrow"/>
          </a:ln>
        </p:spPr>
        <p:style>
          <a:lnRef idx="2">
            <a:schemeClr val="accent1"/>
          </a:lnRef>
          <a:fillRef idx="0">
            <a:schemeClr val="accent1"/>
          </a:fillRef>
          <a:effectRef idx="1">
            <a:schemeClr val="accent1"/>
          </a:effectRef>
          <a:fontRef idx="minor">
            <a:schemeClr val="tx1"/>
          </a:fontRef>
        </p:style>
      </p:cxnSp>
      <p:pic>
        <p:nvPicPr>
          <p:cNvPr id="60" name="Picture 59" descr="1382569286_user2.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01868" y="6063893"/>
            <a:ext cx="626623" cy="626623"/>
          </a:xfrm>
          <a:prstGeom prst="rect">
            <a:avLst/>
          </a:prstGeom>
        </p:spPr>
      </p:pic>
      <p:cxnSp>
        <p:nvCxnSpPr>
          <p:cNvPr id="61" name="Straight Arrow Connector 60"/>
          <p:cNvCxnSpPr/>
          <p:nvPr/>
        </p:nvCxnSpPr>
        <p:spPr>
          <a:xfrm flipV="1">
            <a:off x="2471769" y="6103272"/>
            <a:ext cx="686024" cy="340977"/>
          </a:xfrm>
          <a:prstGeom prst="straightConnector1">
            <a:avLst/>
          </a:prstGeom>
          <a:ln>
            <a:solidFill>
              <a:srgbClr val="FF66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2337846" y="4350301"/>
            <a:ext cx="4186521" cy="23531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4017865" y="4038860"/>
            <a:ext cx="1231865" cy="369332"/>
          </a:xfrm>
          <a:prstGeom prst="rect">
            <a:avLst/>
          </a:prstGeom>
          <a:noFill/>
        </p:spPr>
        <p:txBody>
          <a:bodyPr wrap="none" rtlCol="0">
            <a:spAutoFit/>
          </a:bodyPr>
          <a:lstStyle/>
          <a:p>
            <a:r>
              <a:rPr lang="en-US" dirty="0" smtClean="0"/>
              <a:t>Replication</a:t>
            </a:r>
            <a:endParaRPr lang="en-US" dirty="0"/>
          </a:p>
        </p:txBody>
      </p:sp>
      <p:grpSp>
        <p:nvGrpSpPr>
          <p:cNvPr id="35" name="Group 34"/>
          <p:cNvGrpSpPr/>
          <p:nvPr/>
        </p:nvGrpSpPr>
        <p:grpSpPr>
          <a:xfrm>
            <a:off x="1368913" y="4068888"/>
            <a:ext cx="996599" cy="574038"/>
            <a:chOff x="4729173" y="6181993"/>
            <a:chExt cx="996599" cy="574038"/>
          </a:xfrm>
        </p:grpSpPr>
        <p:sp>
          <p:nvSpPr>
            <p:cNvPr id="39" name="Rounded Rectangle 38"/>
            <p:cNvSpPr/>
            <p:nvPr/>
          </p:nvSpPr>
          <p:spPr>
            <a:xfrm>
              <a:off x="4729173" y="6181993"/>
              <a:ext cx="996599" cy="574038"/>
            </a:xfrm>
            <a:prstGeom prst="roundRect">
              <a:avLst/>
            </a:prstGeom>
            <a:solidFill>
              <a:srgbClr val="EEEC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1" name="Group 40"/>
            <p:cNvGrpSpPr/>
            <p:nvPr/>
          </p:nvGrpSpPr>
          <p:grpSpPr>
            <a:xfrm>
              <a:off x="4769451" y="6233695"/>
              <a:ext cx="916042" cy="470634"/>
              <a:chOff x="2737253" y="5489855"/>
              <a:chExt cx="916042" cy="470634"/>
            </a:xfrm>
          </p:grpSpPr>
          <p:pic>
            <p:nvPicPr>
              <p:cNvPr id="43" name="Picture 42"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37253" y="5489855"/>
                <a:ext cx="470634" cy="470634"/>
              </a:xfrm>
              <a:prstGeom prst="rect">
                <a:avLst/>
              </a:prstGeom>
            </p:spPr>
          </p:pic>
          <p:pic>
            <p:nvPicPr>
              <p:cNvPr id="44" name="Picture 43"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2661" y="5489855"/>
                <a:ext cx="470634" cy="470634"/>
              </a:xfrm>
              <a:prstGeom prst="rect">
                <a:avLst/>
              </a:prstGeom>
            </p:spPr>
          </p:pic>
        </p:grpSp>
      </p:grpSp>
      <p:grpSp>
        <p:nvGrpSpPr>
          <p:cNvPr id="45" name="Group 44"/>
          <p:cNvGrpSpPr/>
          <p:nvPr/>
        </p:nvGrpSpPr>
        <p:grpSpPr>
          <a:xfrm>
            <a:off x="6524367" y="4305045"/>
            <a:ext cx="996599" cy="574038"/>
            <a:chOff x="4729173" y="6181993"/>
            <a:chExt cx="996599" cy="574038"/>
          </a:xfrm>
        </p:grpSpPr>
        <p:sp>
          <p:nvSpPr>
            <p:cNvPr id="46" name="Rounded Rectangle 45"/>
            <p:cNvSpPr/>
            <p:nvPr/>
          </p:nvSpPr>
          <p:spPr>
            <a:xfrm>
              <a:off x="4729173" y="6181993"/>
              <a:ext cx="996599" cy="574038"/>
            </a:xfrm>
            <a:prstGeom prst="roundRect">
              <a:avLst/>
            </a:prstGeom>
            <a:solidFill>
              <a:srgbClr val="EEEC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7" name="Group 46"/>
            <p:cNvGrpSpPr/>
            <p:nvPr/>
          </p:nvGrpSpPr>
          <p:grpSpPr>
            <a:xfrm>
              <a:off x="4769451" y="6233695"/>
              <a:ext cx="916042" cy="470634"/>
              <a:chOff x="2737253" y="5489855"/>
              <a:chExt cx="916042" cy="470634"/>
            </a:xfrm>
          </p:grpSpPr>
          <p:pic>
            <p:nvPicPr>
              <p:cNvPr id="48" name="Picture 47"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37253" y="5489855"/>
                <a:ext cx="470634" cy="470634"/>
              </a:xfrm>
              <a:prstGeom prst="rect">
                <a:avLst/>
              </a:prstGeom>
            </p:spPr>
          </p:pic>
          <p:pic>
            <p:nvPicPr>
              <p:cNvPr id="51" name="Picture 50"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2661" y="5489855"/>
                <a:ext cx="470634" cy="470634"/>
              </a:xfrm>
              <a:prstGeom prst="rect">
                <a:avLst/>
              </a:prstGeom>
            </p:spPr>
          </p:pic>
        </p:grpSp>
      </p:grpSp>
    </p:spTree>
    <p:extLst>
      <p:ext uri="{BB962C8B-B14F-4D97-AF65-F5344CB8AC3E}">
        <p14:creationId xmlns:p14="http://schemas.microsoft.com/office/powerpoint/2010/main" val="3750694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4383" y="4602437"/>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6" name="TextBox 5"/>
          <p:cNvSpPr txBox="1"/>
          <p:nvPr/>
        </p:nvSpPr>
        <p:spPr>
          <a:xfrm>
            <a:off x="5193064" y="4548641"/>
            <a:ext cx="1434027" cy="707886"/>
          </a:xfrm>
          <a:prstGeom prst="rect">
            <a:avLst/>
          </a:prstGeom>
          <a:solidFill>
            <a:srgbClr val="FFFF00"/>
          </a:solidFill>
          <a:ln>
            <a:solidFill>
              <a:schemeClr val="tx1"/>
            </a:solidFill>
          </a:ln>
        </p:spPr>
        <p:txBody>
          <a:bodyPr wrap="square" rtlCol="0">
            <a:spAutoFit/>
          </a:bodyPr>
          <a:lstStyle/>
          <a:p>
            <a:r>
              <a:rPr lang="en-US" sz="2000" dirty="0" smtClean="0"/>
              <a:t>Update</a:t>
            </a:r>
          </a:p>
          <a:p>
            <a:r>
              <a:rPr lang="en-US" sz="2000" dirty="0" smtClean="0"/>
              <a:t> </a:t>
            </a:r>
            <a:r>
              <a:rPr lang="en-US" sz="2000" i="1" dirty="0" smtClean="0"/>
              <a:t>Items </a:t>
            </a:r>
            <a:r>
              <a:rPr lang="en-US" sz="2000" dirty="0" smtClean="0"/>
              <a:t>table</a:t>
            </a:r>
            <a:endParaRPr lang="en-US" sz="2000" dirty="0"/>
          </a:p>
        </p:txBody>
      </p:sp>
      <p:cxnSp>
        <p:nvCxnSpPr>
          <p:cNvPr id="13" name="Straight Connector 12"/>
          <p:cNvCxnSpPr>
            <a:endCxn id="6" idx="1"/>
          </p:cNvCxnSpPr>
          <p:nvPr/>
        </p:nvCxnSpPr>
        <p:spPr>
          <a:xfrm flipV="1">
            <a:off x="3499918" y="4902584"/>
            <a:ext cx="1693146"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16" name="Title 1"/>
          <p:cNvSpPr txBox="1">
            <a:spLocks/>
          </p:cNvSpPr>
          <p:nvPr/>
        </p:nvSpPr>
        <p:spPr>
          <a:xfrm>
            <a:off x="115450" y="274638"/>
            <a:ext cx="8686800" cy="1143000"/>
          </a:xfrm>
          <a:prstGeom prst="rect">
            <a:avLst/>
          </a:prstGeom>
        </p:spPr>
        <p:txBody>
          <a:bodyPr vert="horz" lIns="91440" tIns="45720" rIns="91440" bIns="45720" rtlCol="0" anchor="ctr">
            <a:normAutofit fontScale="97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t>SC-cycle source #1:</a:t>
            </a:r>
          </a:p>
          <a:p>
            <a:r>
              <a:rPr lang="en-US" sz="3600" dirty="0" smtClean="0"/>
              <a:t> false conflicts in user chains </a:t>
            </a:r>
          </a:p>
        </p:txBody>
      </p:sp>
      <p:sp>
        <p:nvSpPr>
          <p:cNvPr id="18" name="TextBox 17"/>
          <p:cNvSpPr txBox="1"/>
          <p:nvPr/>
        </p:nvSpPr>
        <p:spPr>
          <a:xfrm>
            <a:off x="1176311" y="4723462"/>
            <a:ext cx="868710" cy="369332"/>
          </a:xfrm>
          <a:prstGeom prst="rect">
            <a:avLst/>
          </a:prstGeom>
          <a:noFill/>
        </p:spPr>
        <p:txBody>
          <a:bodyPr wrap="none" rtlCol="0">
            <a:spAutoFit/>
          </a:bodyPr>
          <a:lstStyle/>
          <a:p>
            <a:r>
              <a:rPr lang="en-US" dirty="0" smtClean="0"/>
              <a:t>Put-bid</a:t>
            </a:r>
          </a:p>
        </p:txBody>
      </p:sp>
      <p:sp>
        <p:nvSpPr>
          <p:cNvPr id="37" name="TextBox 36"/>
          <p:cNvSpPr txBox="1"/>
          <p:nvPr/>
        </p:nvSpPr>
        <p:spPr>
          <a:xfrm>
            <a:off x="2180474" y="2249742"/>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38" name="TextBox 37"/>
          <p:cNvSpPr txBox="1"/>
          <p:nvPr/>
        </p:nvSpPr>
        <p:spPr>
          <a:xfrm>
            <a:off x="5089155" y="2207223"/>
            <a:ext cx="1434027" cy="707886"/>
          </a:xfrm>
          <a:prstGeom prst="rect">
            <a:avLst/>
          </a:prstGeom>
          <a:solidFill>
            <a:srgbClr val="FFFF00"/>
          </a:solidFill>
          <a:ln>
            <a:solidFill>
              <a:schemeClr val="tx1"/>
            </a:solidFill>
          </a:ln>
        </p:spPr>
        <p:txBody>
          <a:bodyPr wrap="square" rtlCol="0">
            <a:spAutoFit/>
          </a:bodyPr>
          <a:lstStyle/>
          <a:p>
            <a:r>
              <a:rPr lang="en-US" sz="2000" dirty="0" smtClean="0"/>
              <a:t>Update</a:t>
            </a:r>
          </a:p>
          <a:p>
            <a:r>
              <a:rPr lang="en-US" sz="2000" dirty="0" smtClean="0"/>
              <a:t> </a:t>
            </a:r>
            <a:r>
              <a:rPr lang="en-US" sz="2000" i="1" dirty="0" smtClean="0"/>
              <a:t>Items </a:t>
            </a:r>
            <a:r>
              <a:rPr lang="en-US" sz="2000" dirty="0" smtClean="0"/>
              <a:t>table</a:t>
            </a:r>
            <a:endParaRPr lang="en-US" sz="2000" dirty="0"/>
          </a:p>
        </p:txBody>
      </p:sp>
      <p:cxnSp>
        <p:nvCxnSpPr>
          <p:cNvPr id="39" name="Straight Connector 38"/>
          <p:cNvCxnSpPr>
            <a:endCxn id="38" idx="1"/>
          </p:cNvCxnSpPr>
          <p:nvPr/>
        </p:nvCxnSpPr>
        <p:spPr>
          <a:xfrm flipV="1">
            <a:off x="3396009" y="2561166"/>
            <a:ext cx="1693146"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026220" y="2566710"/>
            <a:ext cx="868710" cy="369332"/>
          </a:xfrm>
          <a:prstGeom prst="rect">
            <a:avLst/>
          </a:prstGeom>
          <a:noFill/>
        </p:spPr>
        <p:txBody>
          <a:bodyPr wrap="none" rtlCol="0">
            <a:spAutoFit/>
          </a:bodyPr>
          <a:lstStyle/>
          <a:p>
            <a:r>
              <a:rPr lang="en-US" dirty="0" smtClean="0"/>
              <a:t>Put-bid</a:t>
            </a:r>
          </a:p>
        </p:txBody>
      </p:sp>
      <p:cxnSp>
        <p:nvCxnSpPr>
          <p:cNvPr id="41" name="Straight Connector 40"/>
          <p:cNvCxnSpPr/>
          <p:nvPr/>
        </p:nvCxnSpPr>
        <p:spPr>
          <a:xfrm>
            <a:off x="2811319" y="2936042"/>
            <a:ext cx="0" cy="161259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5746173" y="2915109"/>
            <a:ext cx="0" cy="161259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45" name="Rectangular Callout 44"/>
          <p:cNvSpPr/>
          <p:nvPr/>
        </p:nvSpPr>
        <p:spPr>
          <a:xfrm>
            <a:off x="6582385" y="3051463"/>
            <a:ext cx="2376888" cy="977900"/>
          </a:xfrm>
          <a:prstGeom prst="wedgeRectCallout">
            <a:avLst>
              <a:gd name="adj1" fmla="val -82279"/>
              <a:gd name="adj2" fmla="val 42972"/>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False conflict because max(bid, </a:t>
            </a:r>
            <a:r>
              <a:rPr lang="en-US" dirty="0" err="1" smtClean="0">
                <a:solidFill>
                  <a:srgbClr val="000000"/>
                </a:solidFill>
              </a:rPr>
              <a:t>current_price</a:t>
            </a:r>
            <a:r>
              <a:rPr lang="en-US" dirty="0" smtClean="0">
                <a:solidFill>
                  <a:srgbClr val="000000"/>
                </a:solidFill>
              </a:rPr>
              <a:t>) </a:t>
            </a:r>
            <a:r>
              <a:rPr lang="en-US" dirty="0">
                <a:solidFill>
                  <a:srgbClr val="000000"/>
                </a:solidFill>
              </a:rPr>
              <a:t>commutes</a:t>
            </a:r>
          </a:p>
        </p:txBody>
      </p:sp>
    </p:spTree>
    <p:extLst>
      <p:ext uri="{BB962C8B-B14F-4D97-AF65-F5344CB8AC3E}">
        <p14:creationId xmlns:p14="http://schemas.microsoft.com/office/powerpoint/2010/main" val="17307766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4383" y="4602437"/>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6" name="TextBox 5"/>
          <p:cNvSpPr txBox="1"/>
          <p:nvPr/>
        </p:nvSpPr>
        <p:spPr>
          <a:xfrm>
            <a:off x="5193064" y="4548641"/>
            <a:ext cx="1434027" cy="707886"/>
          </a:xfrm>
          <a:prstGeom prst="rect">
            <a:avLst/>
          </a:prstGeom>
          <a:solidFill>
            <a:srgbClr val="FFFF00"/>
          </a:solidFill>
          <a:ln>
            <a:solidFill>
              <a:schemeClr val="tx1"/>
            </a:solidFill>
          </a:ln>
        </p:spPr>
        <p:txBody>
          <a:bodyPr wrap="square" rtlCol="0">
            <a:spAutoFit/>
          </a:bodyPr>
          <a:lstStyle/>
          <a:p>
            <a:r>
              <a:rPr lang="en-US" sz="2000" dirty="0" smtClean="0"/>
              <a:t>Update</a:t>
            </a:r>
          </a:p>
          <a:p>
            <a:r>
              <a:rPr lang="en-US" sz="2000" dirty="0" smtClean="0"/>
              <a:t> </a:t>
            </a:r>
            <a:r>
              <a:rPr lang="en-US" sz="2000" i="1" dirty="0" smtClean="0"/>
              <a:t>Items </a:t>
            </a:r>
            <a:r>
              <a:rPr lang="en-US" sz="2000" dirty="0" smtClean="0"/>
              <a:t>table</a:t>
            </a:r>
            <a:endParaRPr lang="en-US" sz="2000" dirty="0"/>
          </a:p>
        </p:txBody>
      </p:sp>
      <p:cxnSp>
        <p:nvCxnSpPr>
          <p:cNvPr id="13" name="Straight Connector 12"/>
          <p:cNvCxnSpPr>
            <a:endCxn id="6" idx="1"/>
          </p:cNvCxnSpPr>
          <p:nvPr/>
        </p:nvCxnSpPr>
        <p:spPr>
          <a:xfrm flipV="1">
            <a:off x="3499918" y="4902584"/>
            <a:ext cx="1693146"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16" name="Title 1"/>
          <p:cNvSpPr txBox="1">
            <a:spLocks/>
          </p:cNvSpPr>
          <p:nvPr/>
        </p:nvSpPr>
        <p:spPr>
          <a:xfrm>
            <a:off x="115450" y="274638"/>
            <a:ext cx="8686800" cy="1143000"/>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t>Solution: users annotate </a:t>
            </a:r>
            <a:r>
              <a:rPr lang="en-US" sz="3600" dirty="0" err="1" smtClean="0"/>
              <a:t>commutativity</a:t>
            </a:r>
            <a:endParaRPr lang="en-US" sz="3600" dirty="0" smtClean="0"/>
          </a:p>
        </p:txBody>
      </p:sp>
      <p:sp>
        <p:nvSpPr>
          <p:cNvPr id="18" name="TextBox 17"/>
          <p:cNvSpPr txBox="1"/>
          <p:nvPr/>
        </p:nvSpPr>
        <p:spPr>
          <a:xfrm>
            <a:off x="1176311" y="4723462"/>
            <a:ext cx="868710" cy="369332"/>
          </a:xfrm>
          <a:prstGeom prst="rect">
            <a:avLst/>
          </a:prstGeom>
          <a:noFill/>
        </p:spPr>
        <p:txBody>
          <a:bodyPr wrap="none" rtlCol="0">
            <a:spAutoFit/>
          </a:bodyPr>
          <a:lstStyle/>
          <a:p>
            <a:r>
              <a:rPr lang="en-US" dirty="0" smtClean="0"/>
              <a:t>Put-bid</a:t>
            </a:r>
          </a:p>
        </p:txBody>
      </p:sp>
      <p:sp>
        <p:nvSpPr>
          <p:cNvPr id="37" name="TextBox 36"/>
          <p:cNvSpPr txBox="1"/>
          <p:nvPr/>
        </p:nvSpPr>
        <p:spPr>
          <a:xfrm>
            <a:off x="2180474" y="2249742"/>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38" name="TextBox 37"/>
          <p:cNvSpPr txBox="1"/>
          <p:nvPr/>
        </p:nvSpPr>
        <p:spPr>
          <a:xfrm>
            <a:off x="5089155" y="2207223"/>
            <a:ext cx="1434027" cy="707886"/>
          </a:xfrm>
          <a:prstGeom prst="rect">
            <a:avLst/>
          </a:prstGeom>
          <a:solidFill>
            <a:srgbClr val="FFFF00"/>
          </a:solidFill>
          <a:ln>
            <a:solidFill>
              <a:schemeClr val="tx1"/>
            </a:solidFill>
          </a:ln>
        </p:spPr>
        <p:txBody>
          <a:bodyPr wrap="square" rtlCol="0">
            <a:spAutoFit/>
          </a:bodyPr>
          <a:lstStyle/>
          <a:p>
            <a:r>
              <a:rPr lang="en-US" sz="2000" dirty="0" smtClean="0"/>
              <a:t>Update</a:t>
            </a:r>
          </a:p>
          <a:p>
            <a:r>
              <a:rPr lang="en-US" sz="2000" dirty="0" smtClean="0"/>
              <a:t> </a:t>
            </a:r>
            <a:r>
              <a:rPr lang="en-US" sz="2000" i="1" dirty="0" smtClean="0"/>
              <a:t>Items </a:t>
            </a:r>
            <a:r>
              <a:rPr lang="en-US" sz="2000" dirty="0" smtClean="0"/>
              <a:t>table</a:t>
            </a:r>
            <a:endParaRPr lang="en-US" sz="2000" dirty="0"/>
          </a:p>
        </p:txBody>
      </p:sp>
      <p:cxnSp>
        <p:nvCxnSpPr>
          <p:cNvPr id="39" name="Straight Connector 38"/>
          <p:cNvCxnSpPr>
            <a:endCxn id="38" idx="1"/>
          </p:cNvCxnSpPr>
          <p:nvPr/>
        </p:nvCxnSpPr>
        <p:spPr>
          <a:xfrm flipV="1">
            <a:off x="3396009" y="2561166"/>
            <a:ext cx="1693146"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026220" y="2566710"/>
            <a:ext cx="868710" cy="369332"/>
          </a:xfrm>
          <a:prstGeom prst="rect">
            <a:avLst/>
          </a:prstGeom>
          <a:noFill/>
        </p:spPr>
        <p:txBody>
          <a:bodyPr wrap="none" rtlCol="0">
            <a:spAutoFit/>
          </a:bodyPr>
          <a:lstStyle/>
          <a:p>
            <a:r>
              <a:rPr lang="en-US" dirty="0" smtClean="0"/>
              <a:t>Put-bid</a:t>
            </a:r>
          </a:p>
        </p:txBody>
      </p:sp>
      <p:cxnSp>
        <p:nvCxnSpPr>
          <p:cNvPr id="41" name="Straight Connector 40"/>
          <p:cNvCxnSpPr/>
          <p:nvPr/>
        </p:nvCxnSpPr>
        <p:spPr>
          <a:xfrm>
            <a:off x="2811319" y="2936042"/>
            <a:ext cx="0" cy="161259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5746173" y="2915109"/>
            <a:ext cx="0" cy="161259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nvGrpSpPr>
          <p:cNvPr id="4" name="Group 3"/>
          <p:cNvGrpSpPr/>
          <p:nvPr/>
        </p:nvGrpSpPr>
        <p:grpSpPr>
          <a:xfrm>
            <a:off x="5305211" y="2915109"/>
            <a:ext cx="440962" cy="1612599"/>
            <a:chOff x="5305211" y="2915109"/>
            <a:chExt cx="440962" cy="1612599"/>
          </a:xfrm>
        </p:grpSpPr>
        <p:cxnSp>
          <p:nvCxnSpPr>
            <p:cNvPr id="17" name="Straight Connector 16"/>
            <p:cNvCxnSpPr/>
            <p:nvPr/>
          </p:nvCxnSpPr>
          <p:spPr>
            <a:xfrm>
              <a:off x="5746173" y="2915109"/>
              <a:ext cx="0" cy="1612599"/>
            </a:xfrm>
            <a:prstGeom prst="line">
              <a:avLst/>
            </a:prstGeom>
            <a:ln w="76200" cmpd="sng">
              <a:solidFill>
                <a:srgbClr val="FFFF00"/>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rot="16200000">
              <a:off x="4826322" y="3631150"/>
              <a:ext cx="1327110" cy="369332"/>
            </a:xfrm>
            <a:prstGeom prst="rect">
              <a:avLst/>
            </a:prstGeom>
            <a:noFill/>
          </p:spPr>
          <p:txBody>
            <a:bodyPr wrap="square" rtlCol="0">
              <a:spAutoFit/>
            </a:bodyPr>
            <a:lstStyle/>
            <a:p>
              <a:r>
                <a:rPr lang="en-US" dirty="0" smtClean="0"/>
                <a:t>commutes</a:t>
              </a:r>
              <a:endParaRPr lang="en-US" dirty="0"/>
            </a:p>
          </p:txBody>
        </p:sp>
      </p:grpSp>
    </p:spTree>
    <p:extLst>
      <p:ext uri="{BB962C8B-B14F-4D97-AF65-F5344CB8AC3E}">
        <p14:creationId xmlns:p14="http://schemas.microsoft.com/office/powerpoint/2010/main" val="36200192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a:endCxn id="24" idx="1"/>
          </p:cNvCxnSpPr>
          <p:nvPr/>
        </p:nvCxnSpPr>
        <p:spPr>
          <a:xfrm flipV="1">
            <a:off x="3126235" y="4217585"/>
            <a:ext cx="2560700"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endCxn id="28" idx="1"/>
          </p:cNvCxnSpPr>
          <p:nvPr/>
        </p:nvCxnSpPr>
        <p:spPr>
          <a:xfrm flipV="1">
            <a:off x="3033871" y="1876167"/>
            <a:ext cx="2549155"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01574" y="7775"/>
            <a:ext cx="8340852" cy="990600"/>
          </a:xfrm>
        </p:spPr>
        <p:txBody>
          <a:bodyPr>
            <a:normAutofit/>
          </a:bodyPr>
          <a:lstStyle/>
          <a:p>
            <a:r>
              <a:rPr lang="en-US" dirty="0" smtClean="0"/>
              <a:t>SC-cycle source #2: system chains</a:t>
            </a:r>
            <a:endParaRPr lang="en-US" dirty="0"/>
          </a:p>
        </p:txBody>
      </p:sp>
      <p:sp>
        <p:nvSpPr>
          <p:cNvPr id="23" name="TextBox 22"/>
          <p:cNvSpPr txBox="1"/>
          <p:nvPr/>
        </p:nvSpPr>
        <p:spPr>
          <a:xfrm>
            <a:off x="2518467" y="3907695"/>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24" name="TextBox 23"/>
          <p:cNvSpPr txBox="1"/>
          <p:nvPr/>
        </p:nvSpPr>
        <p:spPr>
          <a:xfrm>
            <a:off x="5686935" y="3863642"/>
            <a:ext cx="1434027" cy="707886"/>
          </a:xfrm>
          <a:prstGeom prst="rect">
            <a:avLst/>
          </a:prstGeom>
          <a:solidFill>
            <a:srgbClr val="FFFF00"/>
          </a:solidFill>
          <a:ln>
            <a:solidFill>
              <a:schemeClr val="tx1"/>
            </a:solidFill>
          </a:ln>
        </p:spPr>
        <p:txBody>
          <a:bodyPr wrap="square" rtlCol="0">
            <a:spAutoFit/>
          </a:bodyPr>
          <a:lstStyle/>
          <a:p>
            <a:pPr algn="ctr"/>
            <a:r>
              <a:rPr lang="en-US" sz="2000" dirty="0" smtClean="0"/>
              <a:t>…</a:t>
            </a:r>
          </a:p>
          <a:p>
            <a:pPr algn="ctr"/>
            <a:endParaRPr lang="en-US" sz="2000" dirty="0" smtClean="0"/>
          </a:p>
        </p:txBody>
      </p:sp>
      <p:sp>
        <p:nvSpPr>
          <p:cNvPr id="26" name="TextBox 25"/>
          <p:cNvSpPr txBox="1"/>
          <p:nvPr/>
        </p:nvSpPr>
        <p:spPr>
          <a:xfrm>
            <a:off x="714170" y="4032919"/>
            <a:ext cx="868710" cy="369332"/>
          </a:xfrm>
          <a:prstGeom prst="rect">
            <a:avLst/>
          </a:prstGeom>
          <a:noFill/>
        </p:spPr>
        <p:txBody>
          <a:bodyPr wrap="none" rtlCol="0">
            <a:spAutoFit/>
          </a:bodyPr>
          <a:lstStyle/>
          <a:p>
            <a:r>
              <a:rPr lang="en-US" dirty="0" smtClean="0"/>
              <a:t>Put-bid</a:t>
            </a:r>
          </a:p>
        </p:txBody>
      </p:sp>
      <p:sp>
        <p:nvSpPr>
          <p:cNvPr id="27" name="TextBox 26"/>
          <p:cNvSpPr txBox="1"/>
          <p:nvPr/>
        </p:nvSpPr>
        <p:spPr>
          <a:xfrm>
            <a:off x="2426103" y="1557577"/>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28" name="TextBox 27"/>
          <p:cNvSpPr txBox="1"/>
          <p:nvPr/>
        </p:nvSpPr>
        <p:spPr>
          <a:xfrm>
            <a:off x="5583026" y="1522224"/>
            <a:ext cx="1434027" cy="707886"/>
          </a:xfrm>
          <a:prstGeom prst="rect">
            <a:avLst/>
          </a:prstGeom>
          <a:solidFill>
            <a:srgbClr val="FFFF00"/>
          </a:solidFill>
          <a:ln>
            <a:solidFill>
              <a:schemeClr val="tx1"/>
            </a:solidFill>
          </a:ln>
        </p:spPr>
        <p:txBody>
          <a:bodyPr wrap="square" rtlCol="0">
            <a:spAutoFit/>
          </a:bodyPr>
          <a:lstStyle/>
          <a:p>
            <a:pPr algn="ctr"/>
            <a:r>
              <a:rPr lang="en-US" sz="2000" dirty="0" smtClean="0"/>
              <a:t>…</a:t>
            </a:r>
          </a:p>
          <a:p>
            <a:pPr algn="ctr"/>
            <a:endParaRPr lang="en-US" sz="2000" dirty="0" smtClean="0"/>
          </a:p>
        </p:txBody>
      </p:sp>
      <p:sp>
        <p:nvSpPr>
          <p:cNvPr id="30" name="TextBox 29"/>
          <p:cNvSpPr txBox="1"/>
          <p:nvPr/>
        </p:nvSpPr>
        <p:spPr>
          <a:xfrm>
            <a:off x="564079" y="1876167"/>
            <a:ext cx="868710" cy="369332"/>
          </a:xfrm>
          <a:prstGeom prst="rect">
            <a:avLst/>
          </a:prstGeom>
          <a:noFill/>
        </p:spPr>
        <p:txBody>
          <a:bodyPr wrap="none" rtlCol="0">
            <a:spAutoFit/>
          </a:bodyPr>
          <a:lstStyle/>
          <a:p>
            <a:r>
              <a:rPr lang="en-US" dirty="0" smtClean="0"/>
              <a:t>Put-bid</a:t>
            </a:r>
          </a:p>
        </p:txBody>
      </p:sp>
      <p:sp>
        <p:nvSpPr>
          <p:cNvPr id="45" name="TextBox 44"/>
          <p:cNvSpPr txBox="1"/>
          <p:nvPr/>
        </p:nvSpPr>
        <p:spPr>
          <a:xfrm>
            <a:off x="3518127" y="1542502"/>
            <a:ext cx="1764939" cy="707886"/>
          </a:xfrm>
          <a:prstGeom prst="rect">
            <a:avLst/>
          </a:prstGeom>
          <a:pattFill prst="dkHorz">
            <a:fgClr>
              <a:srgbClr val="F8B3DE"/>
            </a:fgClr>
            <a:bgClr>
              <a:prstClr val="white"/>
            </a:bgClr>
          </a:pattFill>
          <a:ln>
            <a:solidFill>
              <a:srgbClr val="000000"/>
            </a:solidFill>
          </a:ln>
        </p:spPr>
        <p:txBody>
          <a:bodyPr wrap="none" rtlCol="0">
            <a:spAutoFit/>
          </a:bodyPr>
          <a:lstStyle/>
          <a:p>
            <a:r>
              <a:rPr lang="en-US" sz="2000" dirty="0" smtClean="0"/>
              <a:t>Insert to </a:t>
            </a:r>
          </a:p>
          <a:p>
            <a:r>
              <a:rPr lang="en-US" sz="2000" i="1" dirty="0" smtClean="0"/>
              <a:t>Bids-secondary</a:t>
            </a:r>
            <a:endParaRPr lang="en-US" sz="2000" dirty="0"/>
          </a:p>
        </p:txBody>
      </p:sp>
      <p:sp>
        <p:nvSpPr>
          <p:cNvPr id="46" name="TextBox 45"/>
          <p:cNvSpPr txBox="1"/>
          <p:nvPr/>
        </p:nvSpPr>
        <p:spPr>
          <a:xfrm>
            <a:off x="3641638" y="3911529"/>
            <a:ext cx="1764939" cy="707886"/>
          </a:xfrm>
          <a:prstGeom prst="rect">
            <a:avLst/>
          </a:prstGeom>
          <a:pattFill prst="dkHorz">
            <a:fgClr>
              <a:srgbClr val="F8B3DE"/>
            </a:fgClr>
            <a:bgClr>
              <a:prstClr val="white"/>
            </a:bgClr>
          </a:pattFill>
          <a:ln>
            <a:solidFill>
              <a:srgbClr val="000000"/>
            </a:solidFill>
          </a:ln>
        </p:spPr>
        <p:txBody>
          <a:bodyPr wrap="none" rtlCol="0">
            <a:spAutoFit/>
          </a:bodyPr>
          <a:lstStyle/>
          <a:p>
            <a:r>
              <a:rPr lang="en-US" sz="2000" dirty="0" smtClean="0"/>
              <a:t>Insert to </a:t>
            </a:r>
          </a:p>
          <a:p>
            <a:r>
              <a:rPr lang="en-US" sz="2000" i="1" dirty="0" smtClean="0"/>
              <a:t>Bids-secondary</a:t>
            </a:r>
            <a:endParaRPr lang="en-US" sz="2000" dirty="0"/>
          </a:p>
        </p:txBody>
      </p:sp>
      <p:grpSp>
        <p:nvGrpSpPr>
          <p:cNvPr id="9" name="Group 8"/>
          <p:cNvGrpSpPr/>
          <p:nvPr/>
        </p:nvGrpSpPr>
        <p:grpSpPr>
          <a:xfrm>
            <a:off x="2518467" y="2265463"/>
            <a:ext cx="1838960" cy="1598179"/>
            <a:chOff x="2980608" y="2956006"/>
            <a:chExt cx="1838960" cy="1598179"/>
          </a:xfrm>
        </p:grpSpPr>
        <p:cxnSp>
          <p:nvCxnSpPr>
            <p:cNvPr id="6" name="Straight Connector 5"/>
            <p:cNvCxnSpPr/>
            <p:nvPr/>
          </p:nvCxnSpPr>
          <p:spPr>
            <a:xfrm>
              <a:off x="2980608" y="2956006"/>
              <a:ext cx="0" cy="159817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4819568" y="2956006"/>
              <a:ext cx="0" cy="159817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10" name="Group 9"/>
          <p:cNvGrpSpPr/>
          <p:nvPr/>
        </p:nvGrpSpPr>
        <p:grpSpPr>
          <a:xfrm>
            <a:off x="1783219" y="1303167"/>
            <a:ext cx="5611156" cy="4226890"/>
            <a:chOff x="2245360" y="1993710"/>
            <a:chExt cx="5611156" cy="4226890"/>
          </a:xfrm>
        </p:grpSpPr>
        <p:sp>
          <p:nvSpPr>
            <p:cNvPr id="66" name="Rectangle 65"/>
            <p:cNvSpPr/>
            <p:nvPr/>
          </p:nvSpPr>
          <p:spPr>
            <a:xfrm>
              <a:off x="2245360" y="1993710"/>
              <a:ext cx="3708400" cy="3604450"/>
            </a:xfrm>
            <a:prstGeom prst="rect">
              <a:avLst/>
            </a:prstGeom>
            <a:noFill/>
            <a:ln>
              <a:solidFill>
                <a:srgbClr val="FF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4" name="Straight Arrow Connector 73"/>
            <p:cNvCxnSpPr/>
            <p:nvPr/>
          </p:nvCxnSpPr>
          <p:spPr>
            <a:xfrm flipH="1" flipV="1">
              <a:off x="6016121" y="5647200"/>
              <a:ext cx="613081" cy="236800"/>
            </a:xfrm>
            <a:prstGeom prst="straightConnector1">
              <a:avLst/>
            </a:prstGeom>
            <a:ln>
              <a:solidFill>
                <a:schemeClr val="tx1"/>
              </a:solidFill>
              <a:prstDash val="solid"/>
              <a:tailEnd type="arrow"/>
            </a:ln>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6648733" y="5758935"/>
              <a:ext cx="1207783" cy="461665"/>
            </a:xfrm>
            <a:prstGeom prst="rect">
              <a:avLst/>
            </a:prstGeom>
            <a:noFill/>
            <a:ln>
              <a:noFill/>
              <a:prstDash val="solid"/>
            </a:ln>
          </p:spPr>
          <p:txBody>
            <a:bodyPr wrap="none" rtlCol="0">
              <a:spAutoFit/>
            </a:bodyPr>
            <a:lstStyle/>
            <a:p>
              <a:r>
                <a:rPr lang="en-US" sz="2400" dirty="0" smtClean="0"/>
                <a:t>SC-cycle</a:t>
              </a:r>
              <a:endParaRPr lang="en-US" sz="2400" dirty="0"/>
            </a:p>
          </p:txBody>
        </p:sp>
      </p:grpSp>
    </p:spTree>
    <p:extLst>
      <p:ext uri="{BB962C8B-B14F-4D97-AF65-F5344CB8AC3E}">
        <p14:creationId xmlns:p14="http://schemas.microsoft.com/office/powerpoint/2010/main" val="24451313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1.66667E-6 1.85185E-6 L -0.06562 0.00162 " pathEditMode="relative" rAng="0" ptsTypes="AA">
                                      <p:cBhvr>
                                        <p:cTn id="6" dur="2000" fill="hold"/>
                                        <p:tgtEl>
                                          <p:spTgt spid="27"/>
                                        </p:tgtEl>
                                        <p:attrNameLst>
                                          <p:attrName>ppt_x</p:attrName>
                                          <p:attrName>ppt_y</p:attrName>
                                        </p:attrNameLst>
                                      </p:cBhvr>
                                      <p:rCtr x="-3281" y="69"/>
                                    </p:animMotion>
                                  </p:childTnLst>
                                </p:cTn>
                              </p:par>
                              <p:par>
                                <p:cTn id="7" presetID="0" presetClass="path" presetSubtype="0" accel="50000" decel="50000" fill="hold" grpId="0" nodeType="withEffect">
                                  <p:stCondLst>
                                    <p:cond delay="0"/>
                                  </p:stCondLst>
                                  <p:childTnLst>
                                    <p:animMotion origin="layout" path="M -1.11111E-6 -7.40741E-7 L -0.0467 0.00278 " pathEditMode="relative" rAng="0" ptsTypes="AA">
                                      <p:cBhvr>
                                        <p:cTn id="8" dur="2000" fill="hold"/>
                                        <p:tgtEl>
                                          <p:spTgt spid="23"/>
                                        </p:tgtEl>
                                        <p:attrNameLst>
                                          <p:attrName>ppt_x</p:attrName>
                                          <p:attrName>ppt_y</p:attrName>
                                        </p:attrNameLst>
                                      </p:cBhvr>
                                      <p:rCtr x="-2344" y="139"/>
                                    </p:animMotion>
                                  </p:childTnLst>
                                </p:cTn>
                              </p:par>
                            </p:childTnLst>
                          </p:cTn>
                        </p:par>
                        <p:par>
                          <p:cTn id="9" fill="hold">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45"/>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46"/>
                                        </p:tgtEl>
                                        <p:attrNameLst>
                                          <p:attrName>style.visibility</p:attrName>
                                        </p:attrNameLst>
                                      </p:cBhvr>
                                      <p:to>
                                        <p:strVal val="visible"/>
                                      </p:to>
                                    </p:set>
                                  </p:childTnLst>
                                </p:cTn>
                              </p:par>
                            </p:childTnLst>
                          </p:cTn>
                        </p:par>
                        <p:par>
                          <p:cTn id="14" fill="hold">
                            <p:stCondLst>
                              <p:cond delay="2000"/>
                            </p:stCondLst>
                            <p:childTnLst>
                              <p:par>
                                <p:cTn id="15" presetID="1" presetClass="entr" presetSubtype="0" fill="hold" nodeType="afterEffect">
                                  <p:stCondLst>
                                    <p:cond delay="1000"/>
                                  </p:stCondLst>
                                  <p:childTnLst>
                                    <p:set>
                                      <p:cBhvr>
                                        <p:cTn id="16" dur="1" fill="hold">
                                          <p:stCondLst>
                                            <p:cond delay="0"/>
                                          </p:stCondLst>
                                        </p:cTn>
                                        <p:tgtEl>
                                          <p:spTgt spid="9"/>
                                        </p:tgtEl>
                                        <p:attrNameLst>
                                          <p:attrName>style.visibility</p:attrName>
                                        </p:attrNameLst>
                                      </p:cBhvr>
                                      <p:to>
                                        <p:strVal val="visible"/>
                                      </p:to>
                                    </p:set>
                                  </p:childTnLst>
                                </p:cTn>
                              </p:par>
                            </p:childTnLst>
                          </p:cTn>
                        </p:par>
                        <p:par>
                          <p:cTn id="17" fill="hold">
                            <p:stCondLst>
                              <p:cond delay="3000"/>
                            </p:stCondLst>
                            <p:childTnLst>
                              <p:par>
                                <p:cTn id="18" presetID="1" presetClass="entr" presetSubtype="0" fill="hold" nodeType="afterEffect">
                                  <p:stCondLst>
                                    <p:cond delay="100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animBg="1"/>
      <p:bldP spid="45" grpId="0" animBg="1"/>
      <p:bldP spid="4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20" y="-57150"/>
            <a:ext cx="8340852" cy="990600"/>
          </a:xfrm>
        </p:spPr>
        <p:txBody>
          <a:bodyPr>
            <a:normAutofit/>
          </a:bodyPr>
          <a:lstStyle/>
          <a:p>
            <a:r>
              <a:rPr lang="en-US" sz="3600" dirty="0"/>
              <a:t>Solution: chains provide origin-ordering</a:t>
            </a:r>
          </a:p>
        </p:txBody>
      </p:sp>
      <p:sp>
        <p:nvSpPr>
          <p:cNvPr id="3" name="Content Placeholder 2"/>
          <p:cNvSpPr>
            <a:spLocks noGrp="1"/>
          </p:cNvSpPr>
          <p:nvPr>
            <p:ph idx="1"/>
          </p:nvPr>
        </p:nvSpPr>
        <p:spPr>
          <a:xfrm>
            <a:off x="664210" y="964032"/>
            <a:ext cx="7802880" cy="1859280"/>
          </a:xfrm>
        </p:spPr>
        <p:txBody>
          <a:bodyPr>
            <a:normAutofit/>
          </a:bodyPr>
          <a:lstStyle/>
          <a:p>
            <a:r>
              <a:rPr lang="en-US" sz="2400" dirty="0" smtClean="0"/>
              <a:t>Observation: conflicting system chains originate at the same first hop server.</a:t>
            </a:r>
          </a:p>
        </p:txBody>
      </p:sp>
      <p:cxnSp>
        <p:nvCxnSpPr>
          <p:cNvPr id="37" name="Straight Connector 36"/>
          <p:cNvCxnSpPr/>
          <p:nvPr/>
        </p:nvCxnSpPr>
        <p:spPr>
          <a:xfrm flipV="1">
            <a:off x="2986658" y="2434016"/>
            <a:ext cx="2549155"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grpSp>
        <p:nvGrpSpPr>
          <p:cNvPr id="45" name="Group 44"/>
          <p:cNvGrpSpPr/>
          <p:nvPr/>
        </p:nvGrpSpPr>
        <p:grpSpPr>
          <a:xfrm>
            <a:off x="3131654" y="2675564"/>
            <a:ext cx="1838960" cy="1598179"/>
            <a:chOff x="2980608" y="2956006"/>
            <a:chExt cx="1838960" cy="1598179"/>
          </a:xfrm>
        </p:grpSpPr>
        <p:cxnSp>
          <p:nvCxnSpPr>
            <p:cNvPr id="46" name="Straight Connector 45"/>
            <p:cNvCxnSpPr/>
            <p:nvPr/>
          </p:nvCxnSpPr>
          <p:spPr>
            <a:xfrm>
              <a:off x="2980608" y="2956006"/>
              <a:ext cx="0" cy="159817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4819568" y="2956006"/>
              <a:ext cx="0" cy="1598179"/>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19" name="Group 18"/>
          <p:cNvGrpSpPr/>
          <p:nvPr/>
        </p:nvGrpSpPr>
        <p:grpSpPr>
          <a:xfrm>
            <a:off x="6627411" y="3175656"/>
            <a:ext cx="1513840" cy="976222"/>
            <a:chOff x="6791325" y="3735070"/>
            <a:chExt cx="1513840" cy="976222"/>
          </a:xfrm>
        </p:grpSpPr>
        <p:sp>
          <p:nvSpPr>
            <p:cNvPr id="5" name="Rectangular Callout 4"/>
            <p:cNvSpPr/>
            <p:nvPr/>
          </p:nvSpPr>
          <p:spPr>
            <a:xfrm>
              <a:off x="6807200" y="3735070"/>
              <a:ext cx="1259840" cy="609600"/>
            </a:xfrm>
            <a:prstGeom prst="wedgeRectCallout">
              <a:avLst>
                <a:gd name="adj1" fmla="val -179905"/>
                <a:gd name="adj2" fmla="val -77604"/>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ular Callout 47"/>
            <p:cNvSpPr/>
            <p:nvPr/>
          </p:nvSpPr>
          <p:spPr>
            <a:xfrm>
              <a:off x="6791325" y="3766820"/>
              <a:ext cx="1513840" cy="944472"/>
            </a:xfrm>
            <a:prstGeom prst="wedgeRectCallout">
              <a:avLst>
                <a:gd name="adj1" fmla="val -277289"/>
                <a:gd name="adj2" fmla="val -54694"/>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Both write </a:t>
              </a:r>
              <a:r>
                <a:rPr lang="en-US" dirty="0" smtClean="0">
                  <a:solidFill>
                    <a:schemeClr val="tx1"/>
                  </a:solidFill>
                </a:rPr>
                <a:t>the same row of Bids table</a:t>
              </a:r>
              <a:endParaRPr lang="en-US" dirty="0">
                <a:solidFill>
                  <a:schemeClr val="tx1"/>
                </a:solidFill>
              </a:endParaRPr>
            </a:p>
          </p:txBody>
        </p:sp>
      </p:grpSp>
      <p:sp>
        <p:nvSpPr>
          <p:cNvPr id="49" name="Content Placeholder 2"/>
          <p:cNvSpPr txBox="1">
            <a:spLocks/>
          </p:cNvSpPr>
          <p:nvPr/>
        </p:nvSpPr>
        <p:spPr>
          <a:xfrm>
            <a:off x="648464" y="4556125"/>
            <a:ext cx="7656860" cy="13969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smtClean="0"/>
              <a:t>Origin-ordering: if chains T1 &lt; T2 at same first hop, </a:t>
            </a:r>
            <a:r>
              <a:rPr lang="en-US" sz="2400" dirty="0" smtClean="0"/>
              <a:t>then</a:t>
            </a:r>
            <a:r>
              <a:rPr lang="en-US" sz="2400" dirty="0" smtClean="0">
                <a:sym typeface="Wingdings"/>
              </a:rPr>
              <a:t> </a:t>
            </a:r>
            <a:r>
              <a:rPr lang="en-US" sz="2400" dirty="0" smtClean="0"/>
              <a:t>T1 &lt; T2 at all subsequent overlapping hops</a:t>
            </a:r>
            <a:r>
              <a:rPr lang="en-US" sz="2400" dirty="0" smtClean="0"/>
              <a:t>.</a:t>
            </a:r>
          </a:p>
          <a:p>
            <a:pPr lvl="1"/>
            <a:r>
              <a:rPr lang="en-US" sz="2000" dirty="0" smtClean="0"/>
              <a:t>Can be implemented cheaply </a:t>
            </a:r>
            <a:r>
              <a:rPr lang="en-US" sz="2000" dirty="0" smtClean="0">
                <a:sym typeface="Wingdings"/>
              </a:rPr>
              <a:t> sequence number vectors</a:t>
            </a:r>
            <a:r>
              <a:rPr lang="en-US" sz="2000" dirty="0" smtClean="0"/>
              <a:t> </a:t>
            </a:r>
            <a:endParaRPr lang="en-US" sz="2000" dirty="0" smtClean="0"/>
          </a:p>
        </p:txBody>
      </p:sp>
      <p:sp>
        <p:nvSpPr>
          <p:cNvPr id="20" name="TextBox 19"/>
          <p:cNvSpPr txBox="1"/>
          <p:nvPr/>
        </p:nvSpPr>
        <p:spPr>
          <a:xfrm>
            <a:off x="1602371" y="2020087"/>
            <a:ext cx="414146" cy="369332"/>
          </a:xfrm>
          <a:prstGeom prst="rect">
            <a:avLst/>
          </a:prstGeom>
          <a:noFill/>
        </p:spPr>
        <p:txBody>
          <a:bodyPr wrap="none" rtlCol="0">
            <a:spAutoFit/>
          </a:bodyPr>
          <a:lstStyle/>
          <a:p>
            <a:r>
              <a:rPr lang="en-US" dirty="0" smtClean="0"/>
              <a:t>T1</a:t>
            </a:r>
            <a:endParaRPr lang="en-US" dirty="0"/>
          </a:p>
        </p:txBody>
      </p:sp>
      <p:cxnSp>
        <p:nvCxnSpPr>
          <p:cNvPr id="36" name="Straight Connector 35"/>
          <p:cNvCxnSpPr/>
          <p:nvPr/>
        </p:nvCxnSpPr>
        <p:spPr>
          <a:xfrm flipV="1">
            <a:off x="3079022" y="3902309"/>
            <a:ext cx="2560700" cy="554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2471254" y="3592419"/>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41" name="TextBox 40"/>
          <p:cNvSpPr txBox="1"/>
          <p:nvPr/>
        </p:nvSpPr>
        <p:spPr>
          <a:xfrm>
            <a:off x="4476894" y="3596253"/>
            <a:ext cx="1764939" cy="707886"/>
          </a:xfrm>
          <a:prstGeom prst="rect">
            <a:avLst/>
          </a:prstGeom>
          <a:pattFill prst="dkHorz">
            <a:fgClr>
              <a:srgbClr val="F8B3DE"/>
            </a:fgClr>
            <a:bgClr>
              <a:prstClr val="white"/>
            </a:bgClr>
          </a:pattFill>
          <a:ln>
            <a:solidFill>
              <a:srgbClr val="000000"/>
            </a:solidFill>
          </a:ln>
        </p:spPr>
        <p:txBody>
          <a:bodyPr wrap="none" rtlCol="0">
            <a:spAutoFit/>
          </a:bodyPr>
          <a:lstStyle/>
          <a:p>
            <a:r>
              <a:rPr lang="en-US" sz="2000" dirty="0" smtClean="0"/>
              <a:t>Insert to </a:t>
            </a:r>
          </a:p>
          <a:p>
            <a:r>
              <a:rPr lang="en-US" sz="2000" i="1" dirty="0" smtClean="0"/>
              <a:t>Bids-secondary</a:t>
            </a:r>
            <a:endParaRPr lang="en-US" sz="2000" dirty="0"/>
          </a:p>
        </p:txBody>
      </p:sp>
      <p:sp>
        <p:nvSpPr>
          <p:cNvPr id="50" name="TextBox 49"/>
          <p:cNvSpPr txBox="1"/>
          <p:nvPr/>
        </p:nvSpPr>
        <p:spPr>
          <a:xfrm>
            <a:off x="1800830" y="3528040"/>
            <a:ext cx="414146" cy="369332"/>
          </a:xfrm>
          <a:prstGeom prst="rect">
            <a:avLst/>
          </a:prstGeom>
          <a:noFill/>
        </p:spPr>
        <p:txBody>
          <a:bodyPr wrap="none" rtlCol="0">
            <a:spAutoFit/>
          </a:bodyPr>
          <a:lstStyle/>
          <a:p>
            <a:r>
              <a:rPr lang="en-US" dirty="0" smtClean="0"/>
              <a:t>T2</a:t>
            </a:r>
            <a:endParaRPr lang="en-US" dirty="0"/>
          </a:p>
        </p:txBody>
      </p:sp>
      <p:sp>
        <p:nvSpPr>
          <p:cNvPr id="39" name="TextBox 38"/>
          <p:cNvSpPr txBox="1"/>
          <p:nvPr/>
        </p:nvSpPr>
        <p:spPr>
          <a:xfrm>
            <a:off x="2378890" y="2115426"/>
            <a:ext cx="1215535" cy="707886"/>
          </a:xfrm>
          <a:prstGeom prst="rect">
            <a:avLst/>
          </a:prstGeom>
          <a:solidFill>
            <a:srgbClr val="F8B3DE"/>
          </a:solidFill>
          <a:ln>
            <a:solidFill>
              <a:srgbClr val="000000"/>
            </a:solidFill>
          </a:ln>
        </p:spPr>
        <p:txBody>
          <a:bodyPr wrap="none" rtlCol="0">
            <a:spAutoFit/>
          </a:bodyPr>
          <a:lstStyle/>
          <a:p>
            <a:r>
              <a:rPr lang="en-US" sz="2000" dirty="0" smtClean="0"/>
              <a:t>Insert to </a:t>
            </a:r>
          </a:p>
          <a:p>
            <a:r>
              <a:rPr lang="en-US" sz="2000" i="1" dirty="0" smtClean="0"/>
              <a:t>Bids </a:t>
            </a:r>
            <a:r>
              <a:rPr lang="en-US" sz="2000" dirty="0" smtClean="0"/>
              <a:t>table</a:t>
            </a:r>
            <a:endParaRPr lang="en-US" sz="2000" dirty="0"/>
          </a:p>
        </p:txBody>
      </p:sp>
      <p:sp>
        <p:nvSpPr>
          <p:cNvPr id="40" name="TextBox 39"/>
          <p:cNvSpPr txBox="1"/>
          <p:nvPr/>
        </p:nvSpPr>
        <p:spPr>
          <a:xfrm>
            <a:off x="4353383" y="2080073"/>
            <a:ext cx="1764939" cy="707886"/>
          </a:xfrm>
          <a:prstGeom prst="rect">
            <a:avLst/>
          </a:prstGeom>
          <a:pattFill prst="dkHorz">
            <a:fgClr>
              <a:srgbClr val="F8B3DE"/>
            </a:fgClr>
            <a:bgClr>
              <a:prstClr val="white"/>
            </a:bgClr>
          </a:pattFill>
          <a:ln>
            <a:solidFill>
              <a:srgbClr val="000000"/>
            </a:solidFill>
          </a:ln>
        </p:spPr>
        <p:txBody>
          <a:bodyPr wrap="none" rtlCol="0">
            <a:spAutoFit/>
          </a:bodyPr>
          <a:lstStyle/>
          <a:p>
            <a:r>
              <a:rPr lang="en-US" sz="2000" dirty="0" smtClean="0"/>
              <a:t>Insert to </a:t>
            </a:r>
          </a:p>
          <a:p>
            <a:r>
              <a:rPr lang="en-US" sz="2000" i="1" dirty="0" smtClean="0"/>
              <a:t>Bids-secondary</a:t>
            </a:r>
            <a:endParaRPr lang="en-US" sz="2000" dirty="0"/>
          </a:p>
        </p:txBody>
      </p:sp>
    </p:spTree>
    <p:extLst>
      <p:ext uri="{BB962C8B-B14F-4D97-AF65-F5344CB8AC3E}">
        <p14:creationId xmlns:p14="http://schemas.microsoft.com/office/powerpoint/2010/main" val="20136405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28600"/>
            <a:ext cx="8597900" cy="990600"/>
          </a:xfrm>
        </p:spPr>
        <p:txBody>
          <a:bodyPr>
            <a:normAutofit/>
          </a:bodyPr>
          <a:lstStyle/>
          <a:p>
            <a:r>
              <a:rPr lang="en-US" dirty="0" smtClean="0"/>
              <a:t>Limitations of Lynx/chains</a:t>
            </a:r>
            <a:endParaRPr lang="en-US" dirty="0"/>
          </a:p>
        </p:txBody>
      </p:sp>
      <p:sp>
        <p:nvSpPr>
          <p:cNvPr id="3" name="Content Placeholder 2"/>
          <p:cNvSpPr>
            <a:spLocks noGrp="1"/>
          </p:cNvSpPr>
          <p:nvPr>
            <p:ph idx="1"/>
          </p:nvPr>
        </p:nvSpPr>
        <p:spPr>
          <a:xfrm>
            <a:off x="256844" y="1337130"/>
            <a:ext cx="8961967" cy="4790620"/>
          </a:xfrm>
        </p:spPr>
        <p:txBody>
          <a:bodyPr>
            <a:normAutofit/>
          </a:bodyPr>
          <a:lstStyle/>
          <a:p>
            <a:pPr marL="514350" indent="-514350">
              <a:buFont typeface="+mj-lt"/>
              <a:buAutoNum type="arabicPeriod"/>
            </a:pPr>
            <a:r>
              <a:rPr lang="en-US" sz="2800" dirty="0" smtClean="0"/>
              <a:t>Chains are not </a:t>
            </a:r>
            <a:r>
              <a:rPr lang="en-US" sz="2800" dirty="0" smtClean="0"/>
              <a:t>strictly serializable, only serializable.</a:t>
            </a:r>
          </a:p>
          <a:p>
            <a:pPr marL="514350" indent="-514350">
              <a:buFont typeface="+mj-lt"/>
              <a:buAutoNum type="arabicPeriod"/>
            </a:pPr>
            <a:r>
              <a:rPr lang="en-US" sz="2800" dirty="0"/>
              <a:t>Programmers can </a:t>
            </a:r>
            <a:r>
              <a:rPr lang="en-US" sz="2800" dirty="0" smtClean="0"/>
              <a:t>abort only at </a:t>
            </a:r>
            <a:r>
              <a:rPr lang="en-US" sz="2800" dirty="0"/>
              <a:t>first </a:t>
            </a:r>
            <a:r>
              <a:rPr lang="en-US" sz="2800" dirty="0" smtClean="0"/>
              <a:t>hop</a:t>
            </a:r>
          </a:p>
          <a:p>
            <a:pPr marL="514350" indent="-514350">
              <a:buFont typeface="+mj-lt"/>
              <a:buAutoNum type="arabicPeriod"/>
            </a:pPr>
            <a:endParaRPr lang="en-US" sz="2800" dirty="0"/>
          </a:p>
          <a:p>
            <a:r>
              <a:rPr lang="en-US" sz="2800" dirty="0"/>
              <a:t>Our application </a:t>
            </a:r>
            <a:r>
              <a:rPr lang="en-US" sz="2800" dirty="0" smtClean="0"/>
              <a:t>experience: limitations </a:t>
            </a:r>
            <a:r>
              <a:rPr lang="en-US" sz="2800" dirty="0"/>
              <a:t>are </a:t>
            </a:r>
            <a:r>
              <a:rPr lang="en-US" sz="2800" dirty="0" err="1"/>
              <a:t>managable</a:t>
            </a:r>
            <a:endParaRPr lang="en-US" sz="2800" dirty="0"/>
          </a:p>
          <a:p>
            <a:pPr marL="514350" indent="-514350">
              <a:buFont typeface="+mj-lt"/>
              <a:buAutoNum type="arabicPeriod"/>
            </a:pPr>
            <a:endParaRPr lang="en-US" sz="2800" dirty="0"/>
          </a:p>
          <a:p>
            <a:pPr marL="514350" indent="-514350">
              <a:buFont typeface="+mj-lt"/>
              <a:buAutoNum type="arabicPeriod"/>
            </a:pPr>
            <a:endParaRPr lang="en-US" sz="2800" dirty="0" smtClean="0"/>
          </a:p>
          <a:p>
            <a:pPr marL="514350" indent="-514350">
              <a:buFont typeface="+mj-lt"/>
              <a:buAutoNum type="arabicPeriod"/>
            </a:pPr>
            <a:endParaRPr lang="en-US" sz="2800" dirty="0" smtClean="0"/>
          </a:p>
          <a:p>
            <a:endParaRPr lang="en-US" sz="2800" dirty="0"/>
          </a:p>
          <a:p>
            <a:endParaRPr lang="en-US" sz="2800" dirty="0" smtClean="0"/>
          </a:p>
          <a:p>
            <a:endParaRPr lang="en-US" sz="2800" dirty="0"/>
          </a:p>
          <a:p>
            <a:endParaRPr lang="en-US" sz="2800" dirty="0" smtClean="0"/>
          </a:p>
        </p:txBody>
      </p:sp>
    </p:spTree>
    <p:extLst>
      <p:ext uri="{BB962C8B-B14F-4D97-AF65-F5344CB8AC3E}">
        <p14:creationId xmlns:p14="http://schemas.microsoft.com/office/powerpoint/2010/main" val="3085750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rgbClr val="BFBFBF"/>
                </a:solidFill>
              </a:rPr>
              <a:t>Motivation</a:t>
            </a:r>
          </a:p>
          <a:p>
            <a:r>
              <a:rPr lang="en-US" dirty="0" smtClean="0">
                <a:solidFill>
                  <a:srgbClr val="BFBFBF"/>
                </a:solidFill>
              </a:rPr>
              <a:t>Transaction chains</a:t>
            </a:r>
          </a:p>
          <a:p>
            <a:r>
              <a:rPr lang="en-US" dirty="0" smtClean="0">
                <a:solidFill>
                  <a:srgbClr val="BFBFBF"/>
                </a:solidFill>
              </a:rPr>
              <a:t>Lynx’s design</a:t>
            </a:r>
          </a:p>
          <a:p>
            <a:r>
              <a:rPr lang="en-US" dirty="0" smtClean="0"/>
              <a:t>Evaluation</a:t>
            </a:r>
            <a:endParaRPr lang="en-US" dirty="0"/>
          </a:p>
        </p:txBody>
      </p:sp>
    </p:spTree>
    <p:extLst>
      <p:ext uri="{BB962C8B-B14F-4D97-AF65-F5344CB8AC3E}">
        <p14:creationId xmlns:p14="http://schemas.microsoft.com/office/powerpoint/2010/main" val="266962170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Twitter Clone on Lynx</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18426203"/>
              </p:ext>
            </p:extLst>
          </p:nvPr>
        </p:nvGraphicFramePr>
        <p:xfrm>
          <a:off x="549305" y="1870248"/>
          <a:ext cx="2835945" cy="370840"/>
        </p:xfrm>
        <a:graphic>
          <a:graphicData uri="http://schemas.openxmlformats.org/drawingml/2006/table">
            <a:tbl>
              <a:tblPr firstRow="1" bandRow="1">
                <a:tableStyleId>{5940675A-B579-460E-94D1-54222C63F5DA}</a:tableStyleId>
              </a:tblPr>
              <a:tblGrid>
                <a:gridCol w="862857"/>
                <a:gridCol w="1973088"/>
              </a:tblGrid>
              <a:tr h="370840">
                <a:tc>
                  <a:txBody>
                    <a:bodyPr/>
                    <a:lstStyle/>
                    <a:p>
                      <a:r>
                        <a:rPr lang="en-US" b="1" dirty="0" smtClean="0">
                          <a:solidFill>
                            <a:schemeClr val="tx2"/>
                          </a:solidFill>
                        </a:rPr>
                        <a:t>Author</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r>
                        <a:rPr lang="en-US" b="1" dirty="0" smtClean="0">
                          <a:solidFill>
                            <a:schemeClr val="tx2"/>
                          </a:solidFill>
                        </a:rPr>
                        <a:t>Tweet</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sp>
        <p:nvSpPr>
          <p:cNvPr id="5" name="TextBox 4"/>
          <p:cNvSpPr txBox="1"/>
          <p:nvPr/>
        </p:nvSpPr>
        <p:spPr>
          <a:xfrm>
            <a:off x="549305" y="1232972"/>
            <a:ext cx="864339" cy="369332"/>
          </a:xfrm>
          <a:prstGeom prst="rect">
            <a:avLst/>
          </a:prstGeom>
          <a:noFill/>
        </p:spPr>
        <p:txBody>
          <a:bodyPr wrap="none" rtlCol="0">
            <a:spAutoFit/>
          </a:bodyPr>
          <a:lstStyle/>
          <a:p>
            <a:r>
              <a:rPr lang="en-US" dirty="0" smtClean="0"/>
              <a:t>Tweets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03459406"/>
              </p:ext>
            </p:extLst>
          </p:nvPr>
        </p:nvGraphicFramePr>
        <p:xfrm>
          <a:off x="549304" y="2241088"/>
          <a:ext cx="2835947" cy="370840"/>
        </p:xfrm>
        <a:graphic>
          <a:graphicData uri="http://schemas.openxmlformats.org/drawingml/2006/table">
            <a:tbl>
              <a:tblPr firstRow="1" bandRow="1">
                <a:tableStyleId>{5940675A-B579-460E-94D1-54222C63F5DA}</a:tableStyleId>
              </a:tblPr>
              <a:tblGrid>
                <a:gridCol w="860561"/>
                <a:gridCol w="1975386"/>
              </a:tblGrid>
              <a:tr h="370840">
                <a:tc>
                  <a:txBody>
                    <a:bodyPr/>
                    <a:lstStyle/>
                    <a:p>
                      <a:pPr algn="r"/>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New York rocks</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45622879"/>
              </p:ext>
            </p:extLst>
          </p:nvPr>
        </p:nvGraphicFramePr>
        <p:xfrm>
          <a:off x="317495" y="4741703"/>
          <a:ext cx="1886857" cy="370840"/>
        </p:xfrm>
        <a:graphic>
          <a:graphicData uri="http://schemas.openxmlformats.org/drawingml/2006/table">
            <a:tbl>
              <a:tblPr firstRow="1" bandRow="1">
                <a:tableStyleId>{5940675A-B579-460E-94D1-54222C63F5DA}</a:tableStyleId>
              </a:tblPr>
              <a:tblGrid>
                <a:gridCol w="875246"/>
                <a:gridCol w="1011611"/>
              </a:tblGrid>
              <a:tr h="370840">
                <a:tc>
                  <a:txBody>
                    <a:bodyPr/>
                    <a:lstStyle/>
                    <a:p>
                      <a:r>
                        <a:rPr lang="en-US" b="1" dirty="0" smtClean="0">
                          <a:solidFill>
                            <a:schemeClr val="tx2"/>
                          </a:solidFill>
                        </a:rPr>
                        <a:t>From</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r>
                        <a:rPr lang="en-US" b="1" dirty="0" smtClean="0">
                          <a:solidFill>
                            <a:schemeClr val="tx2"/>
                          </a:solidFill>
                        </a:rPr>
                        <a:t>To</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sp>
        <p:nvSpPr>
          <p:cNvPr id="9" name="TextBox 8"/>
          <p:cNvSpPr txBox="1"/>
          <p:nvPr/>
        </p:nvSpPr>
        <p:spPr>
          <a:xfrm>
            <a:off x="317495" y="4184045"/>
            <a:ext cx="1455033" cy="369332"/>
          </a:xfrm>
          <a:prstGeom prst="rect">
            <a:avLst/>
          </a:prstGeom>
          <a:noFill/>
        </p:spPr>
        <p:txBody>
          <a:bodyPr wrap="none" rtlCol="0">
            <a:spAutoFit/>
          </a:bodyPr>
          <a:lstStyle/>
          <a:p>
            <a:r>
              <a:rPr lang="en-US" dirty="0" smtClean="0"/>
              <a:t>Follow-Graph</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67060011"/>
              </p:ext>
            </p:extLst>
          </p:nvPr>
        </p:nvGraphicFramePr>
        <p:xfrm>
          <a:off x="308423" y="5105497"/>
          <a:ext cx="1895929" cy="370840"/>
        </p:xfrm>
        <a:graphic>
          <a:graphicData uri="http://schemas.openxmlformats.org/drawingml/2006/table">
            <a:tbl>
              <a:tblPr firstRow="1" bandRow="1">
                <a:tableStyleId>{5940675A-B579-460E-94D1-54222C63F5DA}</a:tableStyleId>
              </a:tblPr>
              <a:tblGrid>
                <a:gridCol w="869448"/>
                <a:gridCol w="1026481"/>
              </a:tblGrid>
              <a:tr h="370840">
                <a:tc>
                  <a:txBody>
                    <a:bodyPr/>
                    <a:lstStyle/>
                    <a:p>
                      <a:pPr algn="r"/>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Bob</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615378785"/>
              </p:ext>
            </p:extLst>
          </p:nvPr>
        </p:nvGraphicFramePr>
        <p:xfrm>
          <a:off x="317495" y="5483383"/>
          <a:ext cx="1886857" cy="370840"/>
        </p:xfrm>
        <a:graphic>
          <a:graphicData uri="http://schemas.openxmlformats.org/drawingml/2006/table">
            <a:tbl>
              <a:tblPr firstRow="1" bandRow="1">
                <a:tableStyleId>{5940675A-B579-460E-94D1-54222C63F5DA}</a:tableStyleId>
              </a:tblPr>
              <a:tblGrid>
                <a:gridCol w="875247"/>
                <a:gridCol w="1011610"/>
              </a:tblGrid>
              <a:tr h="370840">
                <a:tc>
                  <a:txBody>
                    <a:bodyPr/>
                    <a:lstStyle/>
                    <a:p>
                      <a:pPr algn="r"/>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Eve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2853668719"/>
              </p:ext>
            </p:extLst>
          </p:nvPr>
        </p:nvGraphicFramePr>
        <p:xfrm>
          <a:off x="549305" y="2611928"/>
          <a:ext cx="2835947" cy="370840"/>
        </p:xfrm>
        <a:graphic>
          <a:graphicData uri="http://schemas.openxmlformats.org/drawingml/2006/table">
            <a:tbl>
              <a:tblPr firstRow="1" bandRow="1">
                <a:tableStyleId>{5940675A-B579-460E-94D1-54222C63F5DA}</a:tableStyleId>
              </a:tblPr>
              <a:tblGrid>
                <a:gridCol w="860561"/>
                <a:gridCol w="1975386"/>
              </a:tblGrid>
              <a:tr h="370840">
                <a:tc>
                  <a:txBody>
                    <a:bodyPr/>
                    <a:lstStyle/>
                    <a:p>
                      <a:pPr algn="r"/>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Time</a:t>
                      </a:r>
                      <a:r>
                        <a:rPr lang="en-US" baseline="0" dirty="0" smtClean="0"/>
                        <a:t> to sleep</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graphicFrame>
        <p:nvGraphicFramePr>
          <p:cNvPr id="36" name="Table 35"/>
          <p:cNvGraphicFramePr>
            <a:graphicFrameLocks noGrp="1"/>
          </p:cNvGraphicFramePr>
          <p:nvPr>
            <p:extLst>
              <p:ext uri="{D42A27DB-BD31-4B8C-83A1-F6EECF244321}">
                <p14:modId xmlns:p14="http://schemas.microsoft.com/office/powerpoint/2010/main" val="2752027909"/>
              </p:ext>
            </p:extLst>
          </p:nvPr>
        </p:nvGraphicFramePr>
        <p:xfrm>
          <a:off x="3029853" y="4741703"/>
          <a:ext cx="1797587" cy="370840"/>
        </p:xfrm>
        <a:graphic>
          <a:graphicData uri="http://schemas.openxmlformats.org/drawingml/2006/table">
            <a:tbl>
              <a:tblPr firstRow="1" bandRow="1">
                <a:tableStyleId>{5940675A-B579-460E-94D1-54222C63F5DA}</a:tableStyleId>
              </a:tblPr>
              <a:tblGrid>
                <a:gridCol w="731508"/>
                <a:gridCol w="1066079"/>
              </a:tblGrid>
              <a:tr h="370840">
                <a:tc>
                  <a:txBody>
                    <a:bodyPr/>
                    <a:lstStyle/>
                    <a:p>
                      <a:r>
                        <a:rPr lang="en-US" b="1" dirty="0" smtClean="0">
                          <a:solidFill>
                            <a:schemeClr val="tx2"/>
                          </a:solidFill>
                        </a:rPr>
                        <a:t>To</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r>
                        <a:rPr lang="en-US" b="1" dirty="0" smtClean="0">
                          <a:solidFill>
                            <a:schemeClr val="tx2"/>
                          </a:solidFill>
                        </a:rPr>
                        <a:t>From</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sp>
        <p:nvSpPr>
          <p:cNvPr id="37" name="TextBox 36"/>
          <p:cNvSpPr txBox="1"/>
          <p:nvPr/>
        </p:nvSpPr>
        <p:spPr>
          <a:xfrm>
            <a:off x="2685155" y="4187705"/>
            <a:ext cx="2609759" cy="369332"/>
          </a:xfrm>
          <a:prstGeom prst="rect">
            <a:avLst/>
          </a:prstGeom>
          <a:noFill/>
        </p:spPr>
        <p:txBody>
          <a:bodyPr wrap="none" rtlCol="0">
            <a:spAutoFit/>
          </a:bodyPr>
          <a:lstStyle/>
          <a:p>
            <a:r>
              <a:rPr lang="en-US" dirty="0" smtClean="0"/>
              <a:t>Follow-Graph (secondary)</a:t>
            </a:r>
            <a:endParaRPr lang="en-US" dirty="0"/>
          </a:p>
        </p:txBody>
      </p:sp>
      <p:graphicFrame>
        <p:nvGraphicFramePr>
          <p:cNvPr id="38" name="Table 37"/>
          <p:cNvGraphicFramePr>
            <a:graphicFrameLocks noGrp="1"/>
          </p:cNvGraphicFramePr>
          <p:nvPr>
            <p:extLst>
              <p:ext uri="{D42A27DB-BD31-4B8C-83A1-F6EECF244321}">
                <p14:modId xmlns:p14="http://schemas.microsoft.com/office/powerpoint/2010/main" val="4284286817"/>
              </p:ext>
            </p:extLst>
          </p:nvPr>
        </p:nvGraphicFramePr>
        <p:xfrm>
          <a:off x="3029851" y="5112543"/>
          <a:ext cx="1797589" cy="370840"/>
        </p:xfrm>
        <a:graphic>
          <a:graphicData uri="http://schemas.openxmlformats.org/drawingml/2006/table">
            <a:tbl>
              <a:tblPr firstRow="1" bandRow="1">
                <a:tableStyleId>{5940675A-B579-460E-94D1-54222C63F5DA}</a:tableStyleId>
              </a:tblPr>
              <a:tblGrid>
                <a:gridCol w="754374"/>
                <a:gridCol w="1043215"/>
              </a:tblGrid>
              <a:tr h="370840">
                <a:tc>
                  <a:txBody>
                    <a:bodyPr/>
                    <a:lstStyle/>
                    <a:p>
                      <a:pPr algn="r"/>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Alice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4294238587"/>
              </p:ext>
            </p:extLst>
          </p:nvPr>
        </p:nvGraphicFramePr>
        <p:xfrm>
          <a:off x="3029851" y="5483383"/>
          <a:ext cx="1797589" cy="370840"/>
        </p:xfrm>
        <a:graphic>
          <a:graphicData uri="http://schemas.openxmlformats.org/drawingml/2006/table">
            <a:tbl>
              <a:tblPr firstRow="1" bandRow="1">
                <a:tableStyleId>{5940675A-B579-460E-94D1-54222C63F5DA}</a:tableStyleId>
              </a:tblPr>
              <a:tblGrid>
                <a:gridCol w="745303"/>
                <a:gridCol w="1052286"/>
              </a:tblGrid>
              <a:tr h="370840">
                <a:tc>
                  <a:txBody>
                    <a:bodyPr/>
                    <a:lstStyle/>
                    <a:p>
                      <a:pPr algn="r"/>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Clark</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sp>
        <p:nvSpPr>
          <p:cNvPr id="40" name="Right Arrow 39"/>
          <p:cNvSpPr/>
          <p:nvPr/>
        </p:nvSpPr>
        <p:spPr>
          <a:xfrm>
            <a:off x="2414438" y="5197861"/>
            <a:ext cx="606344" cy="3810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ight Arrow 40"/>
          <p:cNvSpPr/>
          <p:nvPr/>
        </p:nvSpPr>
        <p:spPr>
          <a:xfrm rot="1875318">
            <a:off x="3315518" y="2666606"/>
            <a:ext cx="2322927" cy="3810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ight Arrow 41"/>
          <p:cNvSpPr/>
          <p:nvPr/>
        </p:nvSpPr>
        <p:spPr>
          <a:xfrm rot="18585839">
            <a:off x="4975996" y="4604149"/>
            <a:ext cx="637839" cy="3810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0" name="Group 49"/>
          <p:cNvGrpSpPr/>
          <p:nvPr/>
        </p:nvGrpSpPr>
        <p:grpSpPr>
          <a:xfrm>
            <a:off x="308423" y="1417638"/>
            <a:ext cx="1854171" cy="3528154"/>
            <a:chOff x="308423" y="1500916"/>
            <a:chExt cx="1854171" cy="2514876"/>
          </a:xfrm>
        </p:grpSpPr>
        <p:sp>
          <p:nvSpPr>
            <p:cNvPr id="48" name="TextBox 47"/>
            <p:cNvSpPr txBox="1"/>
            <p:nvPr/>
          </p:nvSpPr>
          <p:spPr>
            <a:xfrm>
              <a:off x="580873" y="1500916"/>
              <a:ext cx="1581721" cy="369332"/>
            </a:xfrm>
            <a:prstGeom prst="rect">
              <a:avLst/>
            </a:prstGeom>
            <a:noFill/>
          </p:spPr>
          <p:txBody>
            <a:bodyPr wrap="none" rtlCol="0">
              <a:spAutoFit/>
            </a:bodyPr>
            <a:lstStyle/>
            <a:p>
              <a:r>
                <a:rPr lang="en-US" dirty="0" smtClean="0">
                  <a:solidFill>
                    <a:srgbClr val="FF0000"/>
                  </a:solidFill>
                </a:rPr>
                <a:t>Geo-replicated</a:t>
              </a:r>
              <a:endParaRPr lang="en-US" dirty="0">
                <a:solidFill>
                  <a:srgbClr val="FF0000"/>
                </a:solidFill>
              </a:endParaRPr>
            </a:p>
          </p:txBody>
        </p:sp>
        <p:sp>
          <p:nvSpPr>
            <p:cNvPr id="49" name="TextBox 48"/>
            <p:cNvSpPr txBox="1"/>
            <p:nvPr/>
          </p:nvSpPr>
          <p:spPr>
            <a:xfrm>
              <a:off x="308423" y="3646460"/>
              <a:ext cx="1581721" cy="369332"/>
            </a:xfrm>
            <a:prstGeom prst="rect">
              <a:avLst/>
            </a:prstGeom>
            <a:noFill/>
          </p:spPr>
          <p:txBody>
            <a:bodyPr wrap="none" rtlCol="0">
              <a:spAutoFit/>
            </a:bodyPr>
            <a:lstStyle/>
            <a:p>
              <a:r>
                <a:rPr lang="en-US" dirty="0" smtClean="0">
                  <a:solidFill>
                    <a:srgbClr val="FF0000"/>
                  </a:solidFill>
                </a:rPr>
                <a:t>Geo-replicated</a:t>
              </a:r>
              <a:endParaRPr lang="en-US" dirty="0">
                <a:solidFill>
                  <a:srgbClr val="FF0000"/>
                </a:solidFill>
              </a:endParaRPr>
            </a:p>
          </p:txBody>
        </p:sp>
      </p:grpSp>
      <p:graphicFrame>
        <p:nvGraphicFramePr>
          <p:cNvPr id="26" name="Table 25"/>
          <p:cNvGraphicFramePr>
            <a:graphicFrameLocks noGrp="1"/>
          </p:cNvGraphicFramePr>
          <p:nvPr>
            <p:extLst>
              <p:ext uri="{D42A27DB-BD31-4B8C-83A1-F6EECF244321}">
                <p14:modId xmlns:p14="http://schemas.microsoft.com/office/powerpoint/2010/main" val="1392756984"/>
              </p:ext>
            </p:extLst>
          </p:nvPr>
        </p:nvGraphicFramePr>
        <p:xfrm>
          <a:off x="5518364" y="2785791"/>
          <a:ext cx="3380438" cy="914399"/>
        </p:xfrm>
        <a:graphic>
          <a:graphicData uri="http://schemas.openxmlformats.org/drawingml/2006/table">
            <a:tbl>
              <a:tblPr firstRow="1" bandRow="1">
                <a:tableStyleId>{5940675A-B579-460E-94D1-54222C63F5DA}</a:tableStyleId>
              </a:tblPr>
              <a:tblGrid>
                <a:gridCol w="1028523"/>
                <a:gridCol w="897283"/>
                <a:gridCol w="1454632"/>
              </a:tblGrid>
              <a:tr h="655789">
                <a:tc>
                  <a:txBody>
                    <a:bodyPr/>
                    <a:lstStyle/>
                    <a:p>
                      <a:r>
                        <a:rPr lang="en-US" b="1" dirty="0" smtClean="0">
                          <a:solidFill>
                            <a:schemeClr val="tx2"/>
                          </a:solidFill>
                        </a:rPr>
                        <a:t>Author</a:t>
                      </a:r>
                    </a:p>
                    <a:p>
                      <a:r>
                        <a:rPr lang="en-US" b="1" dirty="0" smtClean="0">
                          <a:solidFill>
                            <a:schemeClr val="tx2"/>
                          </a:solidFill>
                        </a:rPr>
                        <a:t>(=to)</a:t>
                      </a:r>
                    </a:p>
                    <a:p>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solidFill>
                            <a:schemeClr val="tx2"/>
                          </a:solidFill>
                        </a:rPr>
                        <a:t>From</a:t>
                      </a:r>
                    </a:p>
                    <a:p>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9DEB"/>
                    </a:solidFill>
                  </a:tcPr>
                </a:tc>
                <a:tc>
                  <a:txBody>
                    <a:bodyPr/>
                    <a:lstStyle/>
                    <a:p>
                      <a:r>
                        <a:rPr lang="en-US" b="1" dirty="0" smtClean="0">
                          <a:solidFill>
                            <a:schemeClr val="tx2"/>
                          </a:solidFill>
                        </a:rPr>
                        <a:t>Tweet</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806038330"/>
              </p:ext>
            </p:extLst>
          </p:nvPr>
        </p:nvGraphicFramePr>
        <p:xfrm>
          <a:off x="5534239" y="3450265"/>
          <a:ext cx="3380437" cy="370840"/>
        </p:xfrm>
        <a:graphic>
          <a:graphicData uri="http://schemas.openxmlformats.org/drawingml/2006/table">
            <a:tbl>
              <a:tblPr firstRow="1" bandRow="1">
                <a:tableStyleId>{5940675A-B579-460E-94D1-54222C63F5DA}</a:tableStyleId>
              </a:tblPr>
              <a:tblGrid>
                <a:gridCol w="1025785"/>
                <a:gridCol w="890949"/>
                <a:gridCol w="1463703"/>
              </a:tblGrid>
              <a:tr h="370840">
                <a:tc>
                  <a:txBody>
                    <a:bodyPr/>
                    <a:lstStyle/>
                    <a:p>
                      <a:pPr algn="r"/>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c>
                  <a:txBody>
                    <a:bodyPr/>
                    <a:lstStyle/>
                    <a:p>
                      <a:pPr algn="r"/>
                      <a:r>
                        <a:rPr lang="en-US" dirty="0" smtClean="0"/>
                        <a:t>Alice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9DEB"/>
                    </a:solidFill>
                  </a:tcPr>
                </a:tc>
                <a:tc>
                  <a:txBody>
                    <a:bodyPr/>
                    <a:lstStyle/>
                    <a:p>
                      <a:pPr algn="r"/>
                      <a:r>
                        <a:rPr lang="en-US" dirty="0" smtClean="0"/>
                        <a:t>Time to sleep</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3527239511"/>
              </p:ext>
            </p:extLst>
          </p:nvPr>
        </p:nvGraphicFramePr>
        <p:xfrm>
          <a:off x="5518365" y="3821105"/>
          <a:ext cx="3380437" cy="370840"/>
        </p:xfrm>
        <a:graphic>
          <a:graphicData uri="http://schemas.openxmlformats.org/drawingml/2006/table">
            <a:tbl>
              <a:tblPr firstRow="1" bandRow="1">
                <a:tableStyleId>{5940675A-B579-460E-94D1-54222C63F5DA}</a:tableStyleId>
              </a:tblPr>
              <a:tblGrid>
                <a:gridCol w="1025785"/>
                <a:gridCol w="881877"/>
                <a:gridCol w="1472775"/>
              </a:tblGrid>
              <a:tr h="370840">
                <a:tc>
                  <a:txBody>
                    <a:bodyPr/>
                    <a:lstStyle/>
                    <a:p>
                      <a:pPr algn="r"/>
                      <a:r>
                        <a:rPr lang="en-US" b="1" dirty="0" smtClean="0"/>
                        <a:t>Eve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chemeClr val="bg1"/>
                    </a:solidFill>
                  </a:tcPr>
                </a:tc>
                <a:tc>
                  <a:txBody>
                    <a:bodyPr/>
                    <a:lstStyle/>
                    <a:p>
                      <a:pPr algn="r"/>
                      <a:r>
                        <a:rPr lang="en-US" dirty="0" smtClean="0"/>
                        <a:t>Alice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9DEB"/>
                    </a:solidFill>
                  </a:tcPr>
                </a:tc>
                <a:tc>
                  <a:txBody>
                    <a:bodyPr/>
                    <a:lstStyle/>
                    <a:p>
                      <a:pPr algn="r"/>
                      <a:r>
                        <a:rPr lang="en-US" dirty="0" smtClean="0"/>
                        <a:t>Hi</a:t>
                      </a:r>
                      <a:r>
                        <a:rPr lang="en-US" baseline="0" dirty="0" smtClean="0"/>
                        <a:t> there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sp>
        <p:nvSpPr>
          <p:cNvPr id="7" name="TextBox 6"/>
          <p:cNvSpPr txBox="1"/>
          <p:nvPr/>
        </p:nvSpPr>
        <p:spPr>
          <a:xfrm>
            <a:off x="5294914" y="2220493"/>
            <a:ext cx="3666764" cy="369332"/>
          </a:xfrm>
          <a:prstGeom prst="rect">
            <a:avLst/>
          </a:prstGeom>
          <a:noFill/>
        </p:spPr>
        <p:txBody>
          <a:bodyPr wrap="none" rtlCol="0">
            <a:spAutoFit/>
          </a:bodyPr>
          <a:lstStyle/>
          <a:p>
            <a:r>
              <a:rPr lang="en-US" dirty="0" smtClean="0"/>
              <a:t>Tweets JOIN Follow-Graph (Timeline)</a:t>
            </a:r>
            <a:endParaRPr lang="en-US" dirty="0"/>
          </a:p>
        </p:txBody>
      </p:sp>
      <p:graphicFrame>
        <p:nvGraphicFramePr>
          <p:cNvPr id="25" name="Table 24"/>
          <p:cNvGraphicFramePr>
            <a:graphicFrameLocks noGrp="1"/>
          </p:cNvGraphicFramePr>
          <p:nvPr>
            <p:extLst>
              <p:ext uri="{D42A27DB-BD31-4B8C-83A1-F6EECF244321}">
                <p14:modId xmlns:p14="http://schemas.microsoft.com/office/powerpoint/2010/main" val="2418668338"/>
              </p:ext>
            </p:extLst>
          </p:nvPr>
        </p:nvGraphicFramePr>
        <p:xfrm>
          <a:off x="549305" y="2982768"/>
          <a:ext cx="2835947" cy="370840"/>
        </p:xfrm>
        <a:graphic>
          <a:graphicData uri="http://schemas.openxmlformats.org/drawingml/2006/table">
            <a:tbl>
              <a:tblPr firstRow="1" bandRow="1">
                <a:tableStyleId>{5940675A-B579-460E-94D1-54222C63F5DA}</a:tableStyleId>
              </a:tblPr>
              <a:tblGrid>
                <a:gridCol w="860561"/>
                <a:gridCol w="1975386"/>
              </a:tblGrid>
              <a:tr h="370840">
                <a:tc>
                  <a:txBody>
                    <a:bodyPr/>
                    <a:lstStyle/>
                    <a:p>
                      <a:pPr algn="r"/>
                      <a:r>
                        <a:rPr lang="en-US" b="1" dirty="0" smtClean="0"/>
                        <a:t>Eve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Hi there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529776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0" grpId="0" animBg="1"/>
      <p:bldP spid="41" grpId="0" animBg="1"/>
      <p:bldP spid="42"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4643"/>
            <a:ext cx="8229600" cy="1143000"/>
          </a:xfrm>
        </p:spPr>
        <p:txBody>
          <a:bodyPr/>
          <a:lstStyle/>
          <a:p>
            <a:r>
              <a:rPr lang="en-US" dirty="0" smtClean="0"/>
              <a:t>Experimental setup</a:t>
            </a:r>
            <a:endParaRPr lang="en-US" dirty="0"/>
          </a:p>
        </p:txBody>
      </p:sp>
      <p:pic>
        <p:nvPicPr>
          <p:cNvPr id="4" name="Picture 3"/>
          <p:cNvPicPr>
            <a:picLocks noChangeAspect="1"/>
          </p:cNvPicPr>
          <p:nvPr/>
        </p:nvPicPr>
        <p:blipFill>
          <a:blip r:embed="rId3"/>
          <a:stretch>
            <a:fillRect/>
          </a:stretch>
        </p:blipFill>
        <p:spPr>
          <a:xfrm>
            <a:off x="254000" y="2032001"/>
            <a:ext cx="6064146" cy="3594100"/>
          </a:xfrm>
          <a:prstGeom prst="rect">
            <a:avLst/>
          </a:prstGeom>
          <a:noFill/>
          <a:ln>
            <a:noFill/>
          </a:ln>
        </p:spPr>
      </p:pic>
      <p:pic>
        <p:nvPicPr>
          <p:cNvPr id="7" name="Picture 6"/>
          <p:cNvPicPr>
            <a:picLocks noChangeAspect="1"/>
          </p:cNvPicPr>
          <p:nvPr/>
        </p:nvPicPr>
        <p:blipFill>
          <a:blip r:embed="rId3"/>
          <a:stretch>
            <a:fillRect/>
          </a:stretch>
        </p:blipFill>
        <p:spPr>
          <a:xfrm>
            <a:off x="6538087" y="4322783"/>
            <a:ext cx="1670792" cy="990246"/>
          </a:xfrm>
          <a:prstGeom prst="rect">
            <a:avLst/>
          </a:prstGeom>
        </p:spPr>
      </p:pic>
      <p:pic>
        <p:nvPicPr>
          <p:cNvPr id="12" name="Picture 11"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46200" y="4101119"/>
            <a:ext cx="673100" cy="673100"/>
          </a:xfrm>
          <a:prstGeom prst="rect">
            <a:avLst/>
          </a:prstGeom>
        </p:spPr>
      </p:pic>
      <p:pic>
        <p:nvPicPr>
          <p:cNvPr id="13" name="Picture 12"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60625" y="4101119"/>
            <a:ext cx="673100" cy="673100"/>
          </a:xfrm>
          <a:prstGeom prst="rect">
            <a:avLst/>
          </a:prstGeom>
        </p:spPr>
      </p:pic>
      <p:pic>
        <p:nvPicPr>
          <p:cNvPr id="14" name="Picture 13"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8375" y="4101119"/>
            <a:ext cx="673100" cy="673100"/>
          </a:xfrm>
          <a:prstGeom prst="rect">
            <a:avLst/>
          </a:prstGeom>
        </p:spPr>
      </p:pic>
      <p:pic>
        <p:nvPicPr>
          <p:cNvPr id="15" name="Picture 14"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5975" y="4101119"/>
            <a:ext cx="673100" cy="673100"/>
          </a:xfrm>
          <a:prstGeom prst="rect">
            <a:avLst/>
          </a:prstGeom>
        </p:spPr>
      </p:pic>
      <p:grpSp>
        <p:nvGrpSpPr>
          <p:cNvPr id="24" name="Group 23"/>
          <p:cNvGrpSpPr/>
          <p:nvPr/>
        </p:nvGrpSpPr>
        <p:grpSpPr>
          <a:xfrm>
            <a:off x="1200150" y="2703943"/>
            <a:ext cx="4254500" cy="978076"/>
            <a:chOff x="1130300" y="2704924"/>
            <a:chExt cx="4254500" cy="978076"/>
          </a:xfrm>
        </p:grpSpPr>
        <p:pic>
          <p:nvPicPr>
            <p:cNvPr id="8" name="Picture 7"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1244600" y="2832100"/>
              <a:ext cx="704850" cy="704850"/>
            </a:xfrm>
            <a:prstGeom prst="rect">
              <a:avLst/>
            </a:prstGeom>
          </p:spPr>
        </p:pic>
        <p:pic>
          <p:nvPicPr>
            <p:cNvPr id="9" name="Picture 8"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2359025" y="2832100"/>
              <a:ext cx="704850" cy="704850"/>
            </a:xfrm>
            <a:prstGeom prst="rect">
              <a:avLst/>
            </a:prstGeom>
          </p:spPr>
        </p:pic>
        <p:pic>
          <p:nvPicPr>
            <p:cNvPr id="10" name="Picture 9"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3438525" y="2832100"/>
              <a:ext cx="704850" cy="704850"/>
            </a:xfrm>
            <a:prstGeom prst="rect">
              <a:avLst/>
            </a:prstGeom>
          </p:spPr>
        </p:pic>
        <p:pic>
          <p:nvPicPr>
            <p:cNvPr id="11" name="Picture 10"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4556125" y="2832100"/>
              <a:ext cx="704850" cy="704850"/>
            </a:xfrm>
            <a:prstGeom prst="rect">
              <a:avLst/>
            </a:prstGeom>
          </p:spPr>
        </p:pic>
        <p:sp>
          <p:nvSpPr>
            <p:cNvPr id="16" name="Rectangle 15"/>
            <p:cNvSpPr/>
            <p:nvPr/>
          </p:nvSpPr>
          <p:spPr>
            <a:xfrm>
              <a:off x="1130300" y="2704924"/>
              <a:ext cx="4254500" cy="97807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7" name="Rectangle 16"/>
          <p:cNvSpPr/>
          <p:nvPr/>
        </p:nvSpPr>
        <p:spPr>
          <a:xfrm>
            <a:off x="1200150" y="3973943"/>
            <a:ext cx="4254500" cy="97807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3" name="Group 22"/>
          <p:cNvGrpSpPr/>
          <p:nvPr/>
        </p:nvGrpSpPr>
        <p:grpSpPr>
          <a:xfrm>
            <a:off x="6862186" y="4848574"/>
            <a:ext cx="1096462" cy="252068"/>
            <a:chOff x="3101975" y="5249585"/>
            <a:chExt cx="4254500" cy="978076"/>
          </a:xfrm>
        </p:grpSpPr>
        <p:pic>
          <p:nvPicPr>
            <p:cNvPr id="18" name="Picture 17"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48025" y="5376761"/>
              <a:ext cx="673100" cy="673100"/>
            </a:xfrm>
            <a:prstGeom prst="rect">
              <a:avLst/>
            </a:prstGeom>
          </p:spPr>
        </p:pic>
        <p:pic>
          <p:nvPicPr>
            <p:cNvPr id="19" name="Picture 18"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2450" y="5376761"/>
              <a:ext cx="673100" cy="673100"/>
            </a:xfrm>
            <a:prstGeom prst="rect">
              <a:avLst/>
            </a:prstGeom>
          </p:spPr>
        </p:pic>
        <p:pic>
          <p:nvPicPr>
            <p:cNvPr id="20" name="Picture 19"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0200" y="5376761"/>
              <a:ext cx="673100" cy="673100"/>
            </a:xfrm>
            <a:prstGeom prst="rect">
              <a:avLst/>
            </a:prstGeom>
          </p:spPr>
        </p:pic>
        <p:pic>
          <p:nvPicPr>
            <p:cNvPr id="21" name="Picture 20"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27800" y="5376761"/>
              <a:ext cx="673100" cy="673100"/>
            </a:xfrm>
            <a:prstGeom prst="rect">
              <a:avLst/>
            </a:prstGeom>
          </p:spPr>
        </p:pic>
        <p:sp>
          <p:nvSpPr>
            <p:cNvPr id="22" name="Rectangle 21"/>
            <p:cNvSpPr/>
            <p:nvPr/>
          </p:nvSpPr>
          <p:spPr>
            <a:xfrm>
              <a:off x="3101975" y="5249585"/>
              <a:ext cx="4254500" cy="97807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6830136" y="4543479"/>
            <a:ext cx="1128512" cy="259436"/>
            <a:chOff x="1130300" y="2704924"/>
            <a:chExt cx="4254500" cy="978076"/>
          </a:xfrm>
        </p:grpSpPr>
        <p:pic>
          <p:nvPicPr>
            <p:cNvPr id="26" name="Picture 25"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1244600" y="2832100"/>
              <a:ext cx="704850" cy="704850"/>
            </a:xfrm>
            <a:prstGeom prst="rect">
              <a:avLst/>
            </a:prstGeom>
          </p:spPr>
        </p:pic>
        <p:pic>
          <p:nvPicPr>
            <p:cNvPr id="27" name="Picture 26"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2359025" y="2832100"/>
              <a:ext cx="704850" cy="704850"/>
            </a:xfrm>
            <a:prstGeom prst="rect">
              <a:avLst/>
            </a:prstGeom>
          </p:spPr>
        </p:pic>
        <p:pic>
          <p:nvPicPr>
            <p:cNvPr id="28" name="Picture 27"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3438525" y="2832100"/>
              <a:ext cx="704850" cy="704850"/>
            </a:xfrm>
            <a:prstGeom prst="rect">
              <a:avLst/>
            </a:prstGeom>
          </p:spPr>
        </p:pic>
        <p:pic>
          <p:nvPicPr>
            <p:cNvPr id="29" name="Picture 28"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4556125" y="2832100"/>
              <a:ext cx="704850" cy="704850"/>
            </a:xfrm>
            <a:prstGeom prst="rect">
              <a:avLst/>
            </a:prstGeom>
          </p:spPr>
        </p:pic>
        <p:sp>
          <p:nvSpPr>
            <p:cNvPr id="30" name="Rectangle 29"/>
            <p:cNvSpPr/>
            <p:nvPr/>
          </p:nvSpPr>
          <p:spPr>
            <a:xfrm>
              <a:off x="1130300" y="2704924"/>
              <a:ext cx="4254500" cy="97807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1" name="Picture 30"/>
          <p:cNvPicPr>
            <a:picLocks noChangeAspect="1"/>
          </p:cNvPicPr>
          <p:nvPr/>
        </p:nvPicPr>
        <p:blipFill>
          <a:blip r:embed="rId3"/>
          <a:stretch>
            <a:fillRect/>
          </a:stretch>
        </p:blipFill>
        <p:spPr>
          <a:xfrm>
            <a:off x="7156057" y="1655591"/>
            <a:ext cx="1670792" cy="990246"/>
          </a:xfrm>
          <a:prstGeom prst="rect">
            <a:avLst/>
          </a:prstGeom>
        </p:spPr>
      </p:pic>
      <p:grpSp>
        <p:nvGrpSpPr>
          <p:cNvPr id="32" name="Group 31"/>
          <p:cNvGrpSpPr/>
          <p:nvPr/>
        </p:nvGrpSpPr>
        <p:grpSpPr>
          <a:xfrm>
            <a:off x="7480156" y="2181382"/>
            <a:ext cx="1096462" cy="252068"/>
            <a:chOff x="3101975" y="5249585"/>
            <a:chExt cx="4254500" cy="978076"/>
          </a:xfrm>
        </p:grpSpPr>
        <p:pic>
          <p:nvPicPr>
            <p:cNvPr id="33" name="Picture 32"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48025" y="5376761"/>
              <a:ext cx="673100" cy="673100"/>
            </a:xfrm>
            <a:prstGeom prst="rect">
              <a:avLst/>
            </a:prstGeom>
          </p:spPr>
        </p:pic>
        <p:pic>
          <p:nvPicPr>
            <p:cNvPr id="34" name="Picture 33"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2450" y="5376761"/>
              <a:ext cx="673100" cy="673100"/>
            </a:xfrm>
            <a:prstGeom prst="rect">
              <a:avLst/>
            </a:prstGeom>
          </p:spPr>
        </p:pic>
        <p:pic>
          <p:nvPicPr>
            <p:cNvPr id="35" name="Picture 34"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0200" y="5376761"/>
              <a:ext cx="673100" cy="673100"/>
            </a:xfrm>
            <a:prstGeom prst="rect">
              <a:avLst/>
            </a:prstGeom>
          </p:spPr>
        </p:pic>
        <p:pic>
          <p:nvPicPr>
            <p:cNvPr id="36" name="Picture 35" descr="1382573331_Databas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27800" y="5376761"/>
              <a:ext cx="673100" cy="673100"/>
            </a:xfrm>
            <a:prstGeom prst="rect">
              <a:avLst/>
            </a:prstGeom>
          </p:spPr>
        </p:pic>
        <p:sp>
          <p:nvSpPr>
            <p:cNvPr id="37" name="Rectangle 36"/>
            <p:cNvSpPr/>
            <p:nvPr/>
          </p:nvSpPr>
          <p:spPr>
            <a:xfrm>
              <a:off x="3101975" y="5249585"/>
              <a:ext cx="4254500" cy="97807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7448106" y="1876287"/>
            <a:ext cx="1128512" cy="259436"/>
            <a:chOff x="1130300" y="2704924"/>
            <a:chExt cx="4254500" cy="978076"/>
          </a:xfrm>
        </p:grpSpPr>
        <p:pic>
          <p:nvPicPr>
            <p:cNvPr id="39" name="Picture 38"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1244600" y="2832100"/>
              <a:ext cx="704850" cy="704850"/>
            </a:xfrm>
            <a:prstGeom prst="rect">
              <a:avLst/>
            </a:prstGeom>
          </p:spPr>
        </p:pic>
        <p:pic>
          <p:nvPicPr>
            <p:cNvPr id="40" name="Picture 39"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2359025" y="2832100"/>
              <a:ext cx="704850" cy="704850"/>
            </a:xfrm>
            <a:prstGeom prst="rect">
              <a:avLst/>
            </a:prstGeom>
          </p:spPr>
        </p:pic>
        <p:pic>
          <p:nvPicPr>
            <p:cNvPr id="41" name="Picture 40"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3438525" y="2832100"/>
              <a:ext cx="704850" cy="704850"/>
            </a:xfrm>
            <a:prstGeom prst="rect">
              <a:avLst/>
            </a:prstGeom>
          </p:spPr>
        </p:pic>
        <p:pic>
          <p:nvPicPr>
            <p:cNvPr id="42" name="Picture 41" descr="1382573153_network-serve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4556125" y="2832100"/>
              <a:ext cx="704850" cy="704850"/>
            </a:xfrm>
            <a:prstGeom prst="rect">
              <a:avLst/>
            </a:prstGeom>
          </p:spPr>
        </p:pic>
        <p:sp>
          <p:nvSpPr>
            <p:cNvPr id="43" name="Rectangle 42"/>
            <p:cNvSpPr/>
            <p:nvPr/>
          </p:nvSpPr>
          <p:spPr>
            <a:xfrm>
              <a:off x="1130300" y="2704924"/>
              <a:ext cx="4254500" cy="97807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45" name="Straight Arrow Connector 44"/>
          <p:cNvCxnSpPr>
            <a:stCxn id="8" idx="2"/>
            <a:endCxn id="12" idx="0"/>
          </p:cNvCxnSpPr>
          <p:nvPr/>
        </p:nvCxnSpPr>
        <p:spPr>
          <a:xfrm>
            <a:off x="1666875" y="3535969"/>
            <a:ext cx="15875" cy="565150"/>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8" idx="2"/>
            <a:endCxn id="14" idx="0"/>
          </p:cNvCxnSpPr>
          <p:nvPr/>
        </p:nvCxnSpPr>
        <p:spPr>
          <a:xfrm>
            <a:off x="1666875" y="3535969"/>
            <a:ext cx="2178050" cy="565150"/>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9" idx="2"/>
            <a:endCxn id="12" idx="0"/>
          </p:cNvCxnSpPr>
          <p:nvPr/>
        </p:nvCxnSpPr>
        <p:spPr>
          <a:xfrm flipH="1">
            <a:off x="1682750" y="3535969"/>
            <a:ext cx="1098550" cy="565150"/>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9" idx="2"/>
            <a:endCxn id="15" idx="0"/>
          </p:cNvCxnSpPr>
          <p:nvPr/>
        </p:nvCxnSpPr>
        <p:spPr>
          <a:xfrm>
            <a:off x="2781300" y="3535969"/>
            <a:ext cx="2181225" cy="565150"/>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stCxn id="10" idx="2"/>
            <a:endCxn id="13" idx="0"/>
          </p:cNvCxnSpPr>
          <p:nvPr/>
        </p:nvCxnSpPr>
        <p:spPr>
          <a:xfrm flipH="1">
            <a:off x="2797175" y="3535969"/>
            <a:ext cx="1063625" cy="565150"/>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10" idx="2"/>
            <a:endCxn id="12" idx="0"/>
          </p:cNvCxnSpPr>
          <p:nvPr/>
        </p:nvCxnSpPr>
        <p:spPr>
          <a:xfrm flipH="1">
            <a:off x="1682750" y="3535969"/>
            <a:ext cx="2178050" cy="565150"/>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a:stCxn id="11" idx="2"/>
            <a:endCxn id="14" idx="0"/>
          </p:cNvCxnSpPr>
          <p:nvPr/>
        </p:nvCxnSpPr>
        <p:spPr>
          <a:xfrm flipH="1">
            <a:off x="3844925" y="3535969"/>
            <a:ext cx="1133475" cy="565150"/>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1" idx="2"/>
            <a:endCxn id="15" idx="0"/>
          </p:cNvCxnSpPr>
          <p:nvPr/>
        </p:nvCxnSpPr>
        <p:spPr>
          <a:xfrm flipH="1">
            <a:off x="4962525" y="3535969"/>
            <a:ext cx="15875" cy="565150"/>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37" idx="1"/>
            <a:endCxn id="17" idx="3"/>
          </p:cNvCxnSpPr>
          <p:nvPr/>
        </p:nvCxnSpPr>
        <p:spPr>
          <a:xfrm flipH="1">
            <a:off x="5454650" y="2307416"/>
            <a:ext cx="2025506" cy="2155565"/>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8" idx="1"/>
          </p:cNvCxnSpPr>
          <p:nvPr/>
        </p:nvCxnSpPr>
        <p:spPr>
          <a:xfrm flipH="1" flipV="1">
            <a:off x="5454650" y="4462981"/>
            <a:ext cx="1445176" cy="505104"/>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3089804" y="5639835"/>
            <a:ext cx="1319742" cy="523220"/>
          </a:xfrm>
          <a:prstGeom prst="rect">
            <a:avLst/>
          </a:prstGeom>
          <a:noFill/>
        </p:spPr>
        <p:txBody>
          <a:bodyPr wrap="none" rtlCol="0">
            <a:spAutoFit/>
          </a:bodyPr>
          <a:lstStyle/>
          <a:p>
            <a:r>
              <a:rPr lang="en-US" sz="2800" dirty="0" smtClean="0"/>
              <a:t>us-west</a:t>
            </a:r>
            <a:endParaRPr lang="en-US" sz="2800" dirty="0"/>
          </a:p>
        </p:txBody>
      </p:sp>
      <p:sp>
        <p:nvSpPr>
          <p:cNvPr id="83" name="TextBox 82"/>
          <p:cNvSpPr txBox="1"/>
          <p:nvPr/>
        </p:nvSpPr>
        <p:spPr>
          <a:xfrm>
            <a:off x="7279666" y="1167023"/>
            <a:ext cx="1233831" cy="523220"/>
          </a:xfrm>
          <a:prstGeom prst="rect">
            <a:avLst/>
          </a:prstGeom>
          <a:noFill/>
        </p:spPr>
        <p:txBody>
          <a:bodyPr wrap="none" rtlCol="0">
            <a:spAutoFit/>
          </a:bodyPr>
          <a:lstStyle/>
          <a:p>
            <a:r>
              <a:rPr lang="en-US" sz="2800" dirty="0" err="1" smtClean="0"/>
              <a:t>europe</a:t>
            </a:r>
            <a:endParaRPr lang="en-US" sz="2800" dirty="0"/>
          </a:p>
        </p:txBody>
      </p:sp>
      <p:sp>
        <p:nvSpPr>
          <p:cNvPr id="84" name="TextBox 83"/>
          <p:cNvSpPr txBox="1"/>
          <p:nvPr/>
        </p:nvSpPr>
        <p:spPr>
          <a:xfrm>
            <a:off x="6809258" y="5364491"/>
            <a:ext cx="1236236" cy="523220"/>
          </a:xfrm>
          <a:prstGeom prst="rect">
            <a:avLst/>
          </a:prstGeom>
          <a:noFill/>
        </p:spPr>
        <p:txBody>
          <a:bodyPr wrap="none" rtlCol="0">
            <a:spAutoFit/>
          </a:bodyPr>
          <a:lstStyle/>
          <a:p>
            <a:r>
              <a:rPr lang="en-US" sz="2800" dirty="0" smtClean="0"/>
              <a:t>us-east</a:t>
            </a:r>
            <a:endParaRPr lang="en-US" sz="2800" dirty="0"/>
          </a:p>
        </p:txBody>
      </p:sp>
      <p:cxnSp>
        <p:nvCxnSpPr>
          <p:cNvPr id="89" name="Straight Arrow Connector 88"/>
          <p:cNvCxnSpPr>
            <a:stCxn id="22" idx="3"/>
            <a:endCxn id="37" idx="3"/>
          </p:cNvCxnSpPr>
          <p:nvPr/>
        </p:nvCxnSpPr>
        <p:spPr>
          <a:xfrm flipV="1">
            <a:off x="7958648" y="2307416"/>
            <a:ext cx="617970" cy="2667192"/>
          </a:xfrm>
          <a:prstGeom prst="straightConnector1">
            <a:avLst/>
          </a:prstGeom>
          <a:ln w="6350" cmpd="sng">
            <a:headEnd type="arrow"/>
            <a:tailEnd type="arrow"/>
          </a:ln>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5796440" y="2448791"/>
            <a:ext cx="2901723" cy="2703959"/>
            <a:chOff x="5796440" y="2448791"/>
            <a:chExt cx="2901723" cy="2703959"/>
          </a:xfrm>
        </p:grpSpPr>
        <p:sp>
          <p:nvSpPr>
            <p:cNvPr id="3" name="TextBox 2"/>
            <p:cNvSpPr txBox="1"/>
            <p:nvPr/>
          </p:nvSpPr>
          <p:spPr>
            <a:xfrm rot="1341165">
              <a:off x="5796440" y="4783418"/>
              <a:ext cx="697627" cy="369332"/>
            </a:xfrm>
            <a:prstGeom prst="rect">
              <a:avLst/>
            </a:prstGeom>
            <a:noFill/>
          </p:spPr>
          <p:txBody>
            <a:bodyPr wrap="none" rtlCol="0">
              <a:spAutoFit/>
            </a:bodyPr>
            <a:lstStyle/>
            <a:p>
              <a:r>
                <a:rPr lang="en-US" dirty="0" smtClean="0"/>
                <a:t>82ms</a:t>
              </a:r>
              <a:endParaRPr lang="en-US" dirty="0"/>
            </a:p>
          </p:txBody>
        </p:sp>
        <p:sp>
          <p:nvSpPr>
            <p:cNvPr id="56" name="TextBox 55"/>
            <p:cNvSpPr txBox="1"/>
            <p:nvPr/>
          </p:nvSpPr>
          <p:spPr>
            <a:xfrm rot="18798319">
              <a:off x="6067053" y="2670647"/>
              <a:ext cx="813043" cy="369332"/>
            </a:xfrm>
            <a:prstGeom prst="rect">
              <a:avLst/>
            </a:prstGeom>
            <a:noFill/>
          </p:spPr>
          <p:txBody>
            <a:bodyPr wrap="none" rtlCol="0">
              <a:spAutoFit/>
            </a:bodyPr>
            <a:lstStyle/>
            <a:p>
              <a:r>
                <a:rPr lang="en-US" dirty="0" smtClean="0"/>
                <a:t>153ms</a:t>
              </a:r>
              <a:endParaRPr lang="en-US" dirty="0"/>
            </a:p>
          </p:txBody>
        </p:sp>
        <p:sp>
          <p:nvSpPr>
            <p:cNvPr id="57" name="TextBox 56"/>
            <p:cNvSpPr txBox="1"/>
            <p:nvPr/>
          </p:nvSpPr>
          <p:spPr>
            <a:xfrm rot="6173497">
              <a:off x="8106975" y="3493962"/>
              <a:ext cx="813043" cy="369332"/>
            </a:xfrm>
            <a:prstGeom prst="rect">
              <a:avLst/>
            </a:prstGeom>
            <a:noFill/>
          </p:spPr>
          <p:txBody>
            <a:bodyPr wrap="none" rtlCol="0">
              <a:spAutoFit/>
            </a:bodyPr>
            <a:lstStyle/>
            <a:p>
              <a:r>
                <a:rPr lang="en-US" dirty="0" smtClean="0"/>
                <a:t>102ms</a:t>
              </a:r>
              <a:endParaRPr lang="en-US" dirty="0"/>
            </a:p>
          </p:txBody>
        </p:sp>
      </p:grpSp>
      <p:sp>
        <p:nvSpPr>
          <p:cNvPr id="6" name="Rounded Rectangular Callout 5"/>
          <p:cNvSpPr/>
          <p:nvPr/>
        </p:nvSpPr>
        <p:spPr>
          <a:xfrm>
            <a:off x="242194" y="4336948"/>
            <a:ext cx="4167351" cy="2055085"/>
          </a:xfrm>
          <a:prstGeom prst="wedgeRoundRectCallout">
            <a:avLst>
              <a:gd name="adj1" fmla="val 66713"/>
              <a:gd name="adj2" fmla="val -40310"/>
              <a:gd name="adj3" fmla="val 16667"/>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Lynx </a:t>
            </a:r>
            <a:r>
              <a:rPr lang="en-US" sz="2800" dirty="0" err="1" smtClean="0">
                <a:solidFill>
                  <a:schemeClr val="tx1"/>
                </a:solidFill>
              </a:rPr>
              <a:t>protoype</a:t>
            </a:r>
            <a:r>
              <a:rPr lang="en-US" sz="2800" dirty="0" smtClean="0">
                <a:solidFill>
                  <a:schemeClr val="tx1"/>
                </a:solidFill>
              </a:rPr>
              <a:t>:</a:t>
            </a:r>
            <a:endParaRPr lang="en-US" sz="2800" dirty="0">
              <a:solidFill>
                <a:schemeClr val="tx1"/>
              </a:solidFill>
            </a:endParaRPr>
          </a:p>
          <a:p>
            <a:pPr marL="457200" indent="-457200" algn="ctr">
              <a:buFont typeface="Arial"/>
              <a:buChar char="•"/>
            </a:pPr>
            <a:r>
              <a:rPr lang="en-US" sz="2800" dirty="0" smtClean="0">
                <a:solidFill>
                  <a:schemeClr val="tx1"/>
                </a:solidFill>
              </a:rPr>
              <a:t>In-memory database</a:t>
            </a:r>
          </a:p>
          <a:p>
            <a:pPr marL="457200" indent="-457200" algn="ctr">
              <a:buFont typeface="Arial"/>
              <a:buChar char="•"/>
            </a:pPr>
            <a:r>
              <a:rPr lang="en-US" sz="2800" dirty="0" smtClean="0">
                <a:solidFill>
                  <a:schemeClr val="tx1"/>
                </a:solidFill>
              </a:rPr>
              <a:t>Local disk logging only</a:t>
            </a:r>
            <a:r>
              <a:rPr lang="en-US" dirty="0" smtClean="0"/>
              <a:t>.</a:t>
            </a:r>
          </a:p>
          <a:p>
            <a:pPr algn="ctr"/>
            <a:endParaRPr lang="en-US" dirty="0"/>
          </a:p>
        </p:txBody>
      </p:sp>
    </p:spTree>
    <p:extLst>
      <p:ext uri="{BB962C8B-B14F-4D97-AF65-F5344CB8AC3E}">
        <p14:creationId xmlns:p14="http://schemas.microsoft.com/office/powerpoint/2010/main" val="17197604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8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7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2" grpId="0"/>
      <p:bldP spid="83" grpId="0"/>
      <p:bldP spid="84" grpId="0"/>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247626"/>
            <a:ext cx="8797925" cy="1143000"/>
          </a:xfrm>
        </p:spPr>
        <p:txBody>
          <a:bodyPr>
            <a:normAutofit fontScale="90000"/>
          </a:bodyPr>
          <a:lstStyle/>
          <a:p>
            <a:r>
              <a:rPr lang="en-US" dirty="0" smtClean="0"/>
              <a:t>Returning on first-hop </a:t>
            </a:r>
            <a:r>
              <a:rPr lang="en-US" dirty="0" smtClean="0">
                <a:sym typeface="Wingdings"/>
              </a:rPr>
              <a:t>allows </a:t>
            </a:r>
            <a:r>
              <a:rPr lang="en-US" dirty="0" smtClean="0"/>
              <a:t>low latency</a:t>
            </a:r>
            <a:endParaRPr lang="en-US" dirty="0"/>
          </a:p>
        </p:txBody>
      </p:sp>
      <p:graphicFrame>
        <p:nvGraphicFramePr>
          <p:cNvPr id="4" name="Chart 3"/>
          <p:cNvGraphicFramePr/>
          <p:nvPr>
            <p:extLst>
              <p:ext uri="{D42A27DB-BD31-4B8C-83A1-F6EECF244321}">
                <p14:modId xmlns:p14="http://schemas.microsoft.com/office/powerpoint/2010/main" val="3446241559"/>
              </p:ext>
            </p:extLst>
          </p:nvPr>
        </p:nvGraphicFramePr>
        <p:xfrm>
          <a:off x="537269" y="1089255"/>
          <a:ext cx="8015722" cy="353037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632818" y="1372138"/>
            <a:ext cx="2472028" cy="3247487"/>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 name="Rectangle 5"/>
          <p:cNvSpPr/>
          <p:nvPr/>
        </p:nvSpPr>
        <p:spPr>
          <a:xfrm>
            <a:off x="4291130" y="3502515"/>
            <a:ext cx="2601860" cy="1117111"/>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ight Arrow 6"/>
          <p:cNvSpPr/>
          <p:nvPr/>
        </p:nvSpPr>
        <p:spPr>
          <a:xfrm rot="3082357">
            <a:off x="4236954" y="2418017"/>
            <a:ext cx="1054100" cy="368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8" name="TextBox 7"/>
          <p:cNvSpPr txBox="1"/>
          <p:nvPr/>
        </p:nvSpPr>
        <p:spPr>
          <a:xfrm>
            <a:off x="5236879" y="3133183"/>
            <a:ext cx="1656110" cy="369332"/>
          </a:xfrm>
          <a:prstGeom prst="rect">
            <a:avLst/>
          </a:prstGeom>
          <a:noFill/>
        </p:spPr>
        <p:txBody>
          <a:bodyPr wrap="none" rtlCol="0">
            <a:spAutoFit/>
          </a:bodyPr>
          <a:lstStyle/>
          <a:p>
            <a:r>
              <a:rPr lang="en-US" dirty="0" smtClean="0"/>
              <a:t>First hop return</a:t>
            </a:r>
            <a:endParaRPr lang="en-US" dirty="0"/>
          </a:p>
        </p:txBody>
      </p:sp>
      <p:sp>
        <p:nvSpPr>
          <p:cNvPr id="9" name="TextBox 8"/>
          <p:cNvSpPr txBox="1"/>
          <p:nvPr/>
        </p:nvSpPr>
        <p:spPr>
          <a:xfrm>
            <a:off x="2040758" y="863624"/>
            <a:ext cx="1830474" cy="369332"/>
          </a:xfrm>
          <a:prstGeom prst="rect">
            <a:avLst/>
          </a:prstGeom>
          <a:noFill/>
        </p:spPr>
        <p:txBody>
          <a:bodyPr wrap="none" rtlCol="0">
            <a:spAutoFit/>
          </a:bodyPr>
          <a:lstStyle/>
          <a:p>
            <a:r>
              <a:rPr lang="en-US" dirty="0" smtClean="0"/>
              <a:t>Chain completion</a:t>
            </a:r>
            <a:endParaRPr lang="en-US" dirty="0"/>
          </a:p>
        </p:txBody>
      </p:sp>
      <p:grpSp>
        <p:nvGrpSpPr>
          <p:cNvPr id="18" name="Group 17"/>
          <p:cNvGrpSpPr/>
          <p:nvPr/>
        </p:nvGrpSpPr>
        <p:grpSpPr>
          <a:xfrm>
            <a:off x="1739063" y="5197261"/>
            <a:ext cx="914400" cy="152484"/>
            <a:chOff x="4826000" y="1603291"/>
            <a:chExt cx="1527175" cy="305051"/>
          </a:xfrm>
        </p:grpSpPr>
        <p:cxnSp>
          <p:nvCxnSpPr>
            <p:cNvPr id="16" name="Straight Connector 15"/>
            <p:cNvCxnSpPr>
              <a:stCxn id="10" idx="3"/>
              <a:endCxn id="14" idx="1"/>
            </p:cNvCxnSpPr>
            <p:nvPr/>
          </p:nvCxnSpPr>
          <p:spPr>
            <a:xfrm>
              <a:off x="5127625" y="1755859"/>
              <a:ext cx="923925"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5438775" y="1603291"/>
              <a:ext cx="301625" cy="3049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826000" y="1603375"/>
              <a:ext cx="301625" cy="3049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6051550" y="1603375"/>
              <a:ext cx="301625" cy="3049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 name="Group 38"/>
          <p:cNvGrpSpPr/>
          <p:nvPr/>
        </p:nvGrpSpPr>
        <p:grpSpPr>
          <a:xfrm>
            <a:off x="3038545" y="4784683"/>
            <a:ext cx="939800" cy="946192"/>
            <a:chOff x="5701463" y="1521034"/>
            <a:chExt cx="939800" cy="946192"/>
          </a:xfrm>
        </p:grpSpPr>
        <p:cxnSp>
          <p:nvCxnSpPr>
            <p:cNvPr id="20" name="Straight Connector 19"/>
            <p:cNvCxnSpPr>
              <a:stCxn id="22" idx="3"/>
              <a:endCxn id="23" idx="1"/>
            </p:cNvCxnSpPr>
            <p:nvPr/>
          </p:nvCxnSpPr>
          <p:spPr>
            <a:xfrm>
              <a:off x="5882062" y="1984605"/>
              <a:ext cx="553202" cy="0"/>
            </a:xfrm>
            <a:prstGeom prst="line">
              <a:avLst/>
            </a:prstGeom>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6068364" y="1908342"/>
              <a:ext cx="180599" cy="152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5701463" y="1908384"/>
              <a:ext cx="180599" cy="152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6435264" y="1908384"/>
              <a:ext cx="180599" cy="152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6444789" y="2108409"/>
              <a:ext cx="180599" cy="152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6444789" y="1727409"/>
              <a:ext cx="180599" cy="152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6444789" y="1521034"/>
              <a:ext cx="180599" cy="152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ectangle 26"/>
            <p:cNvSpPr/>
            <p:nvPr/>
          </p:nvSpPr>
          <p:spPr>
            <a:xfrm>
              <a:off x="6460664" y="2314784"/>
              <a:ext cx="180599" cy="152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9" name="Straight Connector 28"/>
            <p:cNvCxnSpPr>
              <a:stCxn id="26" idx="1"/>
              <a:endCxn id="21" idx="0"/>
            </p:cNvCxnSpPr>
            <p:nvPr/>
          </p:nvCxnSpPr>
          <p:spPr>
            <a:xfrm flipH="1">
              <a:off x="6158664" y="1597255"/>
              <a:ext cx="286125" cy="3110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21" idx="3"/>
              <a:endCxn id="25" idx="1"/>
            </p:cNvCxnSpPr>
            <p:nvPr/>
          </p:nvCxnSpPr>
          <p:spPr>
            <a:xfrm flipV="1">
              <a:off x="6248963" y="1803630"/>
              <a:ext cx="195826" cy="180933"/>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a:endCxn id="24" idx="1"/>
            </p:cNvCxnSpPr>
            <p:nvPr/>
          </p:nvCxnSpPr>
          <p:spPr>
            <a:xfrm>
              <a:off x="6248963" y="2108409"/>
              <a:ext cx="195826" cy="76221"/>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endCxn id="27" idx="1"/>
            </p:cNvCxnSpPr>
            <p:nvPr/>
          </p:nvCxnSpPr>
          <p:spPr>
            <a:xfrm>
              <a:off x="6158664" y="2108409"/>
              <a:ext cx="302000" cy="282596"/>
            </a:xfrm>
            <a:prstGeom prst="line">
              <a:avLst/>
            </a:prstGeom>
          </p:spPr>
          <p:style>
            <a:lnRef idx="2">
              <a:schemeClr val="accent1"/>
            </a:lnRef>
            <a:fillRef idx="0">
              <a:schemeClr val="accent1"/>
            </a:fillRef>
            <a:effectRef idx="1">
              <a:schemeClr val="accent1"/>
            </a:effectRef>
            <a:fontRef idx="minor">
              <a:schemeClr val="tx1"/>
            </a:fontRef>
          </p:style>
        </p:cxnSp>
      </p:grpSp>
      <p:sp>
        <p:nvSpPr>
          <p:cNvPr id="43" name="Rectangle 42"/>
          <p:cNvSpPr/>
          <p:nvPr/>
        </p:nvSpPr>
        <p:spPr>
          <a:xfrm>
            <a:off x="7701713" y="5143500"/>
            <a:ext cx="180599" cy="152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35753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4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Applications achieve good </a:t>
            </a:r>
            <a:r>
              <a:rPr lang="en-US" dirty="0"/>
              <a:t>t</a:t>
            </a:r>
            <a:r>
              <a:rPr lang="en-US" dirty="0" smtClean="0"/>
              <a:t>hroughput</a:t>
            </a:r>
            <a:endParaRPr lang="en-US" dirty="0"/>
          </a:p>
        </p:txBody>
      </p:sp>
      <p:graphicFrame>
        <p:nvGraphicFramePr>
          <p:cNvPr id="4" name="Chart 3"/>
          <p:cNvGraphicFramePr/>
          <p:nvPr>
            <p:extLst>
              <p:ext uri="{D42A27DB-BD31-4B8C-83A1-F6EECF244321}">
                <p14:modId xmlns:p14="http://schemas.microsoft.com/office/powerpoint/2010/main" val="2832672299"/>
              </p:ext>
            </p:extLst>
          </p:nvPr>
        </p:nvGraphicFramePr>
        <p:xfrm>
          <a:off x="300419" y="1123950"/>
          <a:ext cx="8543162" cy="42227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248710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Geo-distribution is hard</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5358" y="1417638"/>
            <a:ext cx="6933284" cy="393463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Rectangular Callout 5"/>
          <p:cNvSpPr/>
          <p:nvPr/>
        </p:nvSpPr>
        <p:spPr>
          <a:xfrm>
            <a:off x="920750" y="5151809"/>
            <a:ext cx="3429000" cy="1527679"/>
          </a:xfrm>
          <a:prstGeom prst="wedgeRectCallout">
            <a:avLst>
              <a:gd name="adj1" fmla="val -11954"/>
              <a:gd name="adj2" fmla="val -67094"/>
            </a:avLst>
          </a:prstGeom>
          <a:solidFill>
            <a:srgbClr val="EEECE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2400" dirty="0" smtClean="0">
                <a:solidFill>
                  <a:srgbClr val="000000"/>
                </a:solidFill>
              </a:rPr>
              <a:t>Low</a:t>
            </a:r>
            <a:r>
              <a:rPr lang="zh-CN" altLang="en-US" sz="2400" dirty="0" smtClean="0">
                <a:solidFill>
                  <a:srgbClr val="000000"/>
                </a:solidFill>
              </a:rPr>
              <a:t> </a:t>
            </a:r>
            <a:r>
              <a:rPr lang="en-US" altLang="zh-CN" sz="2400" dirty="0" smtClean="0">
                <a:solidFill>
                  <a:srgbClr val="000000"/>
                </a:solidFill>
              </a:rPr>
              <a:t>latency:</a:t>
            </a:r>
          </a:p>
          <a:p>
            <a:pPr algn="ctr"/>
            <a:r>
              <a:rPr lang="en-US" sz="2400" dirty="0" smtClean="0">
                <a:solidFill>
                  <a:srgbClr val="000000"/>
                </a:solidFill>
              </a:rPr>
              <a:t>O(Intra-datacenter RTT)</a:t>
            </a:r>
            <a:endParaRPr lang="en-US" sz="2400" dirty="0">
              <a:solidFill>
                <a:srgbClr val="000000"/>
              </a:solidFill>
            </a:endParaRPr>
          </a:p>
        </p:txBody>
      </p:sp>
      <p:sp>
        <p:nvSpPr>
          <p:cNvPr id="7" name="Rectangular Callout 6"/>
          <p:cNvSpPr/>
          <p:nvPr/>
        </p:nvSpPr>
        <p:spPr>
          <a:xfrm>
            <a:off x="5394325" y="5062406"/>
            <a:ext cx="2973785" cy="1617083"/>
          </a:xfrm>
          <a:prstGeom prst="wedgeRectCallout">
            <a:avLst>
              <a:gd name="adj1" fmla="val 7291"/>
              <a:gd name="adj2" fmla="val -64440"/>
            </a:avLst>
          </a:prstGeom>
          <a:solidFill>
            <a:srgbClr val="EEECE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Strong semantics:</a:t>
            </a:r>
          </a:p>
          <a:p>
            <a:pPr algn="ctr"/>
            <a:r>
              <a:rPr lang="en-US" sz="2400" dirty="0" smtClean="0">
                <a:solidFill>
                  <a:srgbClr val="000000"/>
                </a:solidFill>
              </a:rPr>
              <a:t>relational tables w/ transactions</a:t>
            </a:r>
            <a:endParaRPr lang="en-US" sz="2400" dirty="0">
              <a:solidFill>
                <a:srgbClr val="000000"/>
              </a:solidFill>
            </a:endParaRPr>
          </a:p>
        </p:txBody>
      </p:sp>
    </p:spTree>
    <p:extLst>
      <p:ext uri="{BB962C8B-B14F-4D97-AF65-F5344CB8AC3E}">
        <p14:creationId xmlns:p14="http://schemas.microsoft.com/office/powerpoint/2010/main" val="186066576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a:xfrm>
            <a:off x="292407" y="1103486"/>
            <a:ext cx="8851593" cy="4708525"/>
          </a:xfrm>
        </p:spPr>
        <p:txBody>
          <a:bodyPr>
            <a:normAutofit/>
          </a:bodyPr>
          <a:lstStyle/>
          <a:p>
            <a:r>
              <a:rPr lang="en-US" dirty="0" smtClean="0"/>
              <a:t>Transaction decomposition</a:t>
            </a:r>
          </a:p>
          <a:p>
            <a:pPr lvl="1"/>
            <a:r>
              <a:rPr lang="en-US" dirty="0" smtClean="0"/>
              <a:t>SAGAS [SIGMOD’96], step-decomposed transactions </a:t>
            </a:r>
          </a:p>
          <a:p>
            <a:r>
              <a:rPr lang="en-US" dirty="0" smtClean="0"/>
              <a:t>Incremental view maintenance</a:t>
            </a:r>
          </a:p>
          <a:p>
            <a:pPr lvl="1"/>
            <a:r>
              <a:rPr lang="en-US" dirty="0" smtClean="0"/>
              <a:t> </a:t>
            </a:r>
            <a:r>
              <a:rPr lang="en-US" dirty="0"/>
              <a:t>V</a:t>
            </a:r>
            <a:r>
              <a:rPr lang="en-US" dirty="0" smtClean="0"/>
              <a:t>iews for PNUTS [SIGMOD’09]</a:t>
            </a:r>
          </a:p>
          <a:p>
            <a:r>
              <a:rPr lang="en-US" dirty="0" smtClean="0"/>
              <a:t>Various geo-distributed/replicated storage</a:t>
            </a:r>
          </a:p>
          <a:p>
            <a:pPr lvl="1"/>
            <a:r>
              <a:rPr lang="en-US" dirty="0" smtClean="0"/>
              <a:t>Spanner[OSDI’12], MDCC[Eurosys’13], Megastore[CIDR’11], COPS [SOSP’11], </a:t>
            </a:r>
            <a:r>
              <a:rPr lang="en-US" dirty="0" err="1" smtClean="0"/>
              <a:t>Eiger</a:t>
            </a:r>
            <a:r>
              <a:rPr lang="en-US" dirty="0" smtClean="0"/>
              <a:t>[NSDI’13], </a:t>
            </a:r>
            <a:r>
              <a:rPr lang="en-US" dirty="0" err="1" smtClean="0"/>
              <a:t>RedBlue</a:t>
            </a:r>
            <a:r>
              <a:rPr lang="en-US" dirty="0" smtClean="0"/>
              <a:t>[OSDI’12].</a:t>
            </a:r>
          </a:p>
          <a:p>
            <a:pPr lvl="1"/>
            <a:endParaRPr lang="en-US" dirty="0" smtClean="0"/>
          </a:p>
          <a:p>
            <a:endParaRPr lang="en-US" dirty="0"/>
          </a:p>
        </p:txBody>
      </p:sp>
    </p:spTree>
    <p:extLst>
      <p:ext uri="{BB962C8B-B14F-4D97-AF65-F5344CB8AC3E}">
        <p14:creationId xmlns:p14="http://schemas.microsoft.com/office/powerpoint/2010/main" val="254946297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Chains support </a:t>
            </a:r>
            <a:r>
              <a:rPr lang="en-US" dirty="0" err="1" smtClean="0"/>
              <a:t>serializability</a:t>
            </a:r>
            <a:r>
              <a:rPr lang="en-US" dirty="0" smtClean="0"/>
              <a:t> at low latency</a:t>
            </a:r>
            <a:endParaRPr lang="en-US" dirty="0"/>
          </a:p>
          <a:p>
            <a:pPr lvl="1"/>
            <a:r>
              <a:rPr lang="en-US" dirty="0" smtClean="0"/>
              <a:t>With static analysis of SC-cycles</a:t>
            </a:r>
            <a:endParaRPr lang="en-US" dirty="0"/>
          </a:p>
          <a:p>
            <a:r>
              <a:rPr lang="en-US" dirty="0" smtClean="0"/>
              <a:t>Key techniques to reduce </a:t>
            </a:r>
            <a:r>
              <a:rPr lang="en-US" dirty="0"/>
              <a:t>SC</a:t>
            </a:r>
            <a:r>
              <a:rPr lang="en-US" dirty="0" smtClean="0"/>
              <a:t>-cycles</a:t>
            </a:r>
            <a:endParaRPr lang="en-US" dirty="0"/>
          </a:p>
          <a:p>
            <a:pPr lvl="1"/>
            <a:r>
              <a:rPr lang="en-US" dirty="0"/>
              <a:t>Origin ordering</a:t>
            </a:r>
          </a:p>
          <a:p>
            <a:pPr lvl="1"/>
            <a:r>
              <a:rPr lang="en-US" dirty="0"/>
              <a:t>Commutative </a:t>
            </a:r>
            <a:r>
              <a:rPr lang="en-US" dirty="0" smtClean="0"/>
              <a:t>annotation</a:t>
            </a:r>
          </a:p>
          <a:p>
            <a:r>
              <a:rPr lang="en-US" dirty="0" smtClean="0"/>
              <a:t>Chains are useful </a:t>
            </a:r>
          </a:p>
          <a:p>
            <a:pPr lvl="1"/>
            <a:r>
              <a:rPr lang="en-US" dirty="0" smtClean="0"/>
              <a:t>Performing application logic </a:t>
            </a:r>
          </a:p>
          <a:p>
            <a:pPr lvl="1"/>
            <a:r>
              <a:rPr lang="en-US" dirty="0" smtClean="0"/>
              <a:t>Maintaining indices/join views/geo-replicas </a:t>
            </a:r>
            <a:endParaRPr lang="en-US" dirty="0"/>
          </a:p>
        </p:txBody>
      </p:sp>
    </p:spTree>
    <p:extLst>
      <p:ext uri="{BB962C8B-B14F-4D97-AF65-F5344CB8AC3E}">
        <p14:creationId xmlns:p14="http://schemas.microsoft.com/office/powerpoint/2010/main" val="5583627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8557345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28600"/>
            <a:ext cx="8597900" cy="990600"/>
          </a:xfrm>
        </p:spPr>
        <p:txBody>
          <a:bodyPr>
            <a:normAutofit/>
          </a:bodyPr>
          <a:lstStyle/>
          <a:p>
            <a:r>
              <a:rPr lang="en-US" dirty="0" smtClean="0"/>
              <a:t>Limitations of Lynx/chains</a:t>
            </a:r>
            <a:endParaRPr lang="en-US" dirty="0"/>
          </a:p>
        </p:txBody>
      </p:sp>
      <p:sp>
        <p:nvSpPr>
          <p:cNvPr id="3" name="Content Placeholder 2"/>
          <p:cNvSpPr>
            <a:spLocks noGrp="1"/>
          </p:cNvSpPr>
          <p:nvPr>
            <p:ph idx="1"/>
          </p:nvPr>
        </p:nvSpPr>
        <p:spPr>
          <a:xfrm>
            <a:off x="256844" y="1337130"/>
            <a:ext cx="8961967" cy="799064"/>
          </a:xfrm>
        </p:spPr>
        <p:txBody>
          <a:bodyPr>
            <a:normAutofit/>
          </a:bodyPr>
          <a:lstStyle/>
          <a:p>
            <a:pPr marL="514350" indent="-514350">
              <a:buFont typeface="+mj-lt"/>
              <a:buAutoNum type="arabicPeriod"/>
            </a:pPr>
            <a:r>
              <a:rPr lang="en-US" sz="2800" dirty="0" smtClean="0"/>
              <a:t>Chains are not </a:t>
            </a:r>
            <a:r>
              <a:rPr lang="en-US" sz="2800" dirty="0" smtClean="0"/>
              <a:t>strict serializable</a:t>
            </a:r>
            <a:endParaRPr lang="en-US" sz="2800" dirty="0" smtClean="0"/>
          </a:p>
          <a:p>
            <a:endParaRPr lang="en-US" sz="2800" dirty="0"/>
          </a:p>
          <a:p>
            <a:endParaRPr lang="en-US" sz="2800" dirty="0" smtClean="0"/>
          </a:p>
          <a:p>
            <a:endParaRPr lang="en-US" sz="2800" dirty="0"/>
          </a:p>
          <a:p>
            <a:endParaRPr lang="en-US" sz="2800" dirty="0" smtClean="0"/>
          </a:p>
        </p:txBody>
      </p:sp>
      <p:sp>
        <p:nvSpPr>
          <p:cNvPr id="24" name="Rectangle 23"/>
          <p:cNvSpPr/>
          <p:nvPr/>
        </p:nvSpPr>
        <p:spPr>
          <a:xfrm>
            <a:off x="3884138" y="2616060"/>
            <a:ext cx="215900" cy="215900"/>
          </a:xfrm>
          <a:prstGeom prst="rect">
            <a:avLst/>
          </a:prstGeom>
          <a:solidFill>
            <a:schemeClr val="tx2">
              <a:lumMod val="40000"/>
              <a:lumOff val="6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5" name="Rectangle 24"/>
          <p:cNvSpPr/>
          <p:nvPr/>
        </p:nvSpPr>
        <p:spPr>
          <a:xfrm>
            <a:off x="4722338" y="2616060"/>
            <a:ext cx="215900" cy="215900"/>
          </a:xfrm>
          <a:prstGeom prst="rect">
            <a:avLst/>
          </a:prstGeom>
          <a:solidFill>
            <a:schemeClr val="tx2">
              <a:lumMod val="40000"/>
              <a:lumOff val="6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6" name="Rectangle 25"/>
          <p:cNvSpPr/>
          <p:nvPr/>
        </p:nvSpPr>
        <p:spPr>
          <a:xfrm>
            <a:off x="6601938" y="2616060"/>
            <a:ext cx="215900" cy="215900"/>
          </a:xfrm>
          <a:prstGeom prst="rect">
            <a:avLst/>
          </a:prstGeom>
          <a:solidFill>
            <a:schemeClr val="tx2">
              <a:lumMod val="40000"/>
              <a:lumOff val="6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2" name="Rectangle 31"/>
          <p:cNvSpPr/>
          <p:nvPr/>
        </p:nvSpPr>
        <p:spPr>
          <a:xfrm>
            <a:off x="2604329" y="2212026"/>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4096579" y="2212026"/>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7" name="Straight Connector 36"/>
          <p:cNvCxnSpPr>
            <a:stCxn id="24" idx="3"/>
            <a:endCxn id="25" idx="1"/>
          </p:cNvCxnSpPr>
          <p:nvPr/>
        </p:nvCxnSpPr>
        <p:spPr>
          <a:xfrm>
            <a:off x="4100038" y="2724010"/>
            <a:ext cx="6223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25" idx="3"/>
            <a:endCxn id="26" idx="1"/>
          </p:cNvCxnSpPr>
          <p:nvPr/>
        </p:nvCxnSpPr>
        <p:spPr>
          <a:xfrm>
            <a:off x="4938238" y="2724010"/>
            <a:ext cx="16637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32" idx="3"/>
            <a:endCxn id="33" idx="1"/>
          </p:cNvCxnSpPr>
          <p:nvPr/>
        </p:nvCxnSpPr>
        <p:spPr>
          <a:xfrm>
            <a:off x="2820229" y="2319976"/>
            <a:ext cx="127635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a:off x="989502" y="2961356"/>
            <a:ext cx="697964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0" name="TextBox 69"/>
          <p:cNvSpPr txBox="1"/>
          <p:nvPr/>
        </p:nvSpPr>
        <p:spPr>
          <a:xfrm>
            <a:off x="8048659" y="2732516"/>
            <a:ext cx="605755" cy="369332"/>
          </a:xfrm>
          <a:prstGeom prst="rect">
            <a:avLst/>
          </a:prstGeom>
          <a:noFill/>
        </p:spPr>
        <p:txBody>
          <a:bodyPr wrap="none" rtlCol="0">
            <a:spAutoFit/>
          </a:bodyPr>
          <a:lstStyle/>
          <a:p>
            <a:r>
              <a:rPr lang="en-US" dirty="0" smtClean="0"/>
              <a:t>Time</a:t>
            </a:r>
            <a:endParaRPr lang="en-US" dirty="0"/>
          </a:p>
        </p:txBody>
      </p:sp>
      <p:sp>
        <p:nvSpPr>
          <p:cNvPr id="72" name="Content Placeholder 2"/>
          <p:cNvSpPr txBox="1">
            <a:spLocks/>
          </p:cNvSpPr>
          <p:nvPr/>
        </p:nvSpPr>
        <p:spPr>
          <a:xfrm>
            <a:off x="182033" y="4472215"/>
            <a:ext cx="8961967" cy="218621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lvl="1" indent="0">
              <a:buNone/>
            </a:pPr>
            <a:r>
              <a:rPr lang="en-US" sz="2000" dirty="0" smtClean="0"/>
              <a:t>Remedies: </a:t>
            </a:r>
          </a:p>
          <a:p>
            <a:pPr marL="800100" lvl="1"/>
            <a:r>
              <a:rPr lang="en-US" sz="2000" dirty="0" smtClean="0"/>
              <a:t>Programmers can wait for chain completion</a:t>
            </a:r>
          </a:p>
          <a:p>
            <a:pPr lvl="1"/>
            <a:r>
              <a:rPr lang="en-US" sz="2000" dirty="0" smtClean="0"/>
              <a:t>Lynx provides read-your-own-</a:t>
            </a:r>
            <a:r>
              <a:rPr lang="en-US" sz="2000" dirty="0" smtClean="0"/>
              <a:t>writes</a:t>
            </a:r>
            <a:endParaRPr lang="en-US" sz="2000" dirty="0" smtClean="0"/>
          </a:p>
          <a:p>
            <a:pPr marL="0" indent="0">
              <a:buNone/>
            </a:pPr>
            <a:r>
              <a:rPr lang="en-US" sz="2400" dirty="0" smtClean="0"/>
              <a:t>2.  Programmers can only abort at first hop</a:t>
            </a:r>
          </a:p>
          <a:p>
            <a:r>
              <a:rPr lang="en-US" sz="2400" dirty="0" smtClean="0"/>
              <a:t>Our application experience shows the limitations are </a:t>
            </a:r>
            <a:r>
              <a:rPr lang="en-US" sz="2400" dirty="0" err="1" smtClean="0"/>
              <a:t>managable</a:t>
            </a:r>
            <a:endParaRPr lang="en-US" sz="2400" dirty="0" smtClean="0"/>
          </a:p>
          <a:p>
            <a:endParaRPr lang="en-US" sz="2400" dirty="0" smtClean="0"/>
          </a:p>
        </p:txBody>
      </p:sp>
      <p:grpSp>
        <p:nvGrpSpPr>
          <p:cNvPr id="10" name="Group 9"/>
          <p:cNvGrpSpPr/>
          <p:nvPr/>
        </p:nvGrpSpPr>
        <p:grpSpPr>
          <a:xfrm>
            <a:off x="519703" y="3266787"/>
            <a:ext cx="2845150" cy="952500"/>
            <a:chOff x="519703" y="3266787"/>
            <a:chExt cx="2845150" cy="952500"/>
          </a:xfrm>
        </p:grpSpPr>
        <p:sp>
          <p:nvSpPr>
            <p:cNvPr id="6" name="Rectangle 5"/>
            <p:cNvSpPr/>
            <p:nvPr/>
          </p:nvSpPr>
          <p:spPr>
            <a:xfrm>
              <a:off x="519703" y="3266787"/>
              <a:ext cx="2845150" cy="9525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Rectangle 42"/>
            <p:cNvSpPr/>
            <p:nvPr/>
          </p:nvSpPr>
          <p:spPr>
            <a:xfrm>
              <a:off x="1132110" y="3477510"/>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700310" y="3483860"/>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1826981" y="3486493"/>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2347681" y="3486493"/>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1532257" y="3477510"/>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8" name="Straight Connector 47"/>
            <p:cNvCxnSpPr>
              <a:stCxn id="44" idx="3"/>
              <a:endCxn id="43" idx="1"/>
            </p:cNvCxnSpPr>
            <p:nvPr/>
          </p:nvCxnSpPr>
          <p:spPr>
            <a:xfrm flipV="1">
              <a:off x="916210" y="3585460"/>
              <a:ext cx="215900"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43" idx="3"/>
              <a:endCxn id="47" idx="1"/>
            </p:cNvCxnSpPr>
            <p:nvPr/>
          </p:nvCxnSpPr>
          <p:spPr>
            <a:xfrm>
              <a:off x="1348010" y="3585460"/>
              <a:ext cx="1842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2" name="Straight Connector 51"/>
            <p:cNvCxnSpPr>
              <a:stCxn id="45" idx="3"/>
              <a:endCxn id="46" idx="1"/>
            </p:cNvCxnSpPr>
            <p:nvPr/>
          </p:nvCxnSpPr>
          <p:spPr>
            <a:xfrm>
              <a:off x="2042881" y="3594443"/>
              <a:ext cx="304800"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519703" y="3862768"/>
              <a:ext cx="1128434" cy="338554"/>
            </a:xfrm>
            <a:prstGeom prst="rect">
              <a:avLst/>
            </a:prstGeom>
            <a:noFill/>
          </p:spPr>
          <p:txBody>
            <a:bodyPr wrap="none" rtlCol="0">
              <a:spAutoFit/>
            </a:bodyPr>
            <a:lstStyle/>
            <a:p>
              <a:r>
                <a:rPr lang="en-US" sz="1600" dirty="0" smtClean="0"/>
                <a:t>Serializable</a:t>
              </a:r>
              <a:endParaRPr lang="en-US" sz="1600" dirty="0"/>
            </a:p>
          </p:txBody>
        </p:sp>
      </p:grpSp>
      <p:grpSp>
        <p:nvGrpSpPr>
          <p:cNvPr id="11" name="Group 10"/>
          <p:cNvGrpSpPr/>
          <p:nvPr/>
        </p:nvGrpSpPr>
        <p:grpSpPr>
          <a:xfrm>
            <a:off x="4173674" y="3270593"/>
            <a:ext cx="2845150" cy="952500"/>
            <a:chOff x="4173674" y="3270593"/>
            <a:chExt cx="2845150" cy="952500"/>
          </a:xfrm>
        </p:grpSpPr>
        <p:sp>
          <p:nvSpPr>
            <p:cNvPr id="73" name="Rectangle 72"/>
            <p:cNvSpPr/>
            <p:nvPr/>
          </p:nvSpPr>
          <p:spPr>
            <a:xfrm>
              <a:off x="4173674" y="3270593"/>
              <a:ext cx="2845150" cy="9525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4" name="Rectangle 73"/>
            <p:cNvSpPr/>
            <p:nvPr/>
          </p:nvSpPr>
          <p:spPr>
            <a:xfrm>
              <a:off x="5547815" y="3483949"/>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5116015" y="3490299"/>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4310736" y="3490299"/>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4831436" y="3490299"/>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5947962" y="3483949"/>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9" name="Straight Connector 78"/>
            <p:cNvCxnSpPr>
              <a:stCxn id="75" idx="3"/>
              <a:endCxn id="74" idx="1"/>
            </p:cNvCxnSpPr>
            <p:nvPr/>
          </p:nvCxnSpPr>
          <p:spPr>
            <a:xfrm flipV="1">
              <a:off x="5331915" y="3591899"/>
              <a:ext cx="215900"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80" name="Straight Connector 79"/>
            <p:cNvCxnSpPr>
              <a:stCxn id="74" idx="3"/>
              <a:endCxn id="78" idx="1"/>
            </p:cNvCxnSpPr>
            <p:nvPr/>
          </p:nvCxnSpPr>
          <p:spPr>
            <a:xfrm>
              <a:off x="5763715" y="3591899"/>
              <a:ext cx="1842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1" name="Straight Connector 80"/>
            <p:cNvCxnSpPr>
              <a:stCxn id="76" idx="3"/>
              <a:endCxn id="77" idx="1"/>
            </p:cNvCxnSpPr>
            <p:nvPr/>
          </p:nvCxnSpPr>
          <p:spPr>
            <a:xfrm>
              <a:off x="4526636" y="3598249"/>
              <a:ext cx="304800" cy="0"/>
            </a:xfrm>
            <a:prstGeom prst="line">
              <a:avLst/>
            </a:prstGeom>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4237171" y="3866574"/>
              <a:ext cx="1597913" cy="338554"/>
            </a:xfrm>
            <a:prstGeom prst="rect">
              <a:avLst/>
            </a:prstGeom>
            <a:noFill/>
          </p:spPr>
          <p:txBody>
            <a:bodyPr wrap="none" rtlCol="0">
              <a:spAutoFit/>
            </a:bodyPr>
            <a:lstStyle/>
            <a:p>
              <a:r>
                <a:rPr lang="en-US" sz="1600" dirty="0" smtClean="0"/>
                <a:t>Strict serializable</a:t>
              </a:r>
              <a:endParaRPr lang="en-US" sz="1600" dirty="0"/>
            </a:p>
          </p:txBody>
        </p:sp>
      </p:grpSp>
      <p:sp>
        <p:nvSpPr>
          <p:cNvPr id="4" name="Oval 3"/>
          <p:cNvSpPr/>
          <p:nvPr/>
        </p:nvSpPr>
        <p:spPr>
          <a:xfrm rot="705229">
            <a:off x="2195796" y="2187134"/>
            <a:ext cx="2053698" cy="673922"/>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19584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2">
                                            <p:txEl>
                                              <p:pRg st="0" end="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2">
                                            <p:txEl>
                                              <p:pRg st="1" end="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2">
                                            <p:txEl>
                                              <p:pRg st="2" end="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72">
                                            <p:txEl>
                                              <p:pRg st="3" end="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7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4" grpId="0" animBg="1"/>
      <p:bldP spid="25" grpId="0" animBg="1"/>
      <p:bldP spid="26" grpId="0" animBg="1"/>
      <p:bldP spid="32" grpId="0" animBg="1"/>
      <p:bldP spid="33" grpId="0" animBg="1"/>
      <p:bldP spid="70" grpId="0"/>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0882064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2PC and chains</a:t>
            </a:r>
            <a:br>
              <a:rPr lang="en-US" dirty="0" smtClean="0"/>
            </a:br>
            <a:r>
              <a:rPr lang="en-US" dirty="0" smtClean="0"/>
              <a:t>The easy way</a:t>
            </a:r>
            <a:endParaRPr lang="en-US" dirty="0"/>
          </a:p>
        </p:txBody>
      </p:sp>
      <p:sp>
        <p:nvSpPr>
          <p:cNvPr id="4" name="TextBox 3"/>
          <p:cNvSpPr txBox="1"/>
          <p:nvPr/>
        </p:nvSpPr>
        <p:spPr>
          <a:xfrm>
            <a:off x="1021145" y="3521444"/>
            <a:ext cx="716788" cy="400110"/>
          </a:xfrm>
          <a:prstGeom prst="rect">
            <a:avLst/>
          </a:prstGeom>
          <a:solidFill>
            <a:srgbClr val="F8B3DE"/>
          </a:solidFill>
          <a:ln>
            <a:solidFill>
              <a:srgbClr val="000000"/>
            </a:solidFill>
          </a:ln>
        </p:spPr>
        <p:txBody>
          <a:bodyPr wrap="none" rtlCol="0">
            <a:spAutoFit/>
          </a:bodyPr>
          <a:lstStyle/>
          <a:p>
            <a:r>
              <a:rPr lang="en-US" sz="2000" dirty="0" smtClean="0"/>
              <a:t>W(A)</a:t>
            </a:r>
            <a:endParaRPr lang="en-US" sz="2000" dirty="0"/>
          </a:p>
        </p:txBody>
      </p:sp>
      <p:sp>
        <p:nvSpPr>
          <p:cNvPr id="6" name="TextBox 5"/>
          <p:cNvSpPr txBox="1"/>
          <p:nvPr/>
        </p:nvSpPr>
        <p:spPr>
          <a:xfrm>
            <a:off x="1021145" y="2415074"/>
            <a:ext cx="694672" cy="400110"/>
          </a:xfrm>
          <a:prstGeom prst="rect">
            <a:avLst/>
          </a:prstGeom>
          <a:solidFill>
            <a:srgbClr val="FFFF00"/>
          </a:solidFill>
          <a:ln>
            <a:solidFill>
              <a:schemeClr val="tx1"/>
            </a:solidFill>
          </a:ln>
        </p:spPr>
        <p:txBody>
          <a:bodyPr wrap="square" rtlCol="0">
            <a:spAutoFit/>
          </a:bodyPr>
          <a:lstStyle/>
          <a:p>
            <a:r>
              <a:rPr lang="en-US" sz="2000" dirty="0" smtClean="0"/>
              <a:t>R(A)</a:t>
            </a:r>
            <a:endParaRPr lang="en-US" sz="2000" dirty="0"/>
          </a:p>
        </p:txBody>
      </p:sp>
      <p:sp>
        <p:nvSpPr>
          <p:cNvPr id="8" name="TextBox 7"/>
          <p:cNvSpPr txBox="1"/>
          <p:nvPr/>
        </p:nvSpPr>
        <p:spPr>
          <a:xfrm>
            <a:off x="3167554" y="3547009"/>
            <a:ext cx="716788" cy="400110"/>
          </a:xfrm>
          <a:prstGeom prst="rect">
            <a:avLst/>
          </a:prstGeom>
          <a:solidFill>
            <a:srgbClr val="F8B3DE"/>
          </a:solidFill>
          <a:ln>
            <a:solidFill>
              <a:srgbClr val="000000"/>
            </a:solidFill>
          </a:ln>
        </p:spPr>
        <p:txBody>
          <a:bodyPr wrap="none" rtlCol="0">
            <a:spAutoFit/>
          </a:bodyPr>
          <a:lstStyle/>
          <a:p>
            <a:r>
              <a:rPr lang="en-US" sz="2000" dirty="0" smtClean="0"/>
              <a:t>W(B)</a:t>
            </a:r>
            <a:endParaRPr lang="en-US" sz="2000" dirty="0"/>
          </a:p>
        </p:txBody>
      </p:sp>
      <p:sp>
        <p:nvSpPr>
          <p:cNvPr id="9" name="TextBox 8"/>
          <p:cNvSpPr txBox="1"/>
          <p:nvPr/>
        </p:nvSpPr>
        <p:spPr>
          <a:xfrm>
            <a:off x="1021145" y="4721594"/>
            <a:ext cx="716788" cy="400110"/>
          </a:xfrm>
          <a:prstGeom prst="rect">
            <a:avLst/>
          </a:prstGeom>
          <a:solidFill>
            <a:srgbClr val="F8B3DE"/>
          </a:solidFill>
          <a:ln>
            <a:solidFill>
              <a:srgbClr val="000000"/>
            </a:solidFill>
          </a:ln>
        </p:spPr>
        <p:txBody>
          <a:bodyPr wrap="none" rtlCol="0">
            <a:spAutoFit/>
          </a:bodyPr>
          <a:lstStyle/>
          <a:p>
            <a:r>
              <a:rPr lang="en-US" sz="2000" dirty="0" smtClean="0"/>
              <a:t>W(A)</a:t>
            </a:r>
            <a:endParaRPr lang="en-US" sz="2000" dirty="0"/>
          </a:p>
        </p:txBody>
      </p:sp>
      <p:sp>
        <p:nvSpPr>
          <p:cNvPr id="10" name="TextBox 9"/>
          <p:cNvSpPr txBox="1"/>
          <p:nvPr/>
        </p:nvSpPr>
        <p:spPr>
          <a:xfrm>
            <a:off x="3167554" y="4747159"/>
            <a:ext cx="716788" cy="400110"/>
          </a:xfrm>
          <a:prstGeom prst="rect">
            <a:avLst/>
          </a:prstGeom>
          <a:solidFill>
            <a:srgbClr val="F8B3DE"/>
          </a:solidFill>
          <a:ln>
            <a:solidFill>
              <a:srgbClr val="000000"/>
            </a:solidFill>
          </a:ln>
        </p:spPr>
        <p:txBody>
          <a:bodyPr wrap="none" rtlCol="0">
            <a:spAutoFit/>
          </a:bodyPr>
          <a:lstStyle/>
          <a:p>
            <a:r>
              <a:rPr lang="en-US" sz="2000" dirty="0" smtClean="0"/>
              <a:t>W(B)</a:t>
            </a:r>
            <a:endParaRPr lang="en-US" sz="2000" dirty="0"/>
          </a:p>
        </p:txBody>
      </p:sp>
      <p:sp>
        <p:nvSpPr>
          <p:cNvPr id="11" name="TextBox 10"/>
          <p:cNvSpPr txBox="1"/>
          <p:nvPr/>
        </p:nvSpPr>
        <p:spPr>
          <a:xfrm>
            <a:off x="1021145" y="5774224"/>
            <a:ext cx="694672" cy="400110"/>
          </a:xfrm>
          <a:prstGeom prst="rect">
            <a:avLst/>
          </a:prstGeom>
          <a:solidFill>
            <a:srgbClr val="FFFF00"/>
          </a:solidFill>
          <a:ln>
            <a:solidFill>
              <a:schemeClr val="tx1"/>
            </a:solidFill>
          </a:ln>
        </p:spPr>
        <p:txBody>
          <a:bodyPr wrap="square" rtlCol="0">
            <a:spAutoFit/>
          </a:bodyPr>
          <a:lstStyle/>
          <a:p>
            <a:r>
              <a:rPr lang="en-US" sz="2000" dirty="0" smtClean="0"/>
              <a:t>R(A)</a:t>
            </a:r>
            <a:endParaRPr lang="en-US" sz="2000" dirty="0"/>
          </a:p>
        </p:txBody>
      </p:sp>
      <p:cxnSp>
        <p:nvCxnSpPr>
          <p:cNvPr id="14" name="Straight Connector 13"/>
          <p:cNvCxnSpPr>
            <a:stCxn id="6" idx="2"/>
            <a:endCxn id="4" idx="0"/>
          </p:cNvCxnSpPr>
          <p:nvPr/>
        </p:nvCxnSpPr>
        <p:spPr>
          <a:xfrm>
            <a:off x="1368481" y="2815184"/>
            <a:ext cx="11058" cy="70626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11" idx="0"/>
            <a:endCxn id="9" idx="2"/>
          </p:cNvCxnSpPr>
          <p:nvPr/>
        </p:nvCxnSpPr>
        <p:spPr>
          <a:xfrm flipV="1">
            <a:off x="1368481" y="5121704"/>
            <a:ext cx="11058" cy="65252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a:stCxn id="8" idx="2"/>
            <a:endCxn id="10" idx="0"/>
          </p:cNvCxnSpPr>
          <p:nvPr/>
        </p:nvCxnSpPr>
        <p:spPr>
          <a:xfrm>
            <a:off x="3525948" y="3947119"/>
            <a:ext cx="0" cy="80004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4" idx="2"/>
            <a:endCxn id="9" idx="0"/>
          </p:cNvCxnSpPr>
          <p:nvPr/>
        </p:nvCxnSpPr>
        <p:spPr>
          <a:xfrm>
            <a:off x="1379539" y="3921554"/>
            <a:ext cx="0" cy="80004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10" idx="1"/>
            <a:endCxn id="9" idx="3"/>
          </p:cNvCxnSpPr>
          <p:nvPr/>
        </p:nvCxnSpPr>
        <p:spPr>
          <a:xfrm flipH="1" flipV="1">
            <a:off x="1737933" y="4921649"/>
            <a:ext cx="1429621" cy="25565"/>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8" idx="1"/>
            <a:endCxn id="4" idx="3"/>
          </p:cNvCxnSpPr>
          <p:nvPr/>
        </p:nvCxnSpPr>
        <p:spPr>
          <a:xfrm flipH="1" flipV="1">
            <a:off x="1737933" y="3721499"/>
            <a:ext cx="1429621" cy="25565"/>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809360" y="3267278"/>
            <a:ext cx="3442627" cy="2190751"/>
          </a:xfrm>
          <a:prstGeom prst="rect">
            <a:avLst/>
          </a:prstGeom>
          <a:noFill/>
          <a:ln>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ight Arrow 51"/>
          <p:cNvSpPr/>
          <p:nvPr/>
        </p:nvSpPr>
        <p:spPr>
          <a:xfrm rot="246463">
            <a:off x="4473110" y="4153038"/>
            <a:ext cx="1054100" cy="368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3" name="TextBox 52"/>
          <p:cNvSpPr txBox="1"/>
          <p:nvPr/>
        </p:nvSpPr>
        <p:spPr>
          <a:xfrm>
            <a:off x="6870435" y="3873899"/>
            <a:ext cx="1334069" cy="400110"/>
          </a:xfrm>
          <a:prstGeom prst="rect">
            <a:avLst/>
          </a:prstGeom>
          <a:solidFill>
            <a:srgbClr val="F8B3DE"/>
          </a:solidFill>
          <a:ln>
            <a:solidFill>
              <a:srgbClr val="000000"/>
            </a:solidFill>
          </a:ln>
        </p:spPr>
        <p:txBody>
          <a:bodyPr wrap="none" rtlCol="0">
            <a:spAutoFit/>
          </a:bodyPr>
          <a:lstStyle/>
          <a:p>
            <a:r>
              <a:rPr lang="en-US" sz="2000" dirty="0" smtClean="0"/>
              <a:t>2PC-W(AB)</a:t>
            </a:r>
            <a:endParaRPr lang="en-US" sz="2000" dirty="0"/>
          </a:p>
        </p:txBody>
      </p:sp>
      <p:sp>
        <p:nvSpPr>
          <p:cNvPr id="54" name="TextBox 53"/>
          <p:cNvSpPr txBox="1"/>
          <p:nvPr/>
        </p:nvSpPr>
        <p:spPr>
          <a:xfrm>
            <a:off x="6175763" y="2167364"/>
            <a:ext cx="694672" cy="400110"/>
          </a:xfrm>
          <a:prstGeom prst="rect">
            <a:avLst/>
          </a:prstGeom>
          <a:solidFill>
            <a:srgbClr val="FFFF00"/>
          </a:solidFill>
          <a:ln>
            <a:solidFill>
              <a:schemeClr val="tx1"/>
            </a:solidFill>
          </a:ln>
        </p:spPr>
        <p:txBody>
          <a:bodyPr wrap="square" rtlCol="0">
            <a:spAutoFit/>
          </a:bodyPr>
          <a:lstStyle/>
          <a:p>
            <a:r>
              <a:rPr lang="en-US" sz="2000" dirty="0" smtClean="0"/>
              <a:t>R(A)</a:t>
            </a:r>
            <a:endParaRPr lang="en-US" sz="2000" dirty="0"/>
          </a:p>
        </p:txBody>
      </p:sp>
      <p:sp>
        <p:nvSpPr>
          <p:cNvPr id="59" name="TextBox 58"/>
          <p:cNvSpPr txBox="1"/>
          <p:nvPr/>
        </p:nvSpPr>
        <p:spPr>
          <a:xfrm>
            <a:off x="6175763" y="5526514"/>
            <a:ext cx="694672" cy="400110"/>
          </a:xfrm>
          <a:prstGeom prst="rect">
            <a:avLst/>
          </a:prstGeom>
          <a:solidFill>
            <a:srgbClr val="FFFF00"/>
          </a:solidFill>
          <a:ln>
            <a:solidFill>
              <a:schemeClr val="tx1"/>
            </a:solidFill>
          </a:ln>
        </p:spPr>
        <p:txBody>
          <a:bodyPr wrap="square" rtlCol="0">
            <a:spAutoFit/>
          </a:bodyPr>
          <a:lstStyle/>
          <a:p>
            <a:r>
              <a:rPr lang="en-US" sz="2000" dirty="0" smtClean="0"/>
              <a:t>R(A)</a:t>
            </a:r>
            <a:endParaRPr lang="en-US" sz="2000" dirty="0"/>
          </a:p>
        </p:txBody>
      </p:sp>
      <p:cxnSp>
        <p:nvCxnSpPr>
          <p:cNvPr id="62" name="Straight Connector 61"/>
          <p:cNvCxnSpPr>
            <a:stCxn id="54" idx="2"/>
            <a:endCxn id="53" idx="0"/>
          </p:cNvCxnSpPr>
          <p:nvPr/>
        </p:nvCxnSpPr>
        <p:spPr>
          <a:xfrm>
            <a:off x="6523099" y="2567474"/>
            <a:ext cx="1014371" cy="130642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a:stCxn id="59" idx="0"/>
            <a:endCxn id="53" idx="2"/>
          </p:cNvCxnSpPr>
          <p:nvPr/>
        </p:nvCxnSpPr>
        <p:spPr>
          <a:xfrm flipV="1">
            <a:off x="6523099" y="4274009"/>
            <a:ext cx="1014371" cy="125250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428360" y="2310923"/>
            <a:ext cx="414146" cy="369332"/>
          </a:xfrm>
          <a:prstGeom prst="rect">
            <a:avLst/>
          </a:prstGeom>
          <a:noFill/>
        </p:spPr>
        <p:txBody>
          <a:bodyPr wrap="none" rtlCol="0">
            <a:spAutoFit/>
          </a:bodyPr>
          <a:lstStyle/>
          <a:p>
            <a:r>
              <a:rPr lang="en-US" dirty="0" smtClean="0"/>
              <a:t>T1</a:t>
            </a:r>
            <a:endParaRPr lang="en-US" dirty="0"/>
          </a:p>
        </p:txBody>
      </p:sp>
      <p:sp>
        <p:nvSpPr>
          <p:cNvPr id="79" name="TextBox 78"/>
          <p:cNvSpPr txBox="1"/>
          <p:nvPr/>
        </p:nvSpPr>
        <p:spPr>
          <a:xfrm>
            <a:off x="422239" y="3352167"/>
            <a:ext cx="414146" cy="369332"/>
          </a:xfrm>
          <a:prstGeom prst="rect">
            <a:avLst/>
          </a:prstGeom>
          <a:noFill/>
        </p:spPr>
        <p:txBody>
          <a:bodyPr wrap="none" rtlCol="0">
            <a:spAutoFit/>
          </a:bodyPr>
          <a:lstStyle/>
          <a:p>
            <a:r>
              <a:rPr lang="en-US" dirty="0" smtClean="0"/>
              <a:t>T2</a:t>
            </a:r>
            <a:endParaRPr lang="en-US" dirty="0"/>
          </a:p>
        </p:txBody>
      </p:sp>
      <p:sp>
        <p:nvSpPr>
          <p:cNvPr id="80" name="TextBox 79"/>
          <p:cNvSpPr txBox="1"/>
          <p:nvPr/>
        </p:nvSpPr>
        <p:spPr>
          <a:xfrm>
            <a:off x="368264" y="4709254"/>
            <a:ext cx="414146" cy="369332"/>
          </a:xfrm>
          <a:prstGeom prst="rect">
            <a:avLst/>
          </a:prstGeom>
          <a:noFill/>
        </p:spPr>
        <p:txBody>
          <a:bodyPr wrap="none" rtlCol="0">
            <a:spAutoFit/>
          </a:bodyPr>
          <a:lstStyle/>
          <a:p>
            <a:r>
              <a:rPr lang="en-US" dirty="0" smtClean="0"/>
              <a:t>T2</a:t>
            </a:r>
            <a:endParaRPr lang="en-US" dirty="0"/>
          </a:p>
        </p:txBody>
      </p:sp>
      <p:sp>
        <p:nvSpPr>
          <p:cNvPr id="81" name="TextBox 80"/>
          <p:cNvSpPr txBox="1"/>
          <p:nvPr/>
        </p:nvSpPr>
        <p:spPr>
          <a:xfrm>
            <a:off x="384139" y="5792662"/>
            <a:ext cx="414146" cy="369332"/>
          </a:xfrm>
          <a:prstGeom prst="rect">
            <a:avLst/>
          </a:prstGeom>
          <a:noFill/>
        </p:spPr>
        <p:txBody>
          <a:bodyPr wrap="none" rtlCol="0">
            <a:spAutoFit/>
          </a:bodyPr>
          <a:lstStyle/>
          <a:p>
            <a:r>
              <a:rPr lang="en-US" dirty="0" smtClean="0"/>
              <a:t>T1</a:t>
            </a:r>
            <a:endParaRPr lang="en-US" dirty="0"/>
          </a:p>
        </p:txBody>
      </p:sp>
      <p:sp>
        <p:nvSpPr>
          <p:cNvPr id="82" name="TextBox 81"/>
          <p:cNvSpPr txBox="1"/>
          <p:nvPr/>
        </p:nvSpPr>
        <p:spPr>
          <a:xfrm>
            <a:off x="6125057" y="3873899"/>
            <a:ext cx="414146" cy="369332"/>
          </a:xfrm>
          <a:prstGeom prst="rect">
            <a:avLst/>
          </a:prstGeom>
          <a:noFill/>
        </p:spPr>
        <p:txBody>
          <a:bodyPr wrap="none" rtlCol="0">
            <a:spAutoFit/>
          </a:bodyPr>
          <a:lstStyle/>
          <a:p>
            <a:r>
              <a:rPr lang="en-US" dirty="0" smtClean="0"/>
              <a:t>T2</a:t>
            </a:r>
            <a:endParaRPr lang="en-US" dirty="0"/>
          </a:p>
        </p:txBody>
      </p:sp>
      <p:sp>
        <p:nvSpPr>
          <p:cNvPr id="83" name="TextBox 82"/>
          <p:cNvSpPr txBox="1"/>
          <p:nvPr/>
        </p:nvSpPr>
        <p:spPr>
          <a:xfrm>
            <a:off x="5571027" y="2230408"/>
            <a:ext cx="414146" cy="369332"/>
          </a:xfrm>
          <a:prstGeom prst="rect">
            <a:avLst/>
          </a:prstGeom>
          <a:noFill/>
        </p:spPr>
        <p:txBody>
          <a:bodyPr wrap="none" rtlCol="0">
            <a:spAutoFit/>
          </a:bodyPr>
          <a:lstStyle/>
          <a:p>
            <a:r>
              <a:rPr lang="en-US" dirty="0" smtClean="0"/>
              <a:t>T1</a:t>
            </a:r>
            <a:endParaRPr lang="en-US" dirty="0"/>
          </a:p>
        </p:txBody>
      </p:sp>
      <p:sp>
        <p:nvSpPr>
          <p:cNvPr id="84" name="TextBox 83"/>
          <p:cNvSpPr txBox="1"/>
          <p:nvPr/>
        </p:nvSpPr>
        <p:spPr>
          <a:xfrm>
            <a:off x="5539048" y="5560827"/>
            <a:ext cx="414146" cy="369332"/>
          </a:xfrm>
          <a:prstGeom prst="rect">
            <a:avLst/>
          </a:prstGeom>
          <a:noFill/>
        </p:spPr>
        <p:txBody>
          <a:bodyPr wrap="none" rtlCol="0">
            <a:spAutoFit/>
          </a:bodyPr>
          <a:lstStyle/>
          <a:p>
            <a:r>
              <a:rPr lang="en-US" dirty="0" smtClean="0"/>
              <a:t>T1</a:t>
            </a:r>
            <a:endParaRPr lang="en-US" dirty="0"/>
          </a:p>
        </p:txBody>
      </p:sp>
    </p:spTree>
    <p:extLst>
      <p:ext uri="{BB962C8B-B14F-4D97-AF65-F5344CB8AC3E}">
        <p14:creationId xmlns:p14="http://schemas.microsoft.com/office/powerpoint/2010/main" val="14926708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49" grpId="0" animBg="1"/>
      <p:bldP spid="52" grpId="0" animBg="1"/>
      <p:bldP spid="53" grpId="0" animBg="1"/>
      <p:bldP spid="54" grpId="0" animBg="1"/>
      <p:bldP spid="59" grpId="0" animBg="1"/>
      <p:bldP spid="80" grpId="0"/>
      <p:bldP spid="81" grpId="0"/>
      <p:bldP spid="82" grpId="0"/>
      <p:bldP spid="83" grpId="0"/>
      <p:bldP spid="8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2PC and chains</a:t>
            </a:r>
            <a:br>
              <a:rPr lang="en-US" dirty="0" smtClean="0"/>
            </a:br>
            <a:r>
              <a:rPr lang="en-US" dirty="0" smtClean="0"/>
              <a:t>The hard way</a:t>
            </a:r>
            <a:endParaRPr lang="en-US" dirty="0"/>
          </a:p>
        </p:txBody>
      </p:sp>
      <p:sp>
        <p:nvSpPr>
          <p:cNvPr id="4" name="TextBox 3"/>
          <p:cNvSpPr txBox="1"/>
          <p:nvPr/>
        </p:nvSpPr>
        <p:spPr>
          <a:xfrm>
            <a:off x="652881" y="3469885"/>
            <a:ext cx="716788" cy="400110"/>
          </a:xfrm>
          <a:prstGeom prst="rect">
            <a:avLst/>
          </a:prstGeom>
          <a:solidFill>
            <a:srgbClr val="F8B3DE"/>
          </a:solidFill>
          <a:ln>
            <a:solidFill>
              <a:srgbClr val="000000"/>
            </a:solidFill>
          </a:ln>
        </p:spPr>
        <p:txBody>
          <a:bodyPr wrap="none" rtlCol="0">
            <a:spAutoFit/>
          </a:bodyPr>
          <a:lstStyle/>
          <a:p>
            <a:r>
              <a:rPr lang="en-US" sz="2000" dirty="0" smtClean="0"/>
              <a:t>W(A)</a:t>
            </a:r>
            <a:endParaRPr lang="en-US" sz="2000" dirty="0"/>
          </a:p>
        </p:txBody>
      </p:sp>
      <p:sp>
        <p:nvSpPr>
          <p:cNvPr id="6" name="TextBox 5"/>
          <p:cNvSpPr txBox="1"/>
          <p:nvPr/>
        </p:nvSpPr>
        <p:spPr>
          <a:xfrm>
            <a:off x="652881" y="2363515"/>
            <a:ext cx="694672" cy="400110"/>
          </a:xfrm>
          <a:prstGeom prst="rect">
            <a:avLst/>
          </a:prstGeom>
          <a:solidFill>
            <a:srgbClr val="FFFF00"/>
          </a:solidFill>
          <a:ln>
            <a:solidFill>
              <a:schemeClr val="tx1"/>
            </a:solidFill>
          </a:ln>
        </p:spPr>
        <p:txBody>
          <a:bodyPr wrap="square" rtlCol="0">
            <a:spAutoFit/>
          </a:bodyPr>
          <a:lstStyle/>
          <a:p>
            <a:r>
              <a:rPr lang="en-US" sz="2000" dirty="0" smtClean="0"/>
              <a:t>R(A)</a:t>
            </a:r>
            <a:endParaRPr lang="en-US" sz="2000" dirty="0"/>
          </a:p>
        </p:txBody>
      </p:sp>
      <p:sp>
        <p:nvSpPr>
          <p:cNvPr id="7" name="TextBox 6"/>
          <p:cNvSpPr txBox="1"/>
          <p:nvPr/>
        </p:nvSpPr>
        <p:spPr>
          <a:xfrm>
            <a:off x="2821406" y="2363515"/>
            <a:ext cx="694672" cy="400110"/>
          </a:xfrm>
          <a:prstGeom prst="rect">
            <a:avLst/>
          </a:prstGeom>
          <a:solidFill>
            <a:srgbClr val="FFFF00"/>
          </a:solidFill>
          <a:ln>
            <a:solidFill>
              <a:schemeClr val="tx1"/>
            </a:solidFill>
          </a:ln>
        </p:spPr>
        <p:txBody>
          <a:bodyPr wrap="square" rtlCol="0">
            <a:spAutoFit/>
          </a:bodyPr>
          <a:lstStyle/>
          <a:p>
            <a:r>
              <a:rPr lang="en-US" sz="2000" dirty="0" smtClean="0"/>
              <a:t>R(B)</a:t>
            </a:r>
            <a:endParaRPr lang="en-US" sz="2000" dirty="0"/>
          </a:p>
        </p:txBody>
      </p:sp>
      <p:sp>
        <p:nvSpPr>
          <p:cNvPr id="8" name="TextBox 7"/>
          <p:cNvSpPr txBox="1"/>
          <p:nvPr/>
        </p:nvSpPr>
        <p:spPr>
          <a:xfrm>
            <a:off x="2799290" y="3495450"/>
            <a:ext cx="716788" cy="400110"/>
          </a:xfrm>
          <a:prstGeom prst="rect">
            <a:avLst/>
          </a:prstGeom>
          <a:solidFill>
            <a:srgbClr val="F8B3DE"/>
          </a:solidFill>
          <a:ln>
            <a:solidFill>
              <a:srgbClr val="000000"/>
            </a:solidFill>
          </a:ln>
        </p:spPr>
        <p:txBody>
          <a:bodyPr wrap="none" rtlCol="0">
            <a:spAutoFit/>
          </a:bodyPr>
          <a:lstStyle/>
          <a:p>
            <a:r>
              <a:rPr lang="en-US" sz="2000" dirty="0" smtClean="0"/>
              <a:t>W(B)</a:t>
            </a:r>
            <a:endParaRPr lang="en-US" sz="2000" dirty="0"/>
          </a:p>
        </p:txBody>
      </p:sp>
      <p:sp>
        <p:nvSpPr>
          <p:cNvPr id="9" name="TextBox 8"/>
          <p:cNvSpPr txBox="1"/>
          <p:nvPr/>
        </p:nvSpPr>
        <p:spPr>
          <a:xfrm>
            <a:off x="652881" y="4670035"/>
            <a:ext cx="716788" cy="400110"/>
          </a:xfrm>
          <a:prstGeom prst="rect">
            <a:avLst/>
          </a:prstGeom>
          <a:solidFill>
            <a:srgbClr val="F8B3DE"/>
          </a:solidFill>
          <a:ln>
            <a:solidFill>
              <a:srgbClr val="000000"/>
            </a:solidFill>
          </a:ln>
        </p:spPr>
        <p:txBody>
          <a:bodyPr wrap="none" rtlCol="0">
            <a:spAutoFit/>
          </a:bodyPr>
          <a:lstStyle/>
          <a:p>
            <a:r>
              <a:rPr lang="en-US" sz="2000" dirty="0" smtClean="0"/>
              <a:t>W(A)</a:t>
            </a:r>
            <a:endParaRPr lang="en-US" sz="2000" dirty="0"/>
          </a:p>
        </p:txBody>
      </p:sp>
      <p:sp>
        <p:nvSpPr>
          <p:cNvPr id="10" name="TextBox 9"/>
          <p:cNvSpPr txBox="1"/>
          <p:nvPr/>
        </p:nvSpPr>
        <p:spPr>
          <a:xfrm>
            <a:off x="2799290" y="4695600"/>
            <a:ext cx="716788" cy="400110"/>
          </a:xfrm>
          <a:prstGeom prst="rect">
            <a:avLst/>
          </a:prstGeom>
          <a:solidFill>
            <a:srgbClr val="F8B3DE"/>
          </a:solidFill>
          <a:ln>
            <a:solidFill>
              <a:srgbClr val="000000"/>
            </a:solidFill>
          </a:ln>
        </p:spPr>
        <p:txBody>
          <a:bodyPr wrap="none" rtlCol="0">
            <a:spAutoFit/>
          </a:bodyPr>
          <a:lstStyle/>
          <a:p>
            <a:r>
              <a:rPr lang="en-US" sz="2000" dirty="0" smtClean="0"/>
              <a:t>W(B)</a:t>
            </a:r>
            <a:endParaRPr lang="en-US" sz="2000" dirty="0"/>
          </a:p>
        </p:txBody>
      </p:sp>
      <p:sp>
        <p:nvSpPr>
          <p:cNvPr id="11" name="TextBox 10"/>
          <p:cNvSpPr txBox="1"/>
          <p:nvPr/>
        </p:nvSpPr>
        <p:spPr>
          <a:xfrm>
            <a:off x="652881" y="5722665"/>
            <a:ext cx="694672" cy="400110"/>
          </a:xfrm>
          <a:prstGeom prst="rect">
            <a:avLst/>
          </a:prstGeom>
          <a:solidFill>
            <a:srgbClr val="FFFF00"/>
          </a:solidFill>
          <a:ln>
            <a:solidFill>
              <a:schemeClr val="tx1"/>
            </a:solidFill>
          </a:ln>
        </p:spPr>
        <p:txBody>
          <a:bodyPr wrap="square" rtlCol="0">
            <a:spAutoFit/>
          </a:bodyPr>
          <a:lstStyle/>
          <a:p>
            <a:r>
              <a:rPr lang="en-US" sz="2000" dirty="0" smtClean="0"/>
              <a:t>R(A)</a:t>
            </a:r>
            <a:endParaRPr lang="en-US" sz="2000" dirty="0"/>
          </a:p>
        </p:txBody>
      </p:sp>
      <p:sp>
        <p:nvSpPr>
          <p:cNvPr id="12" name="TextBox 11"/>
          <p:cNvSpPr txBox="1"/>
          <p:nvPr/>
        </p:nvSpPr>
        <p:spPr>
          <a:xfrm>
            <a:off x="2821406" y="5722665"/>
            <a:ext cx="694672" cy="400110"/>
          </a:xfrm>
          <a:prstGeom prst="rect">
            <a:avLst/>
          </a:prstGeom>
          <a:solidFill>
            <a:srgbClr val="FFFF00"/>
          </a:solidFill>
          <a:ln>
            <a:solidFill>
              <a:schemeClr val="tx1"/>
            </a:solidFill>
          </a:ln>
        </p:spPr>
        <p:txBody>
          <a:bodyPr wrap="square" rtlCol="0">
            <a:spAutoFit/>
          </a:bodyPr>
          <a:lstStyle/>
          <a:p>
            <a:r>
              <a:rPr lang="en-US" sz="2000" dirty="0" smtClean="0"/>
              <a:t>R(B)</a:t>
            </a:r>
            <a:endParaRPr lang="en-US" sz="2000" dirty="0"/>
          </a:p>
        </p:txBody>
      </p:sp>
      <p:cxnSp>
        <p:nvCxnSpPr>
          <p:cNvPr id="13" name="Straight Connector 12"/>
          <p:cNvCxnSpPr>
            <a:stCxn id="7" idx="1"/>
            <a:endCxn id="6" idx="3"/>
          </p:cNvCxnSpPr>
          <p:nvPr/>
        </p:nvCxnSpPr>
        <p:spPr>
          <a:xfrm flipH="1">
            <a:off x="1347553" y="2563570"/>
            <a:ext cx="1473853"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6" idx="2"/>
            <a:endCxn id="4" idx="0"/>
          </p:cNvCxnSpPr>
          <p:nvPr/>
        </p:nvCxnSpPr>
        <p:spPr>
          <a:xfrm>
            <a:off x="1000217" y="2763625"/>
            <a:ext cx="11058" cy="70626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11" idx="0"/>
            <a:endCxn id="9" idx="2"/>
          </p:cNvCxnSpPr>
          <p:nvPr/>
        </p:nvCxnSpPr>
        <p:spPr>
          <a:xfrm flipV="1">
            <a:off x="1000217" y="5070145"/>
            <a:ext cx="11058" cy="65252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a:stCxn id="8" idx="2"/>
            <a:endCxn id="10" idx="0"/>
          </p:cNvCxnSpPr>
          <p:nvPr/>
        </p:nvCxnSpPr>
        <p:spPr>
          <a:xfrm>
            <a:off x="3157684" y="3895560"/>
            <a:ext cx="0" cy="80004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4" idx="2"/>
            <a:endCxn id="9" idx="0"/>
          </p:cNvCxnSpPr>
          <p:nvPr/>
        </p:nvCxnSpPr>
        <p:spPr>
          <a:xfrm>
            <a:off x="1011275" y="3869995"/>
            <a:ext cx="0" cy="80004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12" idx="1"/>
            <a:endCxn id="11" idx="3"/>
          </p:cNvCxnSpPr>
          <p:nvPr/>
        </p:nvCxnSpPr>
        <p:spPr>
          <a:xfrm flipH="1">
            <a:off x="1347553" y="5922720"/>
            <a:ext cx="1473853"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7" idx="2"/>
            <a:endCxn id="8" idx="0"/>
          </p:cNvCxnSpPr>
          <p:nvPr/>
        </p:nvCxnSpPr>
        <p:spPr>
          <a:xfrm flipH="1">
            <a:off x="3157684" y="2763625"/>
            <a:ext cx="11058" cy="73182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0" idx="2"/>
            <a:endCxn id="12" idx="0"/>
          </p:cNvCxnSpPr>
          <p:nvPr/>
        </p:nvCxnSpPr>
        <p:spPr>
          <a:xfrm>
            <a:off x="3157684" y="5095710"/>
            <a:ext cx="11058" cy="62695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10" idx="1"/>
            <a:endCxn id="9" idx="3"/>
          </p:cNvCxnSpPr>
          <p:nvPr/>
        </p:nvCxnSpPr>
        <p:spPr>
          <a:xfrm flipH="1" flipV="1">
            <a:off x="1369669" y="4870090"/>
            <a:ext cx="1429621" cy="25565"/>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8" idx="1"/>
            <a:endCxn id="4" idx="3"/>
          </p:cNvCxnSpPr>
          <p:nvPr/>
        </p:nvCxnSpPr>
        <p:spPr>
          <a:xfrm flipH="1" flipV="1">
            <a:off x="1369669" y="3669940"/>
            <a:ext cx="1429621" cy="25565"/>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474242" y="3215719"/>
            <a:ext cx="3409481" cy="2190751"/>
          </a:xfrm>
          <a:prstGeom prst="rect">
            <a:avLst/>
          </a:prstGeom>
          <a:noFill/>
          <a:ln>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ight Arrow 51"/>
          <p:cNvSpPr/>
          <p:nvPr/>
        </p:nvSpPr>
        <p:spPr>
          <a:xfrm rot="246463">
            <a:off x="4104846" y="4101479"/>
            <a:ext cx="1054100" cy="368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3" name="TextBox 52"/>
          <p:cNvSpPr txBox="1"/>
          <p:nvPr/>
        </p:nvSpPr>
        <p:spPr>
          <a:xfrm>
            <a:off x="6502171" y="3822340"/>
            <a:ext cx="1334069" cy="400110"/>
          </a:xfrm>
          <a:prstGeom prst="rect">
            <a:avLst/>
          </a:prstGeom>
          <a:solidFill>
            <a:srgbClr val="F8B3DE"/>
          </a:solidFill>
          <a:ln>
            <a:solidFill>
              <a:srgbClr val="000000"/>
            </a:solidFill>
          </a:ln>
        </p:spPr>
        <p:txBody>
          <a:bodyPr wrap="none" rtlCol="0">
            <a:spAutoFit/>
          </a:bodyPr>
          <a:lstStyle/>
          <a:p>
            <a:r>
              <a:rPr lang="en-US" sz="2000" dirty="0" smtClean="0"/>
              <a:t>2PC-W(AB)</a:t>
            </a:r>
            <a:endParaRPr lang="en-US" sz="2000" dirty="0"/>
          </a:p>
        </p:txBody>
      </p:sp>
      <p:sp>
        <p:nvSpPr>
          <p:cNvPr id="54" name="TextBox 53"/>
          <p:cNvSpPr txBox="1"/>
          <p:nvPr/>
        </p:nvSpPr>
        <p:spPr>
          <a:xfrm>
            <a:off x="5807499" y="2115805"/>
            <a:ext cx="694672" cy="400110"/>
          </a:xfrm>
          <a:prstGeom prst="rect">
            <a:avLst/>
          </a:prstGeom>
          <a:solidFill>
            <a:srgbClr val="FFFF00"/>
          </a:solidFill>
          <a:ln>
            <a:solidFill>
              <a:schemeClr val="tx1"/>
            </a:solidFill>
          </a:ln>
        </p:spPr>
        <p:txBody>
          <a:bodyPr wrap="square" rtlCol="0">
            <a:spAutoFit/>
          </a:bodyPr>
          <a:lstStyle/>
          <a:p>
            <a:r>
              <a:rPr lang="en-US" sz="2000" dirty="0" smtClean="0"/>
              <a:t>R(A)</a:t>
            </a:r>
            <a:endParaRPr lang="en-US" sz="2000" dirty="0"/>
          </a:p>
        </p:txBody>
      </p:sp>
      <p:sp>
        <p:nvSpPr>
          <p:cNvPr id="55" name="TextBox 54"/>
          <p:cNvSpPr txBox="1"/>
          <p:nvPr/>
        </p:nvSpPr>
        <p:spPr>
          <a:xfrm>
            <a:off x="7976024" y="2115805"/>
            <a:ext cx="694672" cy="400110"/>
          </a:xfrm>
          <a:prstGeom prst="rect">
            <a:avLst/>
          </a:prstGeom>
          <a:solidFill>
            <a:srgbClr val="FFFF00"/>
          </a:solidFill>
          <a:ln>
            <a:solidFill>
              <a:schemeClr val="tx1"/>
            </a:solidFill>
          </a:ln>
        </p:spPr>
        <p:txBody>
          <a:bodyPr wrap="square" rtlCol="0">
            <a:spAutoFit/>
          </a:bodyPr>
          <a:lstStyle/>
          <a:p>
            <a:r>
              <a:rPr lang="en-US" sz="2000" dirty="0" smtClean="0"/>
              <a:t>R(B)</a:t>
            </a:r>
            <a:endParaRPr lang="en-US" sz="2000" dirty="0"/>
          </a:p>
        </p:txBody>
      </p:sp>
      <p:sp>
        <p:nvSpPr>
          <p:cNvPr id="59" name="TextBox 58"/>
          <p:cNvSpPr txBox="1"/>
          <p:nvPr/>
        </p:nvSpPr>
        <p:spPr>
          <a:xfrm>
            <a:off x="5807499" y="5474955"/>
            <a:ext cx="694672" cy="400110"/>
          </a:xfrm>
          <a:prstGeom prst="rect">
            <a:avLst/>
          </a:prstGeom>
          <a:solidFill>
            <a:srgbClr val="FFFF00"/>
          </a:solidFill>
          <a:ln>
            <a:solidFill>
              <a:schemeClr val="tx1"/>
            </a:solidFill>
          </a:ln>
        </p:spPr>
        <p:txBody>
          <a:bodyPr wrap="square" rtlCol="0">
            <a:spAutoFit/>
          </a:bodyPr>
          <a:lstStyle/>
          <a:p>
            <a:r>
              <a:rPr lang="en-US" sz="2000" dirty="0" smtClean="0"/>
              <a:t>R(A)</a:t>
            </a:r>
            <a:endParaRPr lang="en-US" sz="2000" dirty="0"/>
          </a:p>
        </p:txBody>
      </p:sp>
      <p:sp>
        <p:nvSpPr>
          <p:cNvPr id="60" name="TextBox 59"/>
          <p:cNvSpPr txBox="1"/>
          <p:nvPr/>
        </p:nvSpPr>
        <p:spPr>
          <a:xfrm>
            <a:off x="7976024" y="5474955"/>
            <a:ext cx="694672" cy="400110"/>
          </a:xfrm>
          <a:prstGeom prst="rect">
            <a:avLst/>
          </a:prstGeom>
          <a:solidFill>
            <a:srgbClr val="FFFF00"/>
          </a:solidFill>
          <a:ln>
            <a:solidFill>
              <a:schemeClr val="tx1"/>
            </a:solidFill>
          </a:ln>
        </p:spPr>
        <p:txBody>
          <a:bodyPr wrap="square" rtlCol="0">
            <a:spAutoFit/>
          </a:bodyPr>
          <a:lstStyle/>
          <a:p>
            <a:r>
              <a:rPr lang="en-US" sz="2000" dirty="0" smtClean="0"/>
              <a:t>R(B)</a:t>
            </a:r>
            <a:endParaRPr lang="en-US" sz="2000" dirty="0"/>
          </a:p>
        </p:txBody>
      </p:sp>
      <p:cxnSp>
        <p:nvCxnSpPr>
          <p:cNvPr id="61" name="Straight Connector 60"/>
          <p:cNvCxnSpPr>
            <a:stCxn id="55" idx="1"/>
            <a:endCxn id="54" idx="3"/>
          </p:cNvCxnSpPr>
          <p:nvPr/>
        </p:nvCxnSpPr>
        <p:spPr>
          <a:xfrm flipH="1">
            <a:off x="6502171" y="2315860"/>
            <a:ext cx="1473853"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62" name="Straight Connector 61"/>
          <p:cNvCxnSpPr>
            <a:stCxn id="54" idx="2"/>
            <a:endCxn id="53" idx="0"/>
          </p:cNvCxnSpPr>
          <p:nvPr/>
        </p:nvCxnSpPr>
        <p:spPr>
          <a:xfrm>
            <a:off x="6154835" y="2515915"/>
            <a:ext cx="1014371" cy="130642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a:stCxn id="59" idx="0"/>
            <a:endCxn id="53" idx="2"/>
          </p:cNvCxnSpPr>
          <p:nvPr/>
        </p:nvCxnSpPr>
        <p:spPr>
          <a:xfrm flipV="1">
            <a:off x="6154835" y="4222450"/>
            <a:ext cx="1014371" cy="125250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60" idx="1"/>
            <a:endCxn id="59" idx="3"/>
          </p:cNvCxnSpPr>
          <p:nvPr/>
        </p:nvCxnSpPr>
        <p:spPr>
          <a:xfrm flipH="1">
            <a:off x="6502171" y="5675010"/>
            <a:ext cx="1473853"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55" idx="2"/>
            <a:endCxn id="53" idx="0"/>
          </p:cNvCxnSpPr>
          <p:nvPr/>
        </p:nvCxnSpPr>
        <p:spPr>
          <a:xfrm flipH="1">
            <a:off x="7169206" y="2515915"/>
            <a:ext cx="1154154" cy="130642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53" idx="2"/>
            <a:endCxn id="60" idx="0"/>
          </p:cNvCxnSpPr>
          <p:nvPr/>
        </p:nvCxnSpPr>
        <p:spPr>
          <a:xfrm>
            <a:off x="7169206" y="4222450"/>
            <a:ext cx="1154154" cy="125250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35" name="Rectangle 34"/>
          <p:cNvSpPr/>
          <p:nvPr/>
        </p:nvSpPr>
        <p:spPr>
          <a:xfrm>
            <a:off x="5405493" y="3495450"/>
            <a:ext cx="3527425" cy="2627325"/>
          </a:xfrm>
          <a:prstGeom prst="rect">
            <a:avLst/>
          </a:prstGeom>
          <a:noFill/>
          <a:ln>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p:cNvSpPr txBox="1"/>
          <p:nvPr/>
        </p:nvSpPr>
        <p:spPr>
          <a:xfrm>
            <a:off x="60096" y="2259364"/>
            <a:ext cx="414146" cy="369332"/>
          </a:xfrm>
          <a:prstGeom prst="rect">
            <a:avLst/>
          </a:prstGeom>
          <a:noFill/>
        </p:spPr>
        <p:txBody>
          <a:bodyPr wrap="none" rtlCol="0">
            <a:spAutoFit/>
          </a:bodyPr>
          <a:lstStyle/>
          <a:p>
            <a:r>
              <a:rPr lang="en-US" dirty="0" smtClean="0"/>
              <a:t>T1</a:t>
            </a:r>
            <a:endParaRPr lang="en-US" dirty="0"/>
          </a:p>
        </p:txBody>
      </p:sp>
      <p:sp>
        <p:nvSpPr>
          <p:cNvPr id="37" name="TextBox 36"/>
          <p:cNvSpPr txBox="1"/>
          <p:nvPr/>
        </p:nvSpPr>
        <p:spPr>
          <a:xfrm>
            <a:off x="53975" y="3300608"/>
            <a:ext cx="414146" cy="369332"/>
          </a:xfrm>
          <a:prstGeom prst="rect">
            <a:avLst/>
          </a:prstGeom>
          <a:noFill/>
        </p:spPr>
        <p:txBody>
          <a:bodyPr wrap="none" rtlCol="0">
            <a:spAutoFit/>
          </a:bodyPr>
          <a:lstStyle/>
          <a:p>
            <a:r>
              <a:rPr lang="en-US" dirty="0" smtClean="0"/>
              <a:t>T2</a:t>
            </a:r>
            <a:endParaRPr lang="en-US" dirty="0"/>
          </a:p>
        </p:txBody>
      </p:sp>
      <p:sp>
        <p:nvSpPr>
          <p:cNvPr id="38" name="TextBox 37"/>
          <p:cNvSpPr txBox="1"/>
          <p:nvPr/>
        </p:nvSpPr>
        <p:spPr>
          <a:xfrm>
            <a:off x="0" y="4657695"/>
            <a:ext cx="414146" cy="369332"/>
          </a:xfrm>
          <a:prstGeom prst="rect">
            <a:avLst/>
          </a:prstGeom>
          <a:noFill/>
        </p:spPr>
        <p:txBody>
          <a:bodyPr wrap="none" rtlCol="0">
            <a:spAutoFit/>
          </a:bodyPr>
          <a:lstStyle/>
          <a:p>
            <a:r>
              <a:rPr lang="en-US" dirty="0" smtClean="0"/>
              <a:t>T2</a:t>
            </a:r>
            <a:endParaRPr lang="en-US" dirty="0"/>
          </a:p>
        </p:txBody>
      </p:sp>
      <p:sp>
        <p:nvSpPr>
          <p:cNvPr id="40" name="TextBox 39"/>
          <p:cNvSpPr txBox="1"/>
          <p:nvPr/>
        </p:nvSpPr>
        <p:spPr>
          <a:xfrm>
            <a:off x="15875" y="5741103"/>
            <a:ext cx="414146" cy="369332"/>
          </a:xfrm>
          <a:prstGeom prst="rect">
            <a:avLst/>
          </a:prstGeom>
          <a:noFill/>
        </p:spPr>
        <p:txBody>
          <a:bodyPr wrap="none" rtlCol="0">
            <a:spAutoFit/>
          </a:bodyPr>
          <a:lstStyle/>
          <a:p>
            <a:r>
              <a:rPr lang="en-US" dirty="0" smtClean="0"/>
              <a:t>T1</a:t>
            </a:r>
            <a:endParaRPr lang="en-US" dirty="0"/>
          </a:p>
        </p:txBody>
      </p:sp>
      <p:sp>
        <p:nvSpPr>
          <p:cNvPr id="41" name="TextBox 40"/>
          <p:cNvSpPr txBox="1"/>
          <p:nvPr/>
        </p:nvSpPr>
        <p:spPr>
          <a:xfrm>
            <a:off x="5756793" y="3822340"/>
            <a:ext cx="414146" cy="369332"/>
          </a:xfrm>
          <a:prstGeom prst="rect">
            <a:avLst/>
          </a:prstGeom>
          <a:noFill/>
        </p:spPr>
        <p:txBody>
          <a:bodyPr wrap="none" rtlCol="0">
            <a:spAutoFit/>
          </a:bodyPr>
          <a:lstStyle/>
          <a:p>
            <a:r>
              <a:rPr lang="en-US" dirty="0" smtClean="0"/>
              <a:t>T2</a:t>
            </a:r>
            <a:endParaRPr lang="en-US" dirty="0"/>
          </a:p>
        </p:txBody>
      </p:sp>
      <p:sp>
        <p:nvSpPr>
          <p:cNvPr id="43" name="TextBox 42"/>
          <p:cNvSpPr txBox="1"/>
          <p:nvPr/>
        </p:nvSpPr>
        <p:spPr>
          <a:xfrm>
            <a:off x="5202763" y="2178849"/>
            <a:ext cx="414146" cy="369332"/>
          </a:xfrm>
          <a:prstGeom prst="rect">
            <a:avLst/>
          </a:prstGeom>
          <a:noFill/>
        </p:spPr>
        <p:txBody>
          <a:bodyPr wrap="none" rtlCol="0">
            <a:spAutoFit/>
          </a:bodyPr>
          <a:lstStyle/>
          <a:p>
            <a:r>
              <a:rPr lang="en-US" dirty="0" smtClean="0"/>
              <a:t>T1</a:t>
            </a:r>
            <a:endParaRPr lang="en-US" dirty="0"/>
          </a:p>
        </p:txBody>
      </p:sp>
      <p:sp>
        <p:nvSpPr>
          <p:cNvPr id="44" name="TextBox 43"/>
          <p:cNvSpPr txBox="1"/>
          <p:nvPr/>
        </p:nvSpPr>
        <p:spPr>
          <a:xfrm>
            <a:off x="5441586" y="5122277"/>
            <a:ext cx="414146" cy="369332"/>
          </a:xfrm>
          <a:prstGeom prst="rect">
            <a:avLst/>
          </a:prstGeom>
          <a:noFill/>
        </p:spPr>
        <p:txBody>
          <a:bodyPr wrap="none" rtlCol="0">
            <a:spAutoFit/>
          </a:bodyPr>
          <a:lstStyle/>
          <a:p>
            <a:r>
              <a:rPr lang="en-US" dirty="0" smtClean="0"/>
              <a:t>T1</a:t>
            </a:r>
            <a:endParaRPr lang="en-US" dirty="0"/>
          </a:p>
        </p:txBody>
      </p:sp>
    </p:spTree>
    <p:extLst>
      <p:ext uri="{BB962C8B-B14F-4D97-AF65-F5344CB8AC3E}">
        <p14:creationId xmlns:p14="http://schemas.microsoft.com/office/powerpoint/2010/main" val="22621022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xit" presetSubtype="10" fill="hold" grpId="1" nodeType="clickEffect">
                                  <p:stCondLst>
                                    <p:cond delay="0"/>
                                  </p:stCondLst>
                                  <p:childTnLst>
                                    <p:animEffect transition="out" filter="checkerboard(across)">
                                      <p:cBhvr>
                                        <p:cTn id="42" dur="500"/>
                                        <p:tgtEl>
                                          <p:spTgt spid="35"/>
                                        </p:tgtEl>
                                      </p:cBhvr>
                                    </p:animEffect>
                                    <p:set>
                                      <p:cBhvr>
                                        <p:cTn id="43" dur="1" fill="hold">
                                          <p:stCondLst>
                                            <p:cond delay="499"/>
                                          </p:stCondLst>
                                        </p:cTn>
                                        <p:tgtEl>
                                          <p:spTgt spid="35"/>
                                        </p:tgtEl>
                                        <p:attrNameLst>
                                          <p:attrName>style.visibility</p:attrName>
                                        </p:attrNameLst>
                                      </p:cBhvr>
                                      <p:to>
                                        <p:strVal val="hidden"/>
                                      </p:to>
                                    </p:set>
                                  </p:childTnLst>
                                </p:cTn>
                              </p:par>
                              <p:par>
                                <p:cTn id="44" presetID="5" presetClass="exit" presetSubtype="10" fill="hold" nodeType="withEffect">
                                  <p:stCondLst>
                                    <p:cond delay="0"/>
                                  </p:stCondLst>
                                  <p:childTnLst>
                                    <p:animEffect transition="out" filter="checkerboard(across)">
                                      <p:cBhvr>
                                        <p:cTn id="45" dur="500"/>
                                        <p:tgtEl>
                                          <p:spTgt spid="67"/>
                                        </p:tgtEl>
                                      </p:cBhvr>
                                    </p:animEffect>
                                    <p:set>
                                      <p:cBhvr>
                                        <p:cTn id="46" dur="1" fill="hold">
                                          <p:stCondLst>
                                            <p:cond delay="499"/>
                                          </p:stCondLst>
                                        </p:cTn>
                                        <p:tgtEl>
                                          <p:spTgt spid="67"/>
                                        </p:tgtEl>
                                        <p:attrNameLst>
                                          <p:attrName>style.visibility</p:attrName>
                                        </p:attrNameLst>
                                      </p:cBhvr>
                                      <p:to>
                                        <p:strVal val="hidden"/>
                                      </p:to>
                                    </p:set>
                                  </p:childTnLst>
                                </p:cTn>
                              </p:par>
                              <p:par>
                                <p:cTn id="47" presetID="5" presetClass="exit" presetSubtype="10" fill="hold" nodeType="withEffect">
                                  <p:stCondLst>
                                    <p:cond delay="0"/>
                                  </p:stCondLst>
                                  <p:childTnLst>
                                    <p:animEffect transition="out" filter="checkerboard(across)">
                                      <p:cBhvr>
                                        <p:cTn id="48" dur="500"/>
                                        <p:tgtEl>
                                          <p:spTgt spid="62"/>
                                        </p:tgtEl>
                                      </p:cBhvr>
                                    </p:animEffect>
                                    <p:set>
                                      <p:cBhvr>
                                        <p:cTn id="49" dur="1" fill="hold">
                                          <p:stCondLst>
                                            <p:cond delay="499"/>
                                          </p:stCondLst>
                                        </p:cTn>
                                        <p:tgtEl>
                                          <p:spTgt spid="62"/>
                                        </p:tgtEl>
                                        <p:attrNameLst>
                                          <p:attrName>style.visibility</p:attrName>
                                        </p:attrNameLst>
                                      </p:cBhvr>
                                      <p:to>
                                        <p:strVal val="hidden"/>
                                      </p:to>
                                    </p:set>
                                  </p:childTnLst>
                                </p:cTn>
                              </p:par>
                              <p:par>
                                <p:cTn id="50" presetID="5" presetClass="exit" presetSubtype="10" fill="hold" nodeType="withEffect">
                                  <p:stCondLst>
                                    <p:cond delay="0"/>
                                  </p:stCondLst>
                                  <p:childTnLst>
                                    <p:animEffect transition="out" filter="checkerboard(across)">
                                      <p:cBhvr>
                                        <p:cTn id="51" dur="500"/>
                                        <p:tgtEl>
                                          <p:spTgt spid="68"/>
                                        </p:tgtEl>
                                      </p:cBhvr>
                                    </p:animEffect>
                                    <p:set>
                                      <p:cBhvr>
                                        <p:cTn id="52" dur="1" fill="hold">
                                          <p:stCondLst>
                                            <p:cond delay="499"/>
                                          </p:stCondLst>
                                        </p:cTn>
                                        <p:tgtEl>
                                          <p:spTgt spid="68"/>
                                        </p:tgtEl>
                                        <p:attrNameLst>
                                          <p:attrName>style.visibility</p:attrName>
                                        </p:attrNameLst>
                                      </p:cBhvr>
                                      <p:to>
                                        <p:strVal val="hidden"/>
                                      </p:to>
                                    </p:set>
                                  </p:childTnLst>
                                </p:cTn>
                              </p:par>
                              <p:par>
                                <p:cTn id="53" presetID="5" presetClass="exit" presetSubtype="10" fill="hold" nodeType="withEffect">
                                  <p:stCondLst>
                                    <p:cond delay="0"/>
                                  </p:stCondLst>
                                  <p:childTnLst>
                                    <p:animEffect transition="out" filter="checkerboard(across)">
                                      <p:cBhvr>
                                        <p:cTn id="54" dur="500"/>
                                        <p:tgtEl>
                                          <p:spTgt spid="63"/>
                                        </p:tgtEl>
                                      </p:cBhvr>
                                    </p:animEffect>
                                    <p:set>
                                      <p:cBhvr>
                                        <p:cTn id="55" dur="1" fill="hold">
                                          <p:stCondLst>
                                            <p:cond delay="499"/>
                                          </p:stCondLst>
                                        </p:cTn>
                                        <p:tgtEl>
                                          <p:spTgt spid="63"/>
                                        </p:tgtEl>
                                        <p:attrNameLst>
                                          <p:attrName>style.visibility</p:attrName>
                                        </p:attrNameLst>
                                      </p:cBhvr>
                                      <p:to>
                                        <p:strVal val="hidden"/>
                                      </p:to>
                                    </p:set>
                                  </p:childTnLst>
                                </p:cTn>
                              </p:par>
                              <p:par>
                                <p:cTn id="56" presetID="5" presetClass="exit" presetSubtype="10" fill="hold" grpId="1" nodeType="withEffect">
                                  <p:stCondLst>
                                    <p:cond delay="0"/>
                                  </p:stCondLst>
                                  <p:childTnLst>
                                    <p:animEffect transition="out" filter="checkerboard(across)">
                                      <p:cBhvr>
                                        <p:cTn id="57" dur="500"/>
                                        <p:tgtEl>
                                          <p:spTgt spid="53"/>
                                        </p:tgtEl>
                                      </p:cBhvr>
                                    </p:animEffect>
                                    <p:set>
                                      <p:cBhvr>
                                        <p:cTn id="58" dur="1" fill="hold">
                                          <p:stCondLst>
                                            <p:cond delay="499"/>
                                          </p:stCondLst>
                                        </p:cTn>
                                        <p:tgtEl>
                                          <p:spTgt spid="53"/>
                                        </p:tgtEl>
                                        <p:attrNameLst>
                                          <p:attrName>style.visibility</p:attrName>
                                        </p:attrNameLst>
                                      </p:cBhvr>
                                      <p:to>
                                        <p:strVal val="hidden"/>
                                      </p:to>
                                    </p:set>
                                  </p:childTnLst>
                                </p:cTn>
                              </p:par>
                              <p:par>
                                <p:cTn id="59" presetID="5" presetClass="exit" presetSubtype="10" fill="hold" grpId="1" nodeType="withEffect">
                                  <p:stCondLst>
                                    <p:cond delay="0"/>
                                  </p:stCondLst>
                                  <p:childTnLst>
                                    <p:animEffect transition="out" filter="checkerboard(across)">
                                      <p:cBhvr>
                                        <p:cTn id="60" dur="500"/>
                                        <p:tgtEl>
                                          <p:spTgt spid="41"/>
                                        </p:tgtEl>
                                      </p:cBhvr>
                                    </p:animEffect>
                                    <p:set>
                                      <p:cBhvr>
                                        <p:cTn id="61" dur="1" fill="hold">
                                          <p:stCondLst>
                                            <p:cond delay="499"/>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3" grpId="1" animBg="1"/>
      <p:bldP spid="54" grpId="0" animBg="1"/>
      <p:bldP spid="55" grpId="0" animBg="1"/>
      <p:bldP spid="59" grpId="0" animBg="1"/>
      <p:bldP spid="60" grpId="0" animBg="1"/>
      <p:bldP spid="35" grpId="0" animBg="1"/>
      <p:bldP spid="35" grpId="1" animBg="1"/>
      <p:bldP spid="41" grpId="0"/>
      <p:bldP spid="41" grpId="1"/>
      <p:bldP spid="43" grpId="0"/>
      <p:bldP spid="4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2PC and chains</a:t>
            </a:r>
            <a:br>
              <a:rPr lang="en-US" dirty="0" smtClean="0"/>
            </a:br>
            <a:r>
              <a:rPr lang="en-US" dirty="0" smtClean="0"/>
              <a:t>The hard way</a:t>
            </a:r>
            <a:endParaRPr lang="en-US" dirty="0"/>
          </a:p>
        </p:txBody>
      </p:sp>
      <p:sp>
        <p:nvSpPr>
          <p:cNvPr id="3" name="TextBox 2"/>
          <p:cNvSpPr txBox="1"/>
          <p:nvPr/>
        </p:nvSpPr>
        <p:spPr>
          <a:xfrm>
            <a:off x="111125" y="2910540"/>
            <a:ext cx="772642" cy="400110"/>
          </a:xfrm>
          <a:prstGeom prst="rect">
            <a:avLst/>
          </a:prstGeom>
          <a:noFill/>
        </p:spPr>
        <p:txBody>
          <a:bodyPr wrap="none" rtlCol="0">
            <a:spAutoFit/>
          </a:bodyPr>
          <a:lstStyle/>
          <a:p>
            <a:r>
              <a:rPr lang="en-US" sz="2000" dirty="0" smtClean="0"/>
              <a:t>Chain</a:t>
            </a:r>
            <a:endParaRPr lang="en-US" sz="2000" dirty="0"/>
          </a:p>
        </p:txBody>
      </p:sp>
      <p:sp>
        <p:nvSpPr>
          <p:cNvPr id="48" name="Rounded Rectangle 47"/>
          <p:cNvSpPr/>
          <p:nvPr/>
        </p:nvSpPr>
        <p:spPr>
          <a:xfrm>
            <a:off x="1435880" y="2615265"/>
            <a:ext cx="1609921" cy="1416067"/>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TextBox 49"/>
          <p:cNvSpPr txBox="1"/>
          <p:nvPr/>
        </p:nvSpPr>
        <p:spPr>
          <a:xfrm>
            <a:off x="1539825" y="3477946"/>
            <a:ext cx="788051" cy="369332"/>
          </a:xfrm>
          <a:prstGeom prst="rect">
            <a:avLst/>
          </a:prstGeom>
          <a:noFill/>
        </p:spPr>
        <p:txBody>
          <a:bodyPr wrap="square" rtlCol="0">
            <a:spAutoFit/>
          </a:bodyPr>
          <a:lstStyle/>
          <a:p>
            <a:r>
              <a:rPr lang="en-US" dirty="0" smtClean="0"/>
              <a:t>DC1</a:t>
            </a:r>
            <a:endParaRPr lang="en-US" dirty="0"/>
          </a:p>
        </p:txBody>
      </p:sp>
      <p:sp>
        <p:nvSpPr>
          <p:cNvPr id="51" name="Rounded Rectangle 50"/>
          <p:cNvSpPr/>
          <p:nvPr/>
        </p:nvSpPr>
        <p:spPr>
          <a:xfrm>
            <a:off x="3461530" y="2583611"/>
            <a:ext cx="1609921" cy="1416067"/>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TextBox 55"/>
          <p:cNvSpPr txBox="1"/>
          <p:nvPr/>
        </p:nvSpPr>
        <p:spPr>
          <a:xfrm>
            <a:off x="3565475" y="3446292"/>
            <a:ext cx="788051" cy="369332"/>
          </a:xfrm>
          <a:prstGeom prst="rect">
            <a:avLst/>
          </a:prstGeom>
          <a:noFill/>
        </p:spPr>
        <p:txBody>
          <a:bodyPr wrap="square" rtlCol="0">
            <a:spAutoFit/>
          </a:bodyPr>
          <a:lstStyle/>
          <a:p>
            <a:r>
              <a:rPr lang="en-US" dirty="0" smtClean="0"/>
              <a:t>DC2</a:t>
            </a:r>
            <a:endParaRPr lang="en-US" dirty="0"/>
          </a:p>
        </p:txBody>
      </p:sp>
      <p:sp>
        <p:nvSpPr>
          <p:cNvPr id="57" name="Rounded Rectangle 56"/>
          <p:cNvSpPr/>
          <p:nvPr/>
        </p:nvSpPr>
        <p:spPr>
          <a:xfrm>
            <a:off x="5445905" y="2615265"/>
            <a:ext cx="1609921" cy="1416067"/>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8" name="TextBox 57"/>
          <p:cNvSpPr txBox="1"/>
          <p:nvPr/>
        </p:nvSpPr>
        <p:spPr>
          <a:xfrm>
            <a:off x="5549850" y="3477946"/>
            <a:ext cx="788051" cy="369332"/>
          </a:xfrm>
          <a:prstGeom prst="rect">
            <a:avLst/>
          </a:prstGeom>
          <a:noFill/>
        </p:spPr>
        <p:txBody>
          <a:bodyPr wrap="square" rtlCol="0">
            <a:spAutoFit/>
          </a:bodyPr>
          <a:lstStyle/>
          <a:p>
            <a:r>
              <a:rPr lang="en-US" dirty="0" smtClean="0"/>
              <a:t>DC3</a:t>
            </a:r>
            <a:endParaRPr lang="en-US" dirty="0"/>
          </a:p>
        </p:txBody>
      </p:sp>
      <p:sp>
        <p:nvSpPr>
          <p:cNvPr id="64" name="Rounded Rectangle 63"/>
          <p:cNvSpPr/>
          <p:nvPr/>
        </p:nvSpPr>
        <p:spPr>
          <a:xfrm>
            <a:off x="7350905" y="2609028"/>
            <a:ext cx="1609921" cy="1416067"/>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5" name="TextBox 64"/>
          <p:cNvSpPr txBox="1"/>
          <p:nvPr/>
        </p:nvSpPr>
        <p:spPr>
          <a:xfrm>
            <a:off x="7454850" y="3471709"/>
            <a:ext cx="788051" cy="369332"/>
          </a:xfrm>
          <a:prstGeom prst="rect">
            <a:avLst/>
          </a:prstGeom>
          <a:noFill/>
        </p:spPr>
        <p:txBody>
          <a:bodyPr wrap="square" rtlCol="0">
            <a:spAutoFit/>
          </a:bodyPr>
          <a:lstStyle/>
          <a:p>
            <a:r>
              <a:rPr lang="en-US" dirty="0" smtClean="0"/>
              <a:t>DC4</a:t>
            </a:r>
            <a:endParaRPr lang="en-US" dirty="0"/>
          </a:p>
        </p:txBody>
      </p:sp>
      <p:sp>
        <p:nvSpPr>
          <p:cNvPr id="69" name="TextBox 68"/>
          <p:cNvSpPr txBox="1"/>
          <p:nvPr/>
        </p:nvSpPr>
        <p:spPr>
          <a:xfrm>
            <a:off x="1811756" y="2927417"/>
            <a:ext cx="516120" cy="400110"/>
          </a:xfrm>
          <a:prstGeom prst="rect">
            <a:avLst/>
          </a:prstGeom>
          <a:solidFill>
            <a:srgbClr val="FF6FCF"/>
          </a:solidFill>
          <a:ln>
            <a:solidFill>
              <a:schemeClr val="bg1"/>
            </a:solidFill>
          </a:ln>
        </p:spPr>
        <p:txBody>
          <a:bodyPr wrap="square" rtlCol="0">
            <a:spAutoFit/>
          </a:bodyPr>
          <a:lstStyle/>
          <a:p>
            <a:r>
              <a:rPr lang="en-US" sz="2000" dirty="0"/>
              <a:t>A</a:t>
            </a:r>
          </a:p>
        </p:txBody>
      </p:sp>
      <p:sp>
        <p:nvSpPr>
          <p:cNvPr id="70" name="TextBox 69"/>
          <p:cNvSpPr txBox="1"/>
          <p:nvPr/>
        </p:nvSpPr>
        <p:spPr>
          <a:xfrm>
            <a:off x="3837406" y="2879762"/>
            <a:ext cx="516120" cy="400110"/>
          </a:xfrm>
          <a:prstGeom prst="rect">
            <a:avLst/>
          </a:prstGeom>
          <a:solidFill>
            <a:srgbClr val="FF6FCF"/>
          </a:solidFill>
          <a:ln>
            <a:solidFill>
              <a:schemeClr val="bg1"/>
            </a:solidFill>
          </a:ln>
        </p:spPr>
        <p:txBody>
          <a:bodyPr wrap="square" rtlCol="0">
            <a:spAutoFit/>
          </a:bodyPr>
          <a:lstStyle/>
          <a:p>
            <a:r>
              <a:rPr lang="en-US" sz="2000" dirty="0" smtClean="0"/>
              <a:t>B</a:t>
            </a:r>
            <a:endParaRPr lang="en-US" sz="2000" dirty="0"/>
          </a:p>
        </p:txBody>
      </p:sp>
      <p:sp>
        <p:nvSpPr>
          <p:cNvPr id="71" name="TextBox 70"/>
          <p:cNvSpPr txBox="1"/>
          <p:nvPr/>
        </p:nvSpPr>
        <p:spPr>
          <a:xfrm>
            <a:off x="5821781" y="2941119"/>
            <a:ext cx="516120" cy="400110"/>
          </a:xfrm>
          <a:prstGeom prst="rect">
            <a:avLst/>
          </a:prstGeom>
          <a:solidFill>
            <a:srgbClr val="FF6FCF"/>
          </a:solidFill>
          <a:ln>
            <a:solidFill>
              <a:schemeClr val="bg1"/>
            </a:solidFill>
          </a:ln>
        </p:spPr>
        <p:txBody>
          <a:bodyPr wrap="square" rtlCol="0">
            <a:spAutoFit/>
          </a:bodyPr>
          <a:lstStyle/>
          <a:p>
            <a:r>
              <a:rPr lang="en-US" sz="2000" dirty="0"/>
              <a:t>C</a:t>
            </a:r>
          </a:p>
        </p:txBody>
      </p:sp>
      <p:sp>
        <p:nvSpPr>
          <p:cNvPr id="72" name="TextBox 71"/>
          <p:cNvSpPr txBox="1"/>
          <p:nvPr/>
        </p:nvSpPr>
        <p:spPr>
          <a:xfrm>
            <a:off x="7726781" y="2941119"/>
            <a:ext cx="516120" cy="400110"/>
          </a:xfrm>
          <a:prstGeom prst="rect">
            <a:avLst/>
          </a:prstGeom>
          <a:solidFill>
            <a:srgbClr val="FF6FCF"/>
          </a:solidFill>
          <a:ln>
            <a:solidFill>
              <a:schemeClr val="bg1"/>
            </a:solidFill>
          </a:ln>
        </p:spPr>
        <p:txBody>
          <a:bodyPr wrap="square" rtlCol="0">
            <a:spAutoFit/>
          </a:bodyPr>
          <a:lstStyle/>
          <a:p>
            <a:r>
              <a:rPr lang="en-US" sz="2000" dirty="0" smtClean="0"/>
              <a:t>D</a:t>
            </a:r>
            <a:endParaRPr lang="en-US" sz="2000" dirty="0"/>
          </a:p>
        </p:txBody>
      </p:sp>
      <p:sp>
        <p:nvSpPr>
          <p:cNvPr id="73" name="Rectangle 72"/>
          <p:cNvSpPr/>
          <p:nvPr/>
        </p:nvSpPr>
        <p:spPr>
          <a:xfrm>
            <a:off x="1666876" y="2735081"/>
            <a:ext cx="825500" cy="711211"/>
          </a:xfrm>
          <a:prstGeom prst="rect">
            <a:avLst/>
          </a:prstGeom>
          <a:noFill/>
          <a:ln>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3644851" y="2718383"/>
            <a:ext cx="825500" cy="711211"/>
          </a:xfrm>
          <a:prstGeom prst="rect">
            <a:avLst/>
          </a:prstGeom>
          <a:noFill/>
          <a:ln>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75"/>
          <p:cNvSpPr/>
          <p:nvPr/>
        </p:nvSpPr>
        <p:spPr>
          <a:xfrm>
            <a:off x="7581901" y="2772262"/>
            <a:ext cx="825500" cy="711211"/>
          </a:xfrm>
          <a:prstGeom prst="rect">
            <a:avLst/>
          </a:prstGeom>
          <a:noFill/>
          <a:ln>
            <a:solidFill>
              <a:srgbClr val="3366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5970656" y="5472765"/>
            <a:ext cx="583914" cy="400110"/>
          </a:xfrm>
          <a:prstGeom prst="rect">
            <a:avLst/>
          </a:prstGeom>
          <a:noFill/>
        </p:spPr>
        <p:txBody>
          <a:bodyPr wrap="none" rtlCol="0">
            <a:spAutoFit/>
          </a:bodyPr>
          <a:lstStyle/>
          <a:p>
            <a:r>
              <a:rPr lang="en-US" sz="2000" dirty="0" smtClean="0"/>
              <a:t>2PC</a:t>
            </a:r>
            <a:endParaRPr lang="en-US" sz="2000" dirty="0"/>
          </a:p>
        </p:txBody>
      </p:sp>
      <p:sp>
        <p:nvSpPr>
          <p:cNvPr id="79" name="Rectangle 78"/>
          <p:cNvSpPr/>
          <p:nvPr/>
        </p:nvSpPr>
        <p:spPr>
          <a:xfrm>
            <a:off x="5653156" y="2712033"/>
            <a:ext cx="825500" cy="711211"/>
          </a:xfrm>
          <a:prstGeom prst="rect">
            <a:avLst/>
          </a:prstGeom>
          <a:noFill/>
          <a:ln>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Arrow Connector 19"/>
          <p:cNvCxnSpPr>
            <a:stCxn id="3" idx="3"/>
          </p:cNvCxnSpPr>
          <p:nvPr/>
        </p:nvCxnSpPr>
        <p:spPr>
          <a:xfrm flipV="1">
            <a:off x="883767" y="2884317"/>
            <a:ext cx="687859" cy="22627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p:nvPr/>
        </p:nvCxnSpPr>
        <p:spPr>
          <a:xfrm flipV="1">
            <a:off x="2492376" y="2879793"/>
            <a:ext cx="1152475" cy="452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flipV="1">
            <a:off x="4470351" y="2852563"/>
            <a:ext cx="1182805" cy="903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Arrow Connector 81"/>
          <p:cNvCxnSpPr/>
          <p:nvPr/>
        </p:nvCxnSpPr>
        <p:spPr>
          <a:xfrm flipV="1">
            <a:off x="6609895" y="3483473"/>
            <a:ext cx="1633006" cy="1989292"/>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p:nvPr/>
        </p:nvCxnSpPr>
        <p:spPr>
          <a:xfrm flipH="1" flipV="1">
            <a:off x="4353527" y="3446293"/>
            <a:ext cx="1712379" cy="2012458"/>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33" name="Multiply 32"/>
          <p:cNvSpPr/>
          <p:nvPr/>
        </p:nvSpPr>
        <p:spPr>
          <a:xfrm>
            <a:off x="4954656" y="4136011"/>
            <a:ext cx="698500" cy="698500"/>
          </a:xfrm>
          <a:prstGeom prst="mathMultiply">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Curved Left Arrow 83"/>
          <p:cNvSpPr/>
          <p:nvPr/>
        </p:nvSpPr>
        <p:spPr>
          <a:xfrm>
            <a:off x="6794500" y="5472765"/>
            <a:ext cx="261326" cy="383346"/>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5" name="TextBox 84"/>
          <p:cNvSpPr txBox="1"/>
          <p:nvPr/>
        </p:nvSpPr>
        <p:spPr>
          <a:xfrm>
            <a:off x="7171156" y="5472765"/>
            <a:ext cx="646331" cy="369332"/>
          </a:xfrm>
          <a:prstGeom prst="rect">
            <a:avLst/>
          </a:prstGeom>
          <a:noFill/>
        </p:spPr>
        <p:txBody>
          <a:bodyPr wrap="none" rtlCol="0">
            <a:spAutoFit/>
          </a:bodyPr>
          <a:lstStyle/>
          <a:p>
            <a:r>
              <a:rPr lang="en-US" dirty="0" smtClean="0"/>
              <a:t>retry</a:t>
            </a:r>
            <a:endParaRPr lang="en-US" dirty="0"/>
          </a:p>
        </p:txBody>
      </p:sp>
      <p:sp>
        <p:nvSpPr>
          <p:cNvPr id="89" name="Freeform 88"/>
          <p:cNvSpPr/>
          <p:nvPr/>
        </p:nvSpPr>
        <p:spPr>
          <a:xfrm>
            <a:off x="873125" y="3091515"/>
            <a:ext cx="1428750" cy="1148006"/>
          </a:xfrm>
          <a:custGeom>
            <a:avLst/>
            <a:gdLst>
              <a:gd name="connsiteX0" fmla="*/ 0 w 1428750"/>
              <a:gd name="connsiteY0" fmla="*/ 0 h 1148006"/>
              <a:gd name="connsiteX1" fmla="*/ 539750 w 1428750"/>
              <a:gd name="connsiteY1" fmla="*/ 1143000 h 1148006"/>
              <a:gd name="connsiteX2" fmla="*/ 1428750 w 1428750"/>
              <a:gd name="connsiteY2" fmla="*/ 444500 h 1148006"/>
            </a:gdLst>
            <a:ahLst/>
            <a:cxnLst>
              <a:cxn ang="0">
                <a:pos x="connsiteX0" y="connsiteY0"/>
              </a:cxn>
              <a:cxn ang="0">
                <a:pos x="connsiteX1" y="connsiteY1"/>
              </a:cxn>
              <a:cxn ang="0">
                <a:pos x="connsiteX2" y="connsiteY2"/>
              </a:cxn>
            </a:cxnLst>
            <a:rect l="l" t="t" r="r" b="b"/>
            <a:pathLst>
              <a:path w="1428750" h="1148006">
                <a:moveTo>
                  <a:pt x="0" y="0"/>
                </a:moveTo>
                <a:cubicBezTo>
                  <a:pt x="150812" y="534458"/>
                  <a:pt x="301625" y="1068917"/>
                  <a:pt x="539750" y="1143000"/>
                </a:cubicBezTo>
                <a:cubicBezTo>
                  <a:pt x="777875" y="1217083"/>
                  <a:pt x="1428750" y="444500"/>
                  <a:pt x="1428750" y="444500"/>
                </a:cubicBezTo>
              </a:path>
            </a:pathLst>
          </a:custGeom>
          <a:ln>
            <a:solidFill>
              <a:srgbClr val="FF0000"/>
            </a:solidFill>
            <a:prstDash val="dot"/>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1" name="Freeform 90"/>
          <p:cNvSpPr/>
          <p:nvPr/>
        </p:nvSpPr>
        <p:spPr>
          <a:xfrm>
            <a:off x="1492250" y="3472515"/>
            <a:ext cx="2667000" cy="921433"/>
          </a:xfrm>
          <a:custGeom>
            <a:avLst/>
            <a:gdLst>
              <a:gd name="connsiteX0" fmla="*/ 0 w 2667000"/>
              <a:gd name="connsiteY0" fmla="*/ 793750 h 921433"/>
              <a:gd name="connsiteX1" fmla="*/ 1730375 w 2667000"/>
              <a:gd name="connsiteY1" fmla="*/ 857250 h 921433"/>
              <a:gd name="connsiteX2" fmla="*/ 2667000 w 2667000"/>
              <a:gd name="connsiteY2" fmla="*/ 0 h 921433"/>
            </a:gdLst>
            <a:ahLst/>
            <a:cxnLst>
              <a:cxn ang="0">
                <a:pos x="connsiteX0" y="connsiteY0"/>
              </a:cxn>
              <a:cxn ang="0">
                <a:pos x="connsiteX1" y="connsiteY1"/>
              </a:cxn>
              <a:cxn ang="0">
                <a:pos x="connsiteX2" y="connsiteY2"/>
              </a:cxn>
            </a:cxnLst>
            <a:rect l="l" t="t" r="r" b="b"/>
            <a:pathLst>
              <a:path w="2667000" h="921433">
                <a:moveTo>
                  <a:pt x="0" y="793750"/>
                </a:moveTo>
                <a:cubicBezTo>
                  <a:pt x="642937" y="891646"/>
                  <a:pt x="1285875" y="989542"/>
                  <a:pt x="1730375" y="857250"/>
                </a:cubicBezTo>
                <a:cubicBezTo>
                  <a:pt x="2174875" y="724958"/>
                  <a:pt x="2667000" y="0"/>
                  <a:pt x="2667000" y="0"/>
                </a:cubicBezTo>
              </a:path>
            </a:pathLst>
          </a:custGeom>
          <a:ln>
            <a:solidFill>
              <a:srgbClr val="FF0000"/>
            </a:solidFill>
            <a:prstDash val="dot"/>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2" name="Freeform 91"/>
          <p:cNvSpPr/>
          <p:nvPr/>
        </p:nvSpPr>
        <p:spPr>
          <a:xfrm>
            <a:off x="1460500" y="3424890"/>
            <a:ext cx="4222750" cy="1178651"/>
          </a:xfrm>
          <a:custGeom>
            <a:avLst/>
            <a:gdLst>
              <a:gd name="connsiteX0" fmla="*/ 0 w 4222750"/>
              <a:gd name="connsiteY0" fmla="*/ 777875 h 1178651"/>
              <a:gd name="connsiteX1" fmla="*/ 3127375 w 4222750"/>
              <a:gd name="connsiteY1" fmla="*/ 1143000 h 1178651"/>
              <a:gd name="connsiteX2" fmla="*/ 4222750 w 4222750"/>
              <a:gd name="connsiteY2" fmla="*/ 0 h 1178651"/>
            </a:gdLst>
            <a:ahLst/>
            <a:cxnLst>
              <a:cxn ang="0">
                <a:pos x="connsiteX0" y="connsiteY0"/>
              </a:cxn>
              <a:cxn ang="0">
                <a:pos x="connsiteX1" y="connsiteY1"/>
              </a:cxn>
              <a:cxn ang="0">
                <a:pos x="connsiteX2" y="connsiteY2"/>
              </a:cxn>
            </a:cxnLst>
            <a:rect l="l" t="t" r="r" b="b"/>
            <a:pathLst>
              <a:path w="4222750" h="1178651">
                <a:moveTo>
                  <a:pt x="0" y="777875"/>
                </a:moveTo>
                <a:cubicBezTo>
                  <a:pt x="1211791" y="1025260"/>
                  <a:pt x="2423583" y="1272646"/>
                  <a:pt x="3127375" y="1143000"/>
                </a:cubicBezTo>
                <a:cubicBezTo>
                  <a:pt x="3831167" y="1013354"/>
                  <a:pt x="4222750" y="0"/>
                  <a:pt x="4222750" y="0"/>
                </a:cubicBezTo>
              </a:path>
            </a:pathLst>
          </a:custGeom>
          <a:ln>
            <a:solidFill>
              <a:srgbClr val="FF0000"/>
            </a:solidFill>
            <a:prstDash val="dot"/>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3" name="TextBox 92"/>
          <p:cNvSpPr txBox="1"/>
          <p:nvPr/>
        </p:nvSpPr>
        <p:spPr>
          <a:xfrm>
            <a:off x="1684757" y="4603541"/>
            <a:ext cx="881334" cy="646331"/>
          </a:xfrm>
          <a:prstGeom prst="rect">
            <a:avLst/>
          </a:prstGeom>
          <a:noFill/>
        </p:spPr>
        <p:txBody>
          <a:bodyPr wrap="none" rtlCol="0">
            <a:spAutoFit/>
          </a:bodyPr>
          <a:lstStyle/>
          <a:p>
            <a:r>
              <a:rPr lang="en-US" dirty="0" smtClean="0"/>
              <a:t>Parallel</a:t>
            </a:r>
          </a:p>
          <a:p>
            <a:r>
              <a:rPr lang="en-US" dirty="0" smtClean="0"/>
              <a:t>unlock</a:t>
            </a:r>
            <a:endParaRPr lang="en-US" dirty="0"/>
          </a:p>
        </p:txBody>
      </p:sp>
      <p:sp>
        <p:nvSpPr>
          <p:cNvPr id="95" name="Rectangle 94"/>
          <p:cNvSpPr/>
          <p:nvPr/>
        </p:nvSpPr>
        <p:spPr>
          <a:xfrm>
            <a:off x="3746500" y="2776870"/>
            <a:ext cx="825500" cy="711211"/>
          </a:xfrm>
          <a:prstGeom prst="rect">
            <a:avLst/>
          </a:prstGeom>
          <a:noFill/>
          <a:ln>
            <a:solidFill>
              <a:srgbClr val="3366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24662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83"/>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82"/>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33"/>
                                        </p:tgtEl>
                                        <p:attrNameLst>
                                          <p:attrName>style.visibility</p:attrName>
                                        </p:attrNameLst>
                                      </p:cBhvr>
                                      <p:to>
                                        <p:strVal val="hidden"/>
                                      </p:to>
                                    </p:set>
                                  </p:childTnLst>
                                </p:cTn>
                              </p:par>
                              <p:par>
                                <p:cTn id="53" presetID="1" presetClass="exit" presetSubtype="0" fill="hold" grpId="2" nodeType="withEffect">
                                  <p:stCondLst>
                                    <p:cond delay="0"/>
                                  </p:stCondLst>
                                  <p:childTnLst>
                                    <p:set>
                                      <p:cBhvr>
                                        <p:cTn id="54" dur="1" fill="hold">
                                          <p:stCondLst>
                                            <p:cond delay="0"/>
                                          </p:stCondLst>
                                        </p:cTn>
                                        <p:tgtEl>
                                          <p:spTgt spid="76"/>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9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9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9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nodeType="clickEffect">
                                  <p:stCondLst>
                                    <p:cond delay="0"/>
                                  </p:stCondLst>
                                  <p:childTnLst>
                                    <p:set>
                                      <p:cBhvr>
                                        <p:cTn id="74" dur="1" fill="hold">
                                          <p:stCondLst>
                                            <p:cond delay="0"/>
                                          </p:stCondLst>
                                        </p:cTn>
                                        <p:tgtEl>
                                          <p:spTgt spid="20"/>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73"/>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80"/>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74"/>
                                        </p:tgtEl>
                                        <p:attrNameLst>
                                          <p:attrName>style.visibility</p:attrName>
                                        </p:attrNameLst>
                                      </p:cBhvr>
                                      <p:to>
                                        <p:strVal val="hidden"/>
                                      </p:to>
                                    </p:set>
                                  </p:childTnLst>
                                </p:cTn>
                              </p:par>
                              <p:par>
                                <p:cTn id="81" presetID="1" presetClass="exit" presetSubtype="0" fill="hold" nodeType="withEffect">
                                  <p:stCondLst>
                                    <p:cond delay="0"/>
                                  </p:stCondLst>
                                  <p:childTnLst>
                                    <p:set>
                                      <p:cBhvr>
                                        <p:cTn id="82" dur="1" fill="hold">
                                          <p:stCondLst>
                                            <p:cond delay="0"/>
                                          </p:stCondLst>
                                        </p:cTn>
                                        <p:tgtEl>
                                          <p:spTgt spid="81"/>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79"/>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grpId="1" nodeType="clickEffect">
                                  <p:stCondLst>
                                    <p:cond delay="0"/>
                                  </p:stCondLst>
                                  <p:childTnLst>
                                    <p:set>
                                      <p:cBhvr>
                                        <p:cTn id="88" dur="1" fill="hold">
                                          <p:stCondLst>
                                            <p:cond delay="0"/>
                                          </p:stCondLst>
                                        </p:cTn>
                                        <p:tgtEl>
                                          <p:spTgt spid="92"/>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91"/>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89"/>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93"/>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95"/>
                                        </p:tgtEl>
                                        <p:attrNameLst>
                                          <p:attrName>style.visibility</p:attrName>
                                        </p:attrNameLst>
                                      </p:cBhvr>
                                      <p:to>
                                        <p:strVal val="visible"/>
                                      </p:to>
                                    </p:set>
                                  </p:childTnLst>
                                </p:cTn>
                              </p:par>
                              <p:par>
                                <p:cTn id="99" presetID="1" presetClass="entr" presetSubtype="0" fill="hold" grpId="1" nodeType="withEffect">
                                  <p:stCondLst>
                                    <p:cond delay="0"/>
                                  </p:stCondLst>
                                  <p:childTnLst>
                                    <p:set>
                                      <p:cBhvr>
                                        <p:cTn id="100" dur="1" fill="hold">
                                          <p:stCondLst>
                                            <p:cond delay="0"/>
                                          </p:stCondLst>
                                        </p:cTn>
                                        <p:tgtEl>
                                          <p:spTgt spid="95"/>
                                        </p:tgtEl>
                                        <p:attrNameLst>
                                          <p:attrName>style.visibility</p:attrName>
                                        </p:attrNameLst>
                                      </p:cBhvr>
                                      <p:to>
                                        <p:strVal val="visible"/>
                                      </p:to>
                                    </p:set>
                                  </p:childTnLst>
                                </p:cTn>
                              </p:par>
                              <p:par>
                                <p:cTn id="101" presetID="1" presetClass="entr" presetSubtype="0" fill="hold" grpId="1" nodeType="withEffect">
                                  <p:stCondLst>
                                    <p:cond delay="0"/>
                                  </p:stCondLst>
                                  <p:childTnLst>
                                    <p:set>
                                      <p:cBhvr>
                                        <p:cTn id="102" dur="1" fill="hold">
                                          <p:stCondLst>
                                            <p:cond delay="0"/>
                                          </p:stCondLst>
                                        </p:cTn>
                                        <p:tgtEl>
                                          <p:spTgt spid="76"/>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82"/>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3" grpId="0" animBg="1"/>
      <p:bldP spid="73" grpId="1" animBg="1"/>
      <p:bldP spid="74" grpId="0" animBg="1"/>
      <p:bldP spid="74" grpId="1" animBg="1"/>
      <p:bldP spid="76" grpId="0" animBg="1"/>
      <p:bldP spid="76" grpId="1" animBg="1"/>
      <p:bldP spid="76" grpId="2" animBg="1"/>
      <p:bldP spid="5" grpId="0"/>
      <p:bldP spid="79" grpId="0" animBg="1"/>
      <p:bldP spid="79" grpId="1" animBg="1"/>
      <p:bldP spid="33" grpId="0" animBg="1"/>
      <p:bldP spid="33" grpId="1" animBg="1"/>
      <p:bldP spid="84" grpId="0" animBg="1"/>
      <p:bldP spid="85" grpId="0"/>
      <p:bldP spid="89" grpId="0" animBg="1"/>
      <p:bldP spid="89" grpId="1" animBg="1"/>
      <p:bldP spid="91" grpId="0" animBg="1"/>
      <p:bldP spid="91" grpId="1" animBg="1"/>
      <p:bldP spid="92" grpId="0" animBg="1"/>
      <p:bldP spid="92" grpId="1" animBg="1"/>
      <p:bldP spid="93" grpId="0"/>
      <p:bldP spid="93" grpId="1"/>
      <p:bldP spid="95" grpId="0" animBg="1"/>
      <p:bldP spid="95"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9267082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Lynx is scalable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2319282"/>
              </p:ext>
            </p:extLst>
          </p:nvPr>
        </p:nvGraphicFramePr>
        <p:xfrm>
          <a:off x="279936" y="1600200"/>
          <a:ext cx="8584128" cy="4694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845490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664600" y="978031"/>
            <a:ext cx="7134934" cy="4709891"/>
          </a:xfrm>
          <a:prstGeom prst="rect">
            <a:avLst/>
          </a:prstGeom>
          <a:solidFill>
            <a:schemeClr val="bg1">
              <a:lumMod val="95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rgbClr val="008000"/>
              </a:solidFill>
            </a:endParaRPr>
          </a:p>
        </p:txBody>
      </p:sp>
      <p:sp>
        <p:nvSpPr>
          <p:cNvPr id="20" name="TextBox 19"/>
          <p:cNvSpPr txBox="1"/>
          <p:nvPr/>
        </p:nvSpPr>
        <p:spPr>
          <a:xfrm>
            <a:off x="7378476" y="2256917"/>
            <a:ext cx="707596" cy="1446550"/>
          </a:xfrm>
          <a:prstGeom prst="rect">
            <a:avLst/>
          </a:prstGeom>
          <a:noFill/>
        </p:spPr>
        <p:txBody>
          <a:bodyPr wrap="none" rtlCol="0">
            <a:spAutoFit/>
          </a:bodyPr>
          <a:lstStyle/>
          <a:p>
            <a:r>
              <a:rPr lang="en-US" sz="8800" dirty="0" smtClean="0">
                <a:solidFill>
                  <a:srgbClr val="FF0000"/>
                </a:solidFill>
              </a:rPr>
              <a:t>?</a:t>
            </a:r>
            <a:endParaRPr lang="en-US" sz="8800" dirty="0">
              <a:solidFill>
                <a:srgbClr val="FF0000"/>
              </a:solidFill>
            </a:endParaRPr>
          </a:p>
        </p:txBody>
      </p:sp>
      <p:sp>
        <p:nvSpPr>
          <p:cNvPr id="37" name="Rectangle 36"/>
          <p:cNvSpPr/>
          <p:nvPr/>
        </p:nvSpPr>
        <p:spPr>
          <a:xfrm>
            <a:off x="-2603500" y="4447781"/>
            <a:ext cx="6753905" cy="3911604"/>
          </a:xfrm>
          <a:prstGeom prst="rect">
            <a:avLst/>
          </a:prstGeom>
          <a:solidFill>
            <a:srgbClr val="C2EF95"/>
          </a:solidFill>
          <a:ln>
            <a:no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lvl="0" algn="r"/>
            <a:r>
              <a:rPr lang="en-US" sz="2400" dirty="0" smtClean="0">
                <a:solidFill>
                  <a:prstClr val="black"/>
                </a:solidFill>
              </a:rPr>
              <a:t>Low latency</a:t>
            </a:r>
            <a:endParaRPr lang="en-US" sz="2400" dirty="0">
              <a:solidFill>
                <a:prstClr val="black"/>
              </a:solidFill>
            </a:endParaRPr>
          </a:p>
        </p:txBody>
      </p:sp>
      <p:grpSp>
        <p:nvGrpSpPr>
          <p:cNvPr id="7" name="Group 6"/>
          <p:cNvGrpSpPr/>
          <p:nvPr/>
        </p:nvGrpSpPr>
        <p:grpSpPr>
          <a:xfrm>
            <a:off x="-217049" y="1486831"/>
            <a:ext cx="8357161" cy="5370550"/>
            <a:chOff x="-201174" y="1709081"/>
            <a:chExt cx="8357161" cy="5370550"/>
          </a:xfrm>
        </p:grpSpPr>
        <p:sp>
          <p:nvSpPr>
            <p:cNvPr id="38" name="Rectangle 37"/>
            <p:cNvSpPr/>
            <p:nvPr/>
          </p:nvSpPr>
          <p:spPr>
            <a:xfrm>
              <a:off x="-201174" y="5985655"/>
              <a:ext cx="8357161" cy="109397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lvl="0" algn="r"/>
              <a:endParaRPr lang="en-US" sz="2400" dirty="0">
                <a:solidFill>
                  <a:prstClr val="black"/>
                </a:solidFill>
              </a:endParaRPr>
            </a:p>
          </p:txBody>
        </p:sp>
        <p:sp>
          <p:nvSpPr>
            <p:cNvPr id="39" name="Rectangle 38"/>
            <p:cNvSpPr/>
            <p:nvPr/>
          </p:nvSpPr>
          <p:spPr>
            <a:xfrm>
              <a:off x="0" y="1709081"/>
              <a:ext cx="1623713" cy="447773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lvl="0" algn="r"/>
              <a:endParaRPr lang="en-US" sz="2400" dirty="0">
                <a:solidFill>
                  <a:prstClr val="black"/>
                </a:solidFill>
              </a:endParaRPr>
            </a:p>
          </p:txBody>
        </p:sp>
      </p:grpSp>
      <p:grpSp>
        <p:nvGrpSpPr>
          <p:cNvPr id="13" name="Group 12"/>
          <p:cNvGrpSpPr/>
          <p:nvPr/>
        </p:nvGrpSpPr>
        <p:grpSpPr>
          <a:xfrm>
            <a:off x="2218901" y="5763405"/>
            <a:ext cx="6601959" cy="689027"/>
            <a:chOff x="2234776" y="5985655"/>
            <a:chExt cx="6601959" cy="689027"/>
          </a:xfrm>
        </p:grpSpPr>
        <p:sp>
          <p:nvSpPr>
            <p:cNvPr id="10" name="TextBox 9"/>
            <p:cNvSpPr txBox="1"/>
            <p:nvPr/>
          </p:nvSpPr>
          <p:spPr>
            <a:xfrm>
              <a:off x="2234776" y="6007540"/>
              <a:ext cx="1117013" cy="646331"/>
            </a:xfrm>
            <a:prstGeom prst="rect">
              <a:avLst/>
            </a:prstGeom>
            <a:noFill/>
          </p:spPr>
          <p:txBody>
            <a:bodyPr wrap="none" rtlCol="0">
              <a:spAutoFit/>
            </a:bodyPr>
            <a:lstStyle/>
            <a:p>
              <a:r>
                <a:rPr lang="en-US" dirty="0" smtClean="0"/>
                <a:t>Key/value </a:t>
              </a:r>
            </a:p>
            <a:p>
              <a:r>
                <a:rPr lang="en-US" dirty="0" smtClean="0"/>
                <a:t>only</a:t>
              </a:r>
              <a:endParaRPr lang="en-US" dirty="0"/>
            </a:p>
          </p:txBody>
        </p:sp>
        <p:sp>
          <p:nvSpPr>
            <p:cNvPr id="11" name="TextBox 10"/>
            <p:cNvSpPr txBox="1"/>
            <p:nvPr/>
          </p:nvSpPr>
          <p:spPr>
            <a:xfrm>
              <a:off x="4233094" y="6028351"/>
              <a:ext cx="1736373" cy="646331"/>
            </a:xfrm>
            <a:prstGeom prst="rect">
              <a:avLst/>
            </a:prstGeom>
            <a:noFill/>
          </p:spPr>
          <p:txBody>
            <a:bodyPr wrap="none" rtlCol="0">
              <a:spAutoFit/>
            </a:bodyPr>
            <a:lstStyle/>
            <a:p>
              <a:r>
                <a:rPr lang="en-US" dirty="0" smtClean="0"/>
                <a:t>Limited forms of </a:t>
              </a:r>
            </a:p>
            <a:p>
              <a:r>
                <a:rPr lang="en-US" dirty="0" smtClean="0"/>
                <a:t>transaction</a:t>
              </a:r>
              <a:endParaRPr lang="en-US" dirty="0"/>
            </a:p>
          </p:txBody>
        </p:sp>
        <p:sp>
          <p:nvSpPr>
            <p:cNvPr id="12" name="TextBox 11"/>
            <p:cNvSpPr txBox="1"/>
            <p:nvPr/>
          </p:nvSpPr>
          <p:spPr>
            <a:xfrm>
              <a:off x="7592359" y="5985655"/>
              <a:ext cx="1244376" cy="646331"/>
            </a:xfrm>
            <a:prstGeom prst="rect">
              <a:avLst/>
            </a:prstGeom>
            <a:noFill/>
          </p:spPr>
          <p:txBody>
            <a:bodyPr wrap="none" rtlCol="0">
              <a:spAutoFit/>
            </a:bodyPr>
            <a:lstStyle/>
            <a:p>
              <a:pPr algn="r"/>
              <a:r>
                <a:rPr lang="en-US" dirty="0" smtClean="0"/>
                <a:t>General </a:t>
              </a:r>
            </a:p>
            <a:p>
              <a:r>
                <a:rPr lang="en-US" dirty="0" smtClean="0"/>
                <a:t>transaction</a:t>
              </a:r>
              <a:endParaRPr lang="en-US" dirty="0"/>
            </a:p>
          </p:txBody>
        </p:sp>
      </p:grpSp>
      <p:sp>
        <p:nvSpPr>
          <p:cNvPr id="28" name="Title 1"/>
          <p:cNvSpPr txBox="1">
            <a:spLocks/>
          </p:cNvSpPr>
          <p:nvPr/>
        </p:nvSpPr>
        <p:spPr>
          <a:xfrm>
            <a:off x="457200" y="173169"/>
            <a:ext cx="8229600" cy="1143000"/>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Prior work</a:t>
            </a:r>
            <a:endParaRPr lang="en-US" dirty="0"/>
          </a:p>
        </p:txBody>
      </p:sp>
      <p:grpSp>
        <p:nvGrpSpPr>
          <p:cNvPr id="15" name="Group 14"/>
          <p:cNvGrpSpPr/>
          <p:nvPr/>
        </p:nvGrpSpPr>
        <p:grpSpPr>
          <a:xfrm>
            <a:off x="-57740" y="619125"/>
            <a:ext cx="1665578" cy="4935179"/>
            <a:chOff x="-41865" y="1094472"/>
            <a:chExt cx="1665578" cy="4682082"/>
          </a:xfrm>
        </p:grpSpPr>
        <p:sp>
          <p:nvSpPr>
            <p:cNvPr id="8" name="TextBox 7"/>
            <p:cNvSpPr txBox="1"/>
            <p:nvPr/>
          </p:nvSpPr>
          <p:spPr>
            <a:xfrm>
              <a:off x="273027" y="1094472"/>
              <a:ext cx="1230625" cy="646331"/>
            </a:xfrm>
            <a:prstGeom prst="rect">
              <a:avLst/>
            </a:prstGeom>
            <a:noFill/>
          </p:spPr>
          <p:txBody>
            <a:bodyPr wrap="none" rtlCol="0">
              <a:spAutoFit/>
            </a:bodyPr>
            <a:lstStyle/>
            <a:p>
              <a:pPr algn="r"/>
              <a:r>
                <a:rPr lang="en-US" dirty="0" smtClean="0"/>
                <a:t>Strict</a:t>
              </a:r>
            </a:p>
            <a:p>
              <a:pPr algn="r"/>
              <a:r>
                <a:rPr lang="en-US" dirty="0" smtClean="0"/>
                <a:t>serializable</a:t>
              </a:r>
              <a:endParaRPr lang="en-US" dirty="0"/>
            </a:p>
          </p:txBody>
        </p:sp>
        <p:sp>
          <p:nvSpPr>
            <p:cNvPr id="9" name="TextBox 8"/>
            <p:cNvSpPr txBox="1"/>
            <p:nvPr/>
          </p:nvSpPr>
          <p:spPr>
            <a:xfrm>
              <a:off x="286982" y="2147450"/>
              <a:ext cx="1246405" cy="369332"/>
            </a:xfrm>
            <a:prstGeom prst="rect">
              <a:avLst/>
            </a:prstGeom>
            <a:noFill/>
          </p:spPr>
          <p:txBody>
            <a:bodyPr wrap="none" rtlCol="0">
              <a:spAutoFit/>
            </a:bodyPr>
            <a:lstStyle/>
            <a:p>
              <a:r>
                <a:rPr lang="en-US" dirty="0" smtClean="0"/>
                <a:t>Serializable</a:t>
              </a:r>
              <a:endParaRPr lang="en-US" dirty="0"/>
            </a:p>
          </p:txBody>
        </p:sp>
        <p:sp>
          <p:nvSpPr>
            <p:cNvPr id="14" name="TextBox 13"/>
            <p:cNvSpPr txBox="1"/>
            <p:nvPr/>
          </p:nvSpPr>
          <p:spPr>
            <a:xfrm>
              <a:off x="540930" y="5407222"/>
              <a:ext cx="999906" cy="369332"/>
            </a:xfrm>
            <a:prstGeom prst="rect">
              <a:avLst/>
            </a:prstGeom>
            <a:noFill/>
          </p:spPr>
          <p:txBody>
            <a:bodyPr wrap="none" rtlCol="0">
              <a:spAutoFit/>
            </a:bodyPr>
            <a:lstStyle/>
            <a:p>
              <a:r>
                <a:rPr lang="en-US" dirty="0" smtClean="0"/>
                <a:t>Eventual</a:t>
              </a:r>
              <a:endParaRPr lang="en-US" dirty="0"/>
            </a:p>
          </p:txBody>
        </p:sp>
        <p:sp>
          <p:nvSpPr>
            <p:cNvPr id="31" name="TextBox 30"/>
            <p:cNvSpPr txBox="1"/>
            <p:nvPr/>
          </p:nvSpPr>
          <p:spPr>
            <a:xfrm>
              <a:off x="-41865" y="3237515"/>
              <a:ext cx="1665578" cy="646331"/>
            </a:xfrm>
            <a:prstGeom prst="rect">
              <a:avLst/>
            </a:prstGeom>
            <a:noFill/>
          </p:spPr>
          <p:txBody>
            <a:bodyPr wrap="none" rtlCol="0">
              <a:spAutoFit/>
            </a:bodyPr>
            <a:lstStyle/>
            <a:p>
              <a:pPr algn="r"/>
              <a:r>
                <a:rPr lang="en-US" dirty="0" smtClean="0"/>
                <a:t>Various</a:t>
              </a:r>
            </a:p>
            <a:p>
              <a:pPr algn="r"/>
              <a:r>
                <a:rPr lang="en-US" dirty="0" smtClean="0"/>
                <a:t>non-serializable</a:t>
              </a:r>
              <a:endParaRPr lang="en-US" dirty="0"/>
            </a:p>
          </p:txBody>
        </p:sp>
      </p:grpSp>
      <p:sp>
        <p:nvSpPr>
          <p:cNvPr id="2" name="Rectangle 1"/>
          <p:cNvSpPr/>
          <p:nvPr/>
        </p:nvSpPr>
        <p:spPr>
          <a:xfrm>
            <a:off x="1692385" y="978031"/>
            <a:ext cx="7134934" cy="798287"/>
          </a:xfrm>
          <a:prstGeom prst="rect">
            <a:avLst/>
          </a:prstGeom>
          <a:solidFill>
            <a:srgbClr val="FC7B80"/>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solidFill>
                  <a:schemeClr val="tx1"/>
                </a:solidFill>
              </a:rPr>
              <a:t>High latency</a:t>
            </a:r>
            <a:endParaRPr lang="en-US" sz="2400" dirty="0">
              <a:solidFill>
                <a:schemeClr val="tx1"/>
              </a:solidFill>
            </a:endParaRPr>
          </a:p>
        </p:txBody>
      </p:sp>
      <p:sp>
        <p:nvSpPr>
          <p:cNvPr id="16" name="Rectangular Callout 15"/>
          <p:cNvSpPr/>
          <p:nvPr/>
        </p:nvSpPr>
        <p:spPr>
          <a:xfrm>
            <a:off x="1863129" y="1875275"/>
            <a:ext cx="2354090" cy="838514"/>
          </a:xfrm>
          <a:prstGeom prst="wedgeRectCallout">
            <a:avLst>
              <a:gd name="adj1" fmla="val 62200"/>
              <a:gd name="adj2" fmla="val -76961"/>
            </a:avLst>
          </a:prstGeom>
          <a:solidFill>
            <a:schemeClr val="bg2">
              <a:lumMod val="9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Provably high latency according to CAP</a:t>
            </a:r>
            <a:endParaRPr lang="en-US" dirty="0">
              <a:solidFill>
                <a:schemeClr val="tx1"/>
              </a:solidFill>
            </a:endParaRPr>
          </a:p>
        </p:txBody>
      </p:sp>
      <p:sp>
        <p:nvSpPr>
          <p:cNvPr id="19" name="TextBox 18"/>
          <p:cNvSpPr txBox="1"/>
          <p:nvPr/>
        </p:nvSpPr>
        <p:spPr>
          <a:xfrm>
            <a:off x="6650870" y="1195388"/>
            <a:ext cx="2150497" cy="400110"/>
          </a:xfrm>
          <a:prstGeom prst="rect">
            <a:avLst/>
          </a:prstGeom>
          <a:noFill/>
        </p:spPr>
        <p:txBody>
          <a:bodyPr wrap="square" rtlCol="0">
            <a:spAutoFit/>
          </a:bodyPr>
          <a:lstStyle/>
          <a:p>
            <a:pPr algn="r"/>
            <a:r>
              <a:rPr lang="en-US" sz="2000" dirty="0" smtClean="0">
                <a:solidFill>
                  <a:srgbClr val="3366FF"/>
                </a:solidFill>
              </a:rPr>
              <a:t>Spanner [OSDI’12]</a:t>
            </a:r>
          </a:p>
        </p:txBody>
      </p:sp>
      <p:sp>
        <p:nvSpPr>
          <p:cNvPr id="36" name="TextBox 35"/>
          <p:cNvSpPr txBox="1"/>
          <p:nvPr/>
        </p:nvSpPr>
        <p:spPr>
          <a:xfrm>
            <a:off x="6740357" y="4723307"/>
            <a:ext cx="184666" cy="461665"/>
          </a:xfrm>
          <a:prstGeom prst="rect">
            <a:avLst/>
          </a:prstGeom>
          <a:noFill/>
          <a:ln>
            <a:noFill/>
          </a:ln>
        </p:spPr>
        <p:txBody>
          <a:bodyPr wrap="none" rtlCol="0">
            <a:spAutoFit/>
          </a:bodyPr>
          <a:lstStyle/>
          <a:p>
            <a:r>
              <a:rPr lang="en-US" sz="2400" dirty="0" smtClean="0"/>
              <a:t>          </a:t>
            </a:r>
            <a:endParaRPr lang="en-US" sz="2400" dirty="0"/>
          </a:p>
        </p:txBody>
      </p:sp>
      <p:grpSp>
        <p:nvGrpSpPr>
          <p:cNvPr id="18" name="Group 17"/>
          <p:cNvGrpSpPr/>
          <p:nvPr/>
        </p:nvGrpSpPr>
        <p:grpSpPr>
          <a:xfrm>
            <a:off x="1666433" y="978031"/>
            <a:ext cx="7248879" cy="4709891"/>
            <a:chOff x="1682308" y="1200281"/>
            <a:chExt cx="7248879" cy="4709891"/>
          </a:xfrm>
        </p:grpSpPr>
        <p:cxnSp>
          <p:nvCxnSpPr>
            <p:cNvPr id="24" name="Straight Arrow Connector 23"/>
            <p:cNvCxnSpPr/>
            <p:nvPr/>
          </p:nvCxnSpPr>
          <p:spPr>
            <a:xfrm>
              <a:off x="1682308" y="5910172"/>
              <a:ext cx="7248879" cy="0"/>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flipV="1">
              <a:off x="1682308" y="1200281"/>
              <a:ext cx="0" cy="4709891"/>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grpSp>
      <p:sp>
        <p:nvSpPr>
          <p:cNvPr id="40" name="TextBox 39"/>
          <p:cNvSpPr txBox="1"/>
          <p:nvPr/>
        </p:nvSpPr>
        <p:spPr>
          <a:xfrm>
            <a:off x="2033588" y="4723307"/>
            <a:ext cx="1938677" cy="369332"/>
          </a:xfrm>
          <a:prstGeom prst="rect">
            <a:avLst/>
          </a:prstGeom>
          <a:noFill/>
        </p:spPr>
        <p:txBody>
          <a:bodyPr wrap="none" rtlCol="0">
            <a:spAutoFit/>
          </a:bodyPr>
          <a:lstStyle/>
          <a:p>
            <a:r>
              <a:rPr lang="en-US" dirty="0">
                <a:solidFill>
                  <a:srgbClr val="3366FF"/>
                </a:solidFill>
              </a:rPr>
              <a:t>Dynamo [SOSP’07</a:t>
            </a:r>
            <a:r>
              <a:rPr lang="en-US" dirty="0" smtClean="0">
                <a:solidFill>
                  <a:srgbClr val="3366FF"/>
                </a:solidFill>
              </a:rPr>
              <a:t>]</a:t>
            </a:r>
            <a:endParaRPr lang="en-US" dirty="0">
              <a:solidFill>
                <a:srgbClr val="3366FF"/>
              </a:solidFill>
            </a:endParaRPr>
          </a:p>
        </p:txBody>
      </p:sp>
      <p:sp>
        <p:nvSpPr>
          <p:cNvPr id="41" name="TextBox 40"/>
          <p:cNvSpPr txBox="1"/>
          <p:nvPr/>
        </p:nvSpPr>
        <p:spPr>
          <a:xfrm>
            <a:off x="2127290" y="3663775"/>
            <a:ext cx="1655434" cy="369332"/>
          </a:xfrm>
          <a:prstGeom prst="rect">
            <a:avLst/>
          </a:prstGeom>
          <a:noFill/>
        </p:spPr>
        <p:txBody>
          <a:bodyPr wrap="none" rtlCol="0">
            <a:spAutoFit/>
          </a:bodyPr>
          <a:lstStyle/>
          <a:p>
            <a:pPr algn="ctr"/>
            <a:r>
              <a:rPr lang="en-US" dirty="0">
                <a:solidFill>
                  <a:srgbClr val="3366FF"/>
                </a:solidFill>
              </a:rPr>
              <a:t>COPS [SOSP’11]</a:t>
            </a:r>
          </a:p>
        </p:txBody>
      </p:sp>
      <p:sp>
        <p:nvSpPr>
          <p:cNvPr id="42" name="TextBox 41"/>
          <p:cNvSpPr txBox="1"/>
          <p:nvPr/>
        </p:nvSpPr>
        <p:spPr>
          <a:xfrm>
            <a:off x="4217219" y="3218289"/>
            <a:ext cx="1795759" cy="369332"/>
          </a:xfrm>
          <a:prstGeom prst="rect">
            <a:avLst/>
          </a:prstGeom>
          <a:noFill/>
        </p:spPr>
        <p:txBody>
          <a:bodyPr wrap="none" rtlCol="0">
            <a:spAutoFit/>
          </a:bodyPr>
          <a:lstStyle/>
          <a:p>
            <a:r>
              <a:rPr lang="en-US" dirty="0">
                <a:solidFill>
                  <a:srgbClr val="3366FF"/>
                </a:solidFill>
              </a:rPr>
              <a:t>Walter [SOSP’11]</a:t>
            </a:r>
          </a:p>
        </p:txBody>
      </p:sp>
      <p:sp>
        <p:nvSpPr>
          <p:cNvPr id="43" name="TextBox 42"/>
          <p:cNvSpPr txBox="1"/>
          <p:nvPr/>
        </p:nvSpPr>
        <p:spPr>
          <a:xfrm>
            <a:off x="4217219" y="3663775"/>
            <a:ext cx="1594908" cy="369332"/>
          </a:xfrm>
          <a:prstGeom prst="rect">
            <a:avLst/>
          </a:prstGeom>
          <a:noFill/>
        </p:spPr>
        <p:txBody>
          <a:bodyPr wrap="none" rtlCol="0">
            <a:spAutoFit/>
          </a:bodyPr>
          <a:lstStyle/>
          <a:p>
            <a:pPr algn="ctr"/>
            <a:r>
              <a:rPr lang="en-US" dirty="0" err="1">
                <a:solidFill>
                  <a:srgbClr val="3366FF"/>
                </a:solidFill>
              </a:rPr>
              <a:t>Eiger</a:t>
            </a:r>
            <a:r>
              <a:rPr lang="en-US" dirty="0">
                <a:solidFill>
                  <a:srgbClr val="3366FF"/>
                </a:solidFill>
              </a:rPr>
              <a:t> [NSDI’13]</a:t>
            </a:r>
          </a:p>
        </p:txBody>
      </p:sp>
      <p:sp>
        <p:nvSpPr>
          <p:cNvPr id="44" name="TextBox 43"/>
          <p:cNvSpPr txBox="1"/>
          <p:nvPr/>
        </p:nvSpPr>
        <p:spPr>
          <a:xfrm>
            <a:off x="6110956" y="2297199"/>
            <a:ext cx="1942509" cy="646331"/>
          </a:xfrm>
          <a:prstGeom prst="rect">
            <a:avLst/>
          </a:prstGeom>
          <a:noFill/>
        </p:spPr>
        <p:txBody>
          <a:bodyPr wrap="none" rtlCol="0">
            <a:spAutoFit/>
          </a:bodyPr>
          <a:lstStyle/>
          <a:p>
            <a:pPr algn="ctr"/>
            <a:r>
              <a:rPr lang="en-US" sz="3600" dirty="0" smtClean="0">
                <a:solidFill>
                  <a:srgbClr val="FF0000"/>
                </a:solidFill>
              </a:rPr>
              <a:t>Our work</a:t>
            </a:r>
            <a:endParaRPr lang="en-US" sz="3600" dirty="0">
              <a:solidFill>
                <a:srgbClr val="FF0000"/>
              </a:solidFill>
            </a:endParaRPr>
          </a:p>
        </p:txBody>
      </p:sp>
    </p:spTree>
    <p:extLst>
      <p:ext uri="{BB962C8B-B14F-4D97-AF65-F5344CB8AC3E}">
        <p14:creationId xmlns:p14="http://schemas.microsoft.com/office/powerpoint/2010/main" val="23792964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1000"/>
                                  </p:stCondLst>
                                  <p:childTnLst>
                                    <p:set>
                                      <p:cBhvr>
                                        <p:cTn id="25" dur="1" fill="hold">
                                          <p:stCondLst>
                                            <p:cond delay="0"/>
                                          </p:stCondLst>
                                        </p:cTn>
                                        <p:tgtEl>
                                          <p:spTgt spid="1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0" presetClass="path" presetSubtype="0" accel="50000" decel="50000" fill="hold" grpId="1" nodeType="clickEffect">
                                  <p:stCondLst>
                                    <p:cond delay="0"/>
                                  </p:stCondLst>
                                  <p:childTnLst>
                                    <p:animMotion origin="layout" path="M -1.94444E-6 2.22222E-6 L 0.01736 -0.14097 " pathEditMode="relative" rAng="0" ptsTypes="AA">
                                      <p:cBhvr>
                                        <p:cTn id="33" dur="2000" fill="hold"/>
                                        <p:tgtEl>
                                          <p:spTgt spid="37"/>
                                        </p:tgtEl>
                                        <p:attrNameLst>
                                          <p:attrName>ppt_x</p:attrName>
                                          <p:attrName>ppt_y</p:attrName>
                                        </p:attrNameLst>
                                      </p:cBhvr>
                                      <p:rCtr x="868" y="-7060"/>
                                    </p:animMotion>
                                  </p:childTnLst>
                                </p:cTn>
                              </p:par>
                            </p:childTnLst>
                          </p:cTn>
                        </p:par>
                        <p:par>
                          <p:cTn id="34" fill="hold">
                            <p:stCondLst>
                              <p:cond delay="2000"/>
                            </p:stCondLst>
                            <p:childTnLst>
                              <p:par>
                                <p:cTn id="35" presetID="1" presetClass="entr" presetSubtype="0"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par>
                          <p:cTn id="37" fill="hold">
                            <p:stCondLst>
                              <p:cond delay="2000"/>
                            </p:stCondLst>
                            <p:childTnLst>
                              <p:par>
                                <p:cTn id="38" presetID="0" presetClass="path" presetSubtype="0" accel="50000" decel="50000" fill="hold" grpId="2" nodeType="afterEffect">
                                  <p:stCondLst>
                                    <p:cond delay="0"/>
                                  </p:stCondLst>
                                  <p:childTnLst>
                                    <p:animMotion origin="layout" path="M 0.01737 -0.14097 L 0.2415 -0.23611 " pathEditMode="relative" rAng="0" ptsTypes="AA">
                                      <p:cBhvr>
                                        <p:cTn id="39" dur="2000" fill="hold"/>
                                        <p:tgtEl>
                                          <p:spTgt spid="37"/>
                                        </p:tgtEl>
                                        <p:attrNameLst>
                                          <p:attrName>ppt_x</p:attrName>
                                          <p:attrName>ppt_y</p:attrName>
                                        </p:attrNameLst>
                                      </p:cBhvr>
                                      <p:rCtr x="11198" y="-4769"/>
                                    </p:animMotion>
                                  </p:childTnLst>
                                </p:cTn>
                              </p:par>
                            </p:childTnLst>
                          </p:cTn>
                        </p:par>
                        <p:par>
                          <p:cTn id="40" fill="hold">
                            <p:stCondLst>
                              <p:cond delay="4000"/>
                            </p:stCondLst>
                            <p:childTnLst>
                              <p:par>
                                <p:cTn id="41" presetID="1" presetClass="entr" presetSubtype="0" fill="hold" grpId="0" nodeType="after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0" presetClass="path" presetSubtype="0" accel="50000" decel="50000" fill="hold" grpId="3" nodeType="clickEffect">
                                  <p:stCondLst>
                                    <p:cond delay="0"/>
                                  </p:stCondLst>
                                  <p:childTnLst>
                                    <p:animMotion origin="layout" path="M 0.24149 -0.23611 L 0.43906 -0.38056 " pathEditMode="relative" rAng="0" ptsTypes="AA">
                                      <p:cBhvr>
                                        <p:cTn id="52" dur="2000" fill="hold"/>
                                        <p:tgtEl>
                                          <p:spTgt spid="37"/>
                                        </p:tgtEl>
                                        <p:attrNameLst>
                                          <p:attrName>ppt_x</p:attrName>
                                          <p:attrName>ppt_y</p:attrName>
                                        </p:attrNameLst>
                                      </p:cBhvr>
                                      <p:rCtr x="9878" y="-7222"/>
                                    </p:animMotion>
                                  </p:childTnLst>
                                </p:cTn>
                              </p:par>
                            </p:childTnLst>
                          </p:cTn>
                        </p:par>
                        <p:par>
                          <p:cTn id="53" fill="hold">
                            <p:stCondLst>
                              <p:cond delay="2000"/>
                            </p:stCondLst>
                            <p:childTnLst>
                              <p:par>
                                <p:cTn id="54" presetID="1" presetClass="entr" presetSubtype="0" fill="hold" grpId="0" nodeType="afterEffect">
                                  <p:stCondLst>
                                    <p:cond delay="0"/>
                                  </p:stCondLst>
                                  <p:childTnLst>
                                    <p:set>
                                      <p:cBhvr>
                                        <p:cTn id="55"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7" grpId="0" animBg="1"/>
      <p:bldP spid="37" grpId="1" animBg="1"/>
      <p:bldP spid="37" grpId="2" animBg="1"/>
      <p:bldP spid="37" grpId="3" animBg="1"/>
      <p:bldP spid="2" grpId="0" animBg="1"/>
      <p:bldP spid="16" grpId="0" animBg="1"/>
      <p:bldP spid="19" grpId="0"/>
      <p:bldP spid="40" grpId="0"/>
      <p:bldP spid="41" grpId="0"/>
      <p:bldP spid="42" grpId="0"/>
      <p:bldP spid="43" grpId="0"/>
      <p:bldP spid="4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6298278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35567" y="2295852"/>
            <a:ext cx="2771950" cy="369332"/>
          </a:xfrm>
          <a:prstGeom prst="rect">
            <a:avLst/>
          </a:prstGeom>
          <a:solidFill>
            <a:srgbClr val="F8B3DE"/>
          </a:solidFill>
          <a:ln>
            <a:solidFill>
              <a:srgbClr val="000000"/>
            </a:solidFill>
          </a:ln>
        </p:spPr>
        <p:txBody>
          <a:bodyPr wrap="none" rtlCol="0">
            <a:spAutoFit/>
          </a:bodyPr>
          <a:lstStyle/>
          <a:p>
            <a:r>
              <a:rPr lang="en-US" dirty="0" smtClean="0"/>
              <a:t>1. Insert bid into bid history</a:t>
            </a:r>
            <a:endParaRPr lang="en-US" dirty="0"/>
          </a:p>
        </p:txBody>
      </p:sp>
      <p:sp>
        <p:nvSpPr>
          <p:cNvPr id="6" name="TextBox 5"/>
          <p:cNvSpPr txBox="1"/>
          <p:nvPr/>
        </p:nvSpPr>
        <p:spPr>
          <a:xfrm>
            <a:off x="5089155" y="2295852"/>
            <a:ext cx="2819278" cy="369332"/>
          </a:xfrm>
          <a:prstGeom prst="rect">
            <a:avLst/>
          </a:prstGeom>
          <a:solidFill>
            <a:srgbClr val="FFFF00"/>
          </a:solidFill>
          <a:ln>
            <a:solidFill>
              <a:schemeClr val="tx1"/>
            </a:solidFill>
          </a:ln>
        </p:spPr>
        <p:txBody>
          <a:bodyPr wrap="square" rtlCol="0">
            <a:spAutoFit/>
          </a:bodyPr>
          <a:lstStyle/>
          <a:p>
            <a:r>
              <a:rPr lang="en-US" dirty="0" smtClean="0"/>
              <a:t>2. Update max price on item</a:t>
            </a:r>
            <a:endParaRPr lang="en-US" dirty="0"/>
          </a:p>
        </p:txBody>
      </p:sp>
      <p:sp>
        <p:nvSpPr>
          <p:cNvPr id="8" name="TextBox 7"/>
          <p:cNvSpPr txBox="1"/>
          <p:nvPr/>
        </p:nvSpPr>
        <p:spPr>
          <a:xfrm>
            <a:off x="1235567" y="4505652"/>
            <a:ext cx="2771950" cy="369332"/>
          </a:xfrm>
          <a:prstGeom prst="rect">
            <a:avLst/>
          </a:prstGeom>
          <a:solidFill>
            <a:srgbClr val="F8B3DE"/>
          </a:solidFill>
          <a:ln>
            <a:solidFill>
              <a:srgbClr val="000000"/>
            </a:solidFill>
          </a:ln>
        </p:spPr>
        <p:txBody>
          <a:bodyPr wrap="none" rtlCol="0">
            <a:spAutoFit/>
          </a:bodyPr>
          <a:lstStyle/>
          <a:p>
            <a:r>
              <a:rPr lang="en-US" dirty="0" smtClean="0"/>
              <a:t>1. Insert bid into bid history</a:t>
            </a:r>
            <a:endParaRPr lang="en-US" dirty="0"/>
          </a:p>
        </p:txBody>
      </p:sp>
      <p:sp>
        <p:nvSpPr>
          <p:cNvPr id="9" name="TextBox 8"/>
          <p:cNvSpPr txBox="1"/>
          <p:nvPr/>
        </p:nvSpPr>
        <p:spPr>
          <a:xfrm>
            <a:off x="5089155" y="4505652"/>
            <a:ext cx="2819278" cy="369332"/>
          </a:xfrm>
          <a:prstGeom prst="rect">
            <a:avLst/>
          </a:prstGeom>
          <a:solidFill>
            <a:srgbClr val="FFFF00"/>
          </a:solidFill>
          <a:ln>
            <a:solidFill>
              <a:schemeClr val="tx1"/>
            </a:solidFill>
          </a:ln>
        </p:spPr>
        <p:txBody>
          <a:bodyPr wrap="square" rtlCol="0">
            <a:spAutoFit/>
          </a:bodyPr>
          <a:lstStyle/>
          <a:p>
            <a:r>
              <a:rPr lang="en-US" dirty="0" smtClean="0"/>
              <a:t>2. Update max price on item</a:t>
            </a:r>
            <a:endParaRPr lang="en-US" dirty="0"/>
          </a:p>
        </p:txBody>
      </p:sp>
      <p:sp>
        <p:nvSpPr>
          <p:cNvPr id="10" name="TextBox 9"/>
          <p:cNvSpPr txBox="1"/>
          <p:nvPr/>
        </p:nvSpPr>
        <p:spPr>
          <a:xfrm>
            <a:off x="546100" y="2295852"/>
            <a:ext cx="413131" cy="369332"/>
          </a:xfrm>
          <a:prstGeom prst="rect">
            <a:avLst/>
          </a:prstGeom>
          <a:noFill/>
        </p:spPr>
        <p:txBody>
          <a:bodyPr wrap="none" rtlCol="0">
            <a:spAutoFit/>
          </a:bodyPr>
          <a:lstStyle/>
          <a:p>
            <a:r>
              <a:rPr lang="en-US" dirty="0" smtClean="0"/>
              <a:t>T1</a:t>
            </a:r>
            <a:endParaRPr lang="en-US" dirty="0"/>
          </a:p>
        </p:txBody>
      </p:sp>
      <p:sp>
        <p:nvSpPr>
          <p:cNvPr id="11" name="TextBox 10"/>
          <p:cNvSpPr txBox="1"/>
          <p:nvPr/>
        </p:nvSpPr>
        <p:spPr>
          <a:xfrm>
            <a:off x="546100" y="4505652"/>
            <a:ext cx="413131" cy="369332"/>
          </a:xfrm>
          <a:prstGeom prst="rect">
            <a:avLst/>
          </a:prstGeom>
          <a:noFill/>
        </p:spPr>
        <p:txBody>
          <a:bodyPr wrap="none" rtlCol="0">
            <a:spAutoFit/>
          </a:bodyPr>
          <a:lstStyle/>
          <a:p>
            <a:r>
              <a:rPr lang="en-US" dirty="0" smtClean="0"/>
              <a:t>T2</a:t>
            </a:r>
            <a:endParaRPr lang="en-US" dirty="0"/>
          </a:p>
        </p:txBody>
      </p:sp>
      <p:cxnSp>
        <p:nvCxnSpPr>
          <p:cNvPr id="13" name="Straight Connector 12"/>
          <p:cNvCxnSpPr>
            <a:stCxn id="5" idx="3"/>
            <a:endCxn id="6" idx="1"/>
          </p:cNvCxnSpPr>
          <p:nvPr/>
        </p:nvCxnSpPr>
        <p:spPr>
          <a:xfrm>
            <a:off x="4007517" y="2480518"/>
            <a:ext cx="1081638"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8" idx="3"/>
            <a:endCxn id="9" idx="1"/>
          </p:cNvCxnSpPr>
          <p:nvPr/>
        </p:nvCxnSpPr>
        <p:spPr>
          <a:xfrm>
            <a:off x="4007517" y="4690318"/>
            <a:ext cx="1081638"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5" idx="2"/>
            <a:endCxn id="8" idx="0"/>
          </p:cNvCxnSpPr>
          <p:nvPr/>
        </p:nvCxnSpPr>
        <p:spPr>
          <a:xfrm>
            <a:off x="2621542" y="2665184"/>
            <a:ext cx="0" cy="184046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6" idx="2"/>
            <a:endCxn id="9" idx="0"/>
          </p:cNvCxnSpPr>
          <p:nvPr/>
        </p:nvCxnSpPr>
        <p:spPr>
          <a:xfrm>
            <a:off x="6498794" y="2665184"/>
            <a:ext cx="0" cy="184046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2806700" y="3200400"/>
            <a:ext cx="1150262" cy="646331"/>
          </a:xfrm>
          <a:prstGeom prst="rect">
            <a:avLst/>
          </a:prstGeom>
          <a:noFill/>
        </p:spPr>
        <p:txBody>
          <a:bodyPr wrap="none" rtlCol="0">
            <a:spAutoFit/>
          </a:bodyPr>
          <a:lstStyle/>
          <a:p>
            <a:r>
              <a:rPr lang="en-US" dirty="0" smtClean="0">
                <a:solidFill>
                  <a:srgbClr val="FF0000"/>
                </a:solidFill>
              </a:rPr>
              <a:t>Conflict on</a:t>
            </a:r>
          </a:p>
          <a:p>
            <a:r>
              <a:rPr lang="en-US" dirty="0" smtClean="0">
                <a:solidFill>
                  <a:srgbClr val="FF0000"/>
                </a:solidFill>
              </a:rPr>
              <a:t>bid history</a:t>
            </a:r>
            <a:endParaRPr lang="en-US" dirty="0">
              <a:solidFill>
                <a:srgbClr val="FF0000"/>
              </a:solidFill>
            </a:endParaRPr>
          </a:p>
        </p:txBody>
      </p:sp>
      <p:sp>
        <p:nvSpPr>
          <p:cNvPr id="21" name="TextBox 20"/>
          <p:cNvSpPr txBox="1"/>
          <p:nvPr/>
        </p:nvSpPr>
        <p:spPr>
          <a:xfrm>
            <a:off x="6731000" y="3200400"/>
            <a:ext cx="1150262" cy="646331"/>
          </a:xfrm>
          <a:prstGeom prst="rect">
            <a:avLst/>
          </a:prstGeom>
          <a:noFill/>
        </p:spPr>
        <p:txBody>
          <a:bodyPr wrap="none" rtlCol="0">
            <a:spAutoFit/>
          </a:bodyPr>
          <a:lstStyle/>
          <a:p>
            <a:r>
              <a:rPr lang="en-US" dirty="0" smtClean="0">
                <a:solidFill>
                  <a:srgbClr val="FF0000"/>
                </a:solidFill>
              </a:rPr>
              <a:t>Conflict on</a:t>
            </a:r>
          </a:p>
          <a:p>
            <a:r>
              <a:rPr lang="en-US" dirty="0" smtClean="0">
                <a:solidFill>
                  <a:srgbClr val="FF0000"/>
                </a:solidFill>
              </a:rPr>
              <a:t>item</a:t>
            </a:r>
            <a:endParaRPr lang="en-US" dirty="0">
              <a:solidFill>
                <a:srgbClr val="FF0000"/>
              </a:solidFill>
            </a:endParaRPr>
          </a:p>
        </p:txBody>
      </p:sp>
      <p:sp>
        <p:nvSpPr>
          <p:cNvPr id="22" name="TextBox 21"/>
          <p:cNvSpPr txBox="1"/>
          <p:nvPr/>
        </p:nvSpPr>
        <p:spPr>
          <a:xfrm>
            <a:off x="2453221" y="5357624"/>
            <a:ext cx="4237558" cy="523220"/>
          </a:xfrm>
          <a:prstGeom prst="rect">
            <a:avLst/>
          </a:prstGeom>
          <a:noFill/>
        </p:spPr>
        <p:txBody>
          <a:bodyPr wrap="none" rtlCol="0">
            <a:spAutoFit/>
          </a:bodyPr>
          <a:lstStyle/>
          <a:p>
            <a:r>
              <a:rPr lang="en-US" sz="2800" dirty="0" smtClean="0"/>
              <a:t>SC-cycle </a:t>
            </a:r>
            <a:r>
              <a:rPr lang="en-US" sz="2800" dirty="0" smtClean="0">
                <a:sym typeface="Wingdings"/>
              </a:rPr>
              <a:t> </a:t>
            </a:r>
            <a:r>
              <a:rPr lang="en-US" sz="2800" dirty="0" smtClean="0">
                <a:solidFill>
                  <a:srgbClr val="FF0000"/>
                </a:solidFill>
                <a:sym typeface="Wingdings"/>
              </a:rPr>
              <a:t>Not serializable</a:t>
            </a:r>
            <a:endParaRPr lang="en-US" sz="2800" dirty="0">
              <a:solidFill>
                <a:srgbClr val="FF0000"/>
              </a:solidFill>
            </a:endParaRPr>
          </a:p>
        </p:txBody>
      </p:sp>
      <p:sp>
        <p:nvSpPr>
          <p:cNvPr id="16" name="Title 1"/>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t>Challenge of static analysis: false </a:t>
            </a:r>
            <a:r>
              <a:rPr lang="en-US" sz="3600" dirty="0" smtClean="0"/>
              <a:t>conflict</a:t>
            </a:r>
          </a:p>
        </p:txBody>
      </p:sp>
    </p:spTree>
    <p:extLst>
      <p:ext uri="{BB962C8B-B14F-4D97-AF65-F5344CB8AC3E}">
        <p14:creationId xmlns:p14="http://schemas.microsoft.com/office/powerpoint/2010/main" val="21483304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p:bldP spid="11" grpId="0"/>
      <p:bldP spid="20" grpId="0"/>
      <p:bldP spid="21" grpId="0"/>
      <p:bldP spid="2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a:stCxn id="4" idx="2"/>
            <a:endCxn id="6" idx="0"/>
          </p:cNvCxnSpPr>
          <p:nvPr/>
        </p:nvCxnSpPr>
        <p:spPr>
          <a:xfrm>
            <a:off x="2621542" y="2665184"/>
            <a:ext cx="0" cy="1840468"/>
          </a:xfrm>
          <a:prstGeom prst="line">
            <a:avLst/>
          </a:prstGeom>
          <a:ln>
            <a:solidFill>
              <a:srgbClr val="008000"/>
            </a:solidFill>
            <a:prstDash val="dash"/>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06324" y="228600"/>
            <a:ext cx="8531352" cy="990600"/>
          </a:xfrm>
        </p:spPr>
        <p:txBody>
          <a:bodyPr>
            <a:normAutofit/>
          </a:bodyPr>
          <a:lstStyle/>
          <a:p>
            <a:r>
              <a:rPr lang="en-US" dirty="0" smtClean="0"/>
              <a:t>Solution:</a:t>
            </a:r>
            <a:r>
              <a:rPr lang="en-US" dirty="0"/>
              <a:t> </a:t>
            </a:r>
            <a:r>
              <a:rPr lang="en-US" dirty="0" err="1" smtClean="0"/>
              <a:t>communitivity</a:t>
            </a:r>
            <a:r>
              <a:rPr lang="en-US" dirty="0" smtClean="0"/>
              <a:t> </a:t>
            </a:r>
            <a:r>
              <a:rPr lang="en-US" dirty="0"/>
              <a:t>annotations</a:t>
            </a:r>
          </a:p>
        </p:txBody>
      </p:sp>
      <p:sp>
        <p:nvSpPr>
          <p:cNvPr id="4" name="TextBox 3"/>
          <p:cNvSpPr txBox="1"/>
          <p:nvPr/>
        </p:nvSpPr>
        <p:spPr>
          <a:xfrm>
            <a:off x="1235567" y="2295852"/>
            <a:ext cx="2771950" cy="369332"/>
          </a:xfrm>
          <a:prstGeom prst="rect">
            <a:avLst/>
          </a:prstGeom>
          <a:solidFill>
            <a:srgbClr val="F8B3DE"/>
          </a:solidFill>
          <a:ln>
            <a:solidFill>
              <a:srgbClr val="000000"/>
            </a:solidFill>
          </a:ln>
        </p:spPr>
        <p:txBody>
          <a:bodyPr wrap="none" rtlCol="0">
            <a:spAutoFit/>
          </a:bodyPr>
          <a:lstStyle/>
          <a:p>
            <a:r>
              <a:rPr lang="en-US" dirty="0" smtClean="0"/>
              <a:t>1. Insert bid into bid history</a:t>
            </a:r>
            <a:endParaRPr lang="en-US" dirty="0"/>
          </a:p>
        </p:txBody>
      </p:sp>
      <p:sp>
        <p:nvSpPr>
          <p:cNvPr id="5" name="TextBox 4"/>
          <p:cNvSpPr txBox="1"/>
          <p:nvPr/>
        </p:nvSpPr>
        <p:spPr>
          <a:xfrm>
            <a:off x="5089155" y="2295852"/>
            <a:ext cx="2819278" cy="369332"/>
          </a:xfrm>
          <a:prstGeom prst="rect">
            <a:avLst/>
          </a:prstGeom>
          <a:solidFill>
            <a:srgbClr val="FFFF00"/>
          </a:solidFill>
          <a:ln>
            <a:solidFill>
              <a:schemeClr val="tx1"/>
            </a:solidFill>
          </a:ln>
        </p:spPr>
        <p:txBody>
          <a:bodyPr wrap="square" rtlCol="0">
            <a:spAutoFit/>
          </a:bodyPr>
          <a:lstStyle/>
          <a:p>
            <a:r>
              <a:rPr lang="en-US" dirty="0" smtClean="0"/>
              <a:t>2. Update max price on item</a:t>
            </a:r>
            <a:endParaRPr lang="en-US" dirty="0"/>
          </a:p>
        </p:txBody>
      </p:sp>
      <p:sp>
        <p:nvSpPr>
          <p:cNvPr id="6" name="TextBox 5"/>
          <p:cNvSpPr txBox="1"/>
          <p:nvPr/>
        </p:nvSpPr>
        <p:spPr>
          <a:xfrm>
            <a:off x="1235567" y="4505652"/>
            <a:ext cx="2771950" cy="369332"/>
          </a:xfrm>
          <a:prstGeom prst="rect">
            <a:avLst/>
          </a:prstGeom>
          <a:solidFill>
            <a:srgbClr val="F8B3DE"/>
          </a:solidFill>
          <a:ln>
            <a:solidFill>
              <a:srgbClr val="000000"/>
            </a:solidFill>
          </a:ln>
        </p:spPr>
        <p:txBody>
          <a:bodyPr wrap="none" rtlCol="0">
            <a:spAutoFit/>
          </a:bodyPr>
          <a:lstStyle/>
          <a:p>
            <a:r>
              <a:rPr lang="en-US" dirty="0" smtClean="0"/>
              <a:t>1. Insert bid into bid history</a:t>
            </a:r>
            <a:endParaRPr lang="en-US" dirty="0"/>
          </a:p>
        </p:txBody>
      </p:sp>
      <p:sp>
        <p:nvSpPr>
          <p:cNvPr id="7" name="TextBox 6"/>
          <p:cNvSpPr txBox="1"/>
          <p:nvPr/>
        </p:nvSpPr>
        <p:spPr>
          <a:xfrm>
            <a:off x="5089155" y="4505652"/>
            <a:ext cx="2819278" cy="369332"/>
          </a:xfrm>
          <a:prstGeom prst="rect">
            <a:avLst/>
          </a:prstGeom>
          <a:solidFill>
            <a:srgbClr val="FFFF00"/>
          </a:solidFill>
          <a:ln>
            <a:solidFill>
              <a:schemeClr val="tx1"/>
            </a:solidFill>
          </a:ln>
        </p:spPr>
        <p:txBody>
          <a:bodyPr wrap="square" rtlCol="0">
            <a:spAutoFit/>
          </a:bodyPr>
          <a:lstStyle/>
          <a:p>
            <a:r>
              <a:rPr lang="en-US" dirty="0" smtClean="0"/>
              <a:t>2. Update max price on item</a:t>
            </a:r>
            <a:endParaRPr lang="en-US" dirty="0"/>
          </a:p>
        </p:txBody>
      </p:sp>
      <p:sp>
        <p:nvSpPr>
          <p:cNvPr id="8" name="TextBox 7"/>
          <p:cNvSpPr txBox="1"/>
          <p:nvPr/>
        </p:nvSpPr>
        <p:spPr>
          <a:xfrm>
            <a:off x="546100" y="2295852"/>
            <a:ext cx="413131" cy="369332"/>
          </a:xfrm>
          <a:prstGeom prst="rect">
            <a:avLst/>
          </a:prstGeom>
          <a:noFill/>
        </p:spPr>
        <p:txBody>
          <a:bodyPr wrap="none" rtlCol="0">
            <a:spAutoFit/>
          </a:bodyPr>
          <a:lstStyle/>
          <a:p>
            <a:r>
              <a:rPr lang="en-US" dirty="0" smtClean="0"/>
              <a:t>T1</a:t>
            </a:r>
            <a:endParaRPr lang="en-US" dirty="0"/>
          </a:p>
        </p:txBody>
      </p:sp>
      <p:sp>
        <p:nvSpPr>
          <p:cNvPr id="9" name="TextBox 8"/>
          <p:cNvSpPr txBox="1"/>
          <p:nvPr/>
        </p:nvSpPr>
        <p:spPr>
          <a:xfrm>
            <a:off x="546100" y="4505652"/>
            <a:ext cx="413131" cy="369332"/>
          </a:xfrm>
          <a:prstGeom prst="rect">
            <a:avLst/>
          </a:prstGeom>
          <a:noFill/>
        </p:spPr>
        <p:txBody>
          <a:bodyPr wrap="none" rtlCol="0">
            <a:spAutoFit/>
          </a:bodyPr>
          <a:lstStyle/>
          <a:p>
            <a:r>
              <a:rPr lang="en-US" dirty="0" smtClean="0"/>
              <a:t>T2</a:t>
            </a:r>
            <a:endParaRPr lang="en-US" dirty="0"/>
          </a:p>
        </p:txBody>
      </p:sp>
      <p:cxnSp>
        <p:nvCxnSpPr>
          <p:cNvPr id="10" name="Straight Connector 9"/>
          <p:cNvCxnSpPr>
            <a:stCxn id="4" idx="3"/>
            <a:endCxn id="5" idx="1"/>
          </p:cNvCxnSpPr>
          <p:nvPr/>
        </p:nvCxnSpPr>
        <p:spPr>
          <a:xfrm>
            <a:off x="4007517" y="2480518"/>
            <a:ext cx="1081638"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6" idx="3"/>
            <a:endCxn id="7" idx="1"/>
          </p:cNvCxnSpPr>
          <p:nvPr/>
        </p:nvCxnSpPr>
        <p:spPr>
          <a:xfrm>
            <a:off x="4007517" y="4690318"/>
            <a:ext cx="1081638"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4" idx="2"/>
            <a:endCxn id="6" idx="0"/>
          </p:cNvCxnSpPr>
          <p:nvPr/>
        </p:nvCxnSpPr>
        <p:spPr>
          <a:xfrm>
            <a:off x="2621542" y="2665184"/>
            <a:ext cx="0" cy="184046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5" idx="2"/>
            <a:endCxn id="7" idx="0"/>
          </p:cNvCxnSpPr>
          <p:nvPr/>
        </p:nvCxnSpPr>
        <p:spPr>
          <a:xfrm>
            <a:off x="6498794" y="2665184"/>
            <a:ext cx="0" cy="1840468"/>
          </a:xfrm>
          <a:prstGeom prst="line">
            <a:avLst/>
          </a:prstGeom>
          <a:ln>
            <a:solidFill>
              <a:srgbClr val="008000"/>
            </a:solidFill>
            <a:prstDash val="dash"/>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806700" y="3200400"/>
            <a:ext cx="1196023" cy="646331"/>
          </a:xfrm>
          <a:prstGeom prst="rect">
            <a:avLst/>
          </a:prstGeom>
          <a:noFill/>
        </p:spPr>
        <p:txBody>
          <a:bodyPr wrap="none" rtlCol="0">
            <a:spAutoFit/>
          </a:bodyPr>
          <a:lstStyle/>
          <a:p>
            <a:r>
              <a:rPr lang="en-US" dirty="0" smtClean="0">
                <a:solidFill>
                  <a:srgbClr val="FF0000"/>
                </a:solidFill>
              </a:rPr>
              <a:t>Conflict on</a:t>
            </a:r>
          </a:p>
          <a:p>
            <a:r>
              <a:rPr lang="en-US" dirty="0" smtClean="0">
                <a:solidFill>
                  <a:srgbClr val="FF0000"/>
                </a:solidFill>
              </a:rPr>
              <a:t>bid history</a:t>
            </a:r>
            <a:endParaRPr lang="en-US" dirty="0">
              <a:solidFill>
                <a:srgbClr val="FF0000"/>
              </a:solidFill>
            </a:endParaRPr>
          </a:p>
        </p:txBody>
      </p:sp>
      <p:sp>
        <p:nvSpPr>
          <p:cNvPr id="15" name="TextBox 14"/>
          <p:cNvSpPr txBox="1"/>
          <p:nvPr/>
        </p:nvSpPr>
        <p:spPr>
          <a:xfrm>
            <a:off x="6731000" y="3200400"/>
            <a:ext cx="1368133" cy="646331"/>
          </a:xfrm>
          <a:prstGeom prst="rect">
            <a:avLst/>
          </a:prstGeom>
          <a:noFill/>
        </p:spPr>
        <p:txBody>
          <a:bodyPr wrap="none" rtlCol="0">
            <a:spAutoFit/>
          </a:bodyPr>
          <a:lstStyle/>
          <a:p>
            <a:r>
              <a:rPr lang="en-US" dirty="0" smtClean="0">
                <a:solidFill>
                  <a:srgbClr val="008000"/>
                </a:solidFill>
              </a:rPr>
              <a:t>Commutative</a:t>
            </a:r>
          </a:p>
          <a:p>
            <a:r>
              <a:rPr lang="en-US" dirty="0" smtClean="0">
                <a:solidFill>
                  <a:srgbClr val="008000"/>
                </a:solidFill>
              </a:rPr>
              <a:t>operation</a:t>
            </a:r>
            <a:endParaRPr lang="en-US" dirty="0">
              <a:solidFill>
                <a:srgbClr val="008000"/>
              </a:solidFill>
            </a:endParaRPr>
          </a:p>
        </p:txBody>
      </p:sp>
      <p:sp>
        <p:nvSpPr>
          <p:cNvPr id="16" name="TextBox 15"/>
          <p:cNvSpPr txBox="1"/>
          <p:nvPr/>
        </p:nvSpPr>
        <p:spPr>
          <a:xfrm>
            <a:off x="2452519" y="5343148"/>
            <a:ext cx="4046275" cy="523220"/>
          </a:xfrm>
          <a:prstGeom prst="rect">
            <a:avLst/>
          </a:prstGeom>
          <a:noFill/>
        </p:spPr>
        <p:txBody>
          <a:bodyPr wrap="none" rtlCol="0">
            <a:spAutoFit/>
          </a:bodyPr>
          <a:lstStyle/>
          <a:p>
            <a:r>
              <a:rPr lang="en-US" sz="2800" dirty="0" smtClean="0"/>
              <a:t>No SC-cycle </a:t>
            </a:r>
            <a:r>
              <a:rPr lang="en-US" sz="2800" dirty="0" smtClean="0">
                <a:sym typeface="Wingdings"/>
              </a:rPr>
              <a:t> </a:t>
            </a:r>
            <a:r>
              <a:rPr lang="en-US" sz="2800" dirty="0" smtClean="0">
                <a:solidFill>
                  <a:srgbClr val="008000"/>
                </a:solidFill>
                <a:sym typeface="Wingdings"/>
              </a:rPr>
              <a:t>Serializable</a:t>
            </a:r>
            <a:endParaRPr lang="en-US" sz="2800" dirty="0">
              <a:solidFill>
                <a:srgbClr val="008000"/>
              </a:solidFill>
            </a:endParaRPr>
          </a:p>
        </p:txBody>
      </p:sp>
      <p:sp>
        <p:nvSpPr>
          <p:cNvPr id="18" name="TextBox 17"/>
          <p:cNvSpPr txBox="1"/>
          <p:nvPr/>
        </p:nvSpPr>
        <p:spPr>
          <a:xfrm>
            <a:off x="6731000" y="3200400"/>
            <a:ext cx="1150262" cy="646331"/>
          </a:xfrm>
          <a:prstGeom prst="rect">
            <a:avLst/>
          </a:prstGeom>
          <a:noFill/>
        </p:spPr>
        <p:txBody>
          <a:bodyPr wrap="none" rtlCol="0">
            <a:spAutoFit/>
          </a:bodyPr>
          <a:lstStyle/>
          <a:p>
            <a:r>
              <a:rPr lang="en-US" dirty="0" smtClean="0">
                <a:solidFill>
                  <a:srgbClr val="FF0000"/>
                </a:solidFill>
              </a:rPr>
              <a:t>Conflict on</a:t>
            </a:r>
          </a:p>
          <a:p>
            <a:r>
              <a:rPr lang="en-US" dirty="0" smtClean="0">
                <a:solidFill>
                  <a:srgbClr val="FF0000"/>
                </a:solidFill>
              </a:rPr>
              <a:t>item</a:t>
            </a:r>
            <a:endParaRPr lang="en-US" dirty="0">
              <a:solidFill>
                <a:srgbClr val="FF0000"/>
              </a:solidFill>
            </a:endParaRPr>
          </a:p>
        </p:txBody>
      </p:sp>
      <p:sp>
        <p:nvSpPr>
          <p:cNvPr id="19" name="Rectangular Callout 18"/>
          <p:cNvSpPr/>
          <p:nvPr/>
        </p:nvSpPr>
        <p:spPr>
          <a:xfrm>
            <a:off x="546100" y="3187700"/>
            <a:ext cx="1665821" cy="977900"/>
          </a:xfrm>
          <a:prstGeom prst="wedgeRectCallout">
            <a:avLst>
              <a:gd name="adj1" fmla="val 72681"/>
              <a:gd name="adj2" fmla="val 3470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No real conflict because bid ids are unique</a:t>
            </a:r>
            <a:endParaRPr lang="en-US" dirty="0">
              <a:solidFill>
                <a:srgbClr val="000000"/>
              </a:solidFill>
            </a:endParaRPr>
          </a:p>
        </p:txBody>
      </p:sp>
      <p:sp>
        <p:nvSpPr>
          <p:cNvPr id="20" name="Rectangular Callout 19"/>
          <p:cNvSpPr/>
          <p:nvPr/>
        </p:nvSpPr>
        <p:spPr>
          <a:xfrm>
            <a:off x="4430179" y="3187700"/>
            <a:ext cx="1665821" cy="977900"/>
          </a:xfrm>
          <a:prstGeom prst="wedgeRectCallout">
            <a:avLst>
              <a:gd name="adj1" fmla="val 71918"/>
              <a:gd name="adj2" fmla="val 3990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Updating max commutes</a:t>
            </a:r>
            <a:endParaRPr lang="en-US" dirty="0">
              <a:solidFill>
                <a:srgbClr val="000000"/>
              </a:solidFill>
            </a:endParaRPr>
          </a:p>
        </p:txBody>
      </p:sp>
      <p:sp>
        <p:nvSpPr>
          <p:cNvPr id="21" name="TextBox 20"/>
          <p:cNvSpPr txBox="1"/>
          <p:nvPr/>
        </p:nvSpPr>
        <p:spPr>
          <a:xfrm>
            <a:off x="2806700" y="3206065"/>
            <a:ext cx="1368133" cy="646331"/>
          </a:xfrm>
          <a:prstGeom prst="rect">
            <a:avLst/>
          </a:prstGeom>
          <a:noFill/>
        </p:spPr>
        <p:txBody>
          <a:bodyPr wrap="none" rtlCol="0">
            <a:spAutoFit/>
          </a:bodyPr>
          <a:lstStyle/>
          <a:p>
            <a:r>
              <a:rPr lang="en-US" dirty="0" smtClean="0">
                <a:solidFill>
                  <a:srgbClr val="008000"/>
                </a:solidFill>
              </a:rPr>
              <a:t>Commutative</a:t>
            </a:r>
          </a:p>
          <a:p>
            <a:r>
              <a:rPr lang="en-US" dirty="0" smtClean="0">
                <a:solidFill>
                  <a:srgbClr val="008000"/>
                </a:solidFill>
              </a:rPr>
              <a:t>operation</a:t>
            </a:r>
            <a:endParaRPr lang="en-US" dirty="0">
              <a:solidFill>
                <a:srgbClr val="008000"/>
              </a:solidFill>
            </a:endParaRPr>
          </a:p>
        </p:txBody>
      </p:sp>
      <p:cxnSp>
        <p:nvCxnSpPr>
          <p:cNvPr id="23" name="Straight Connector 22"/>
          <p:cNvCxnSpPr/>
          <p:nvPr/>
        </p:nvCxnSpPr>
        <p:spPr>
          <a:xfrm>
            <a:off x="6499806" y="2665184"/>
            <a:ext cx="0" cy="184046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11561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ntr" presetSubtype="0" fill="hold" grpId="1"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23"/>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8" grpId="0"/>
      <p:bldP spid="19" grpId="0" animBg="1"/>
      <p:bldP spid="20" grpId="0" animBg="1"/>
      <p:bldP spid="21" grpId="0"/>
      <p:bldP spid="21" grpId="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a:t>
            </a:r>
            <a:r>
              <a:rPr lang="en-US" dirty="0" smtClean="0"/>
              <a:t>CI</a:t>
            </a:r>
            <a:r>
              <a:rPr lang="en-US" dirty="0" smtClean="0">
                <a:solidFill>
                  <a:srgbClr val="FF0000"/>
                </a:solidFill>
              </a:rPr>
              <a:t>D</a:t>
            </a:r>
            <a:r>
              <a:rPr lang="en-US" dirty="0" smtClean="0"/>
              <a:t>: all-or-nothing atomicity</a:t>
            </a:r>
            <a:endParaRPr lang="en-US" dirty="0"/>
          </a:p>
        </p:txBody>
      </p:sp>
      <p:sp>
        <p:nvSpPr>
          <p:cNvPr id="3" name="Content Placeholder 2"/>
          <p:cNvSpPr>
            <a:spLocks noGrp="1"/>
          </p:cNvSpPr>
          <p:nvPr>
            <p:ph idx="1"/>
          </p:nvPr>
        </p:nvSpPr>
        <p:spPr/>
        <p:txBody>
          <a:bodyPr/>
          <a:lstStyle/>
          <a:p>
            <a:r>
              <a:rPr lang="en-US" dirty="0" smtClean="0"/>
              <a:t>Chain’s failure guarantee:</a:t>
            </a:r>
          </a:p>
          <a:p>
            <a:pPr lvl="1"/>
            <a:r>
              <a:rPr lang="en-US" dirty="0" smtClean="0"/>
              <a:t>If the first hop of a chain commits, then all hops eventually commit</a:t>
            </a:r>
          </a:p>
          <a:p>
            <a:pPr lvl="2"/>
            <a:r>
              <a:rPr lang="en-US" dirty="0" smtClean="0">
                <a:solidFill>
                  <a:srgbClr val="FF0000"/>
                </a:solidFill>
              </a:rPr>
              <a:t>Users are only allowed to abort a chain in the first hop</a:t>
            </a:r>
          </a:p>
          <a:p>
            <a:r>
              <a:rPr lang="en-US" dirty="0" smtClean="0"/>
              <a:t>Achievable with low latency:</a:t>
            </a:r>
          </a:p>
          <a:p>
            <a:pPr lvl="1"/>
            <a:r>
              <a:rPr lang="en-US" dirty="0" smtClean="0"/>
              <a:t>Log chains durably at the first hop</a:t>
            </a:r>
          </a:p>
          <a:p>
            <a:pPr lvl="2"/>
            <a:r>
              <a:rPr lang="en-US" dirty="0" smtClean="0"/>
              <a:t>Logs replicated to a nearby datacenter</a:t>
            </a:r>
          </a:p>
          <a:p>
            <a:pPr lvl="1"/>
            <a:r>
              <a:rPr lang="en-US" dirty="0" smtClean="0"/>
              <a:t>Re-execute stalled chains upon failure recovery</a:t>
            </a:r>
            <a:endParaRPr lang="en-US" dirty="0"/>
          </a:p>
        </p:txBody>
      </p:sp>
    </p:spTree>
    <p:extLst>
      <p:ext uri="{BB962C8B-B14F-4D97-AF65-F5344CB8AC3E}">
        <p14:creationId xmlns:p14="http://schemas.microsoft.com/office/powerpoint/2010/main" val="3298436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t>
            </a:r>
            <a:r>
              <a:rPr lang="en-US" dirty="0">
                <a:solidFill>
                  <a:srgbClr val="FF0000"/>
                </a:solidFill>
              </a:rPr>
              <a:t>I</a:t>
            </a:r>
            <a:r>
              <a:rPr lang="en-US" dirty="0"/>
              <a:t>D: </a:t>
            </a:r>
            <a:r>
              <a:rPr lang="en-US" dirty="0" err="1"/>
              <a:t>serializability</a:t>
            </a:r>
            <a:endParaRPr lang="en-US" dirty="0"/>
          </a:p>
        </p:txBody>
      </p:sp>
      <p:sp>
        <p:nvSpPr>
          <p:cNvPr id="3" name="Content Placeholder 2"/>
          <p:cNvSpPr>
            <a:spLocks noGrp="1"/>
          </p:cNvSpPr>
          <p:nvPr>
            <p:ph idx="1"/>
          </p:nvPr>
        </p:nvSpPr>
        <p:spPr/>
        <p:txBody>
          <a:bodyPr>
            <a:normAutofit/>
          </a:bodyPr>
          <a:lstStyle/>
          <a:p>
            <a:r>
              <a:rPr lang="en-US" dirty="0" err="1" smtClean="0"/>
              <a:t>Serializability</a:t>
            </a:r>
            <a:endParaRPr lang="en-US" dirty="0" smtClean="0"/>
          </a:p>
          <a:p>
            <a:pPr lvl="1"/>
            <a:r>
              <a:rPr lang="en-US" dirty="0" smtClean="0"/>
              <a:t>Execution result appears as if obey a serial order for all transactions</a:t>
            </a:r>
          </a:p>
          <a:p>
            <a:pPr lvl="1"/>
            <a:r>
              <a:rPr lang="en-US" dirty="0" smtClean="0"/>
              <a:t>No restrictions on the serial order</a:t>
            </a:r>
            <a:endParaRPr lang="en-US" dirty="0"/>
          </a:p>
          <a:p>
            <a:pPr lvl="1"/>
            <a:endParaRPr lang="en-US" dirty="0" smtClean="0"/>
          </a:p>
          <a:p>
            <a:pPr lvl="1"/>
            <a:endParaRPr lang="en-US" dirty="0"/>
          </a:p>
          <a:p>
            <a:pPr lvl="1"/>
            <a:endParaRPr lang="en-US" dirty="0" smtClean="0"/>
          </a:p>
          <a:p>
            <a:pPr lvl="1"/>
            <a:endParaRPr lang="en-US" dirty="0"/>
          </a:p>
        </p:txBody>
      </p:sp>
      <p:sp>
        <p:nvSpPr>
          <p:cNvPr id="4" name="Rectangle 3"/>
          <p:cNvSpPr/>
          <p:nvPr/>
        </p:nvSpPr>
        <p:spPr>
          <a:xfrm>
            <a:off x="2101947" y="4787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 name="Rectangle 4"/>
          <p:cNvSpPr/>
          <p:nvPr/>
        </p:nvSpPr>
        <p:spPr>
          <a:xfrm>
            <a:off x="2940147" y="4787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6" name="Rectangle 5"/>
          <p:cNvSpPr/>
          <p:nvPr/>
        </p:nvSpPr>
        <p:spPr>
          <a:xfrm>
            <a:off x="4819747" y="4787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7" name="Rectangle 6"/>
          <p:cNvSpPr/>
          <p:nvPr/>
        </p:nvSpPr>
        <p:spPr>
          <a:xfrm>
            <a:off x="5480244" y="4292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375344" y="4292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581247" y="4292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397347" y="4292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359844" y="4292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8" idx="3"/>
            <a:endCxn id="7" idx="1"/>
          </p:cNvCxnSpPr>
          <p:nvPr/>
        </p:nvCxnSpPr>
        <p:spPr>
          <a:xfrm>
            <a:off x="4591244" y="4399995"/>
            <a:ext cx="889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7" idx="3"/>
            <a:endCxn id="11" idx="1"/>
          </p:cNvCxnSpPr>
          <p:nvPr/>
        </p:nvCxnSpPr>
        <p:spPr>
          <a:xfrm>
            <a:off x="5696144" y="4399995"/>
            <a:ext cx="16637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4" idx="3"/>
            <a:endCxn id="5" idx="1"/>
          </p:cNvCxnSpPr>
          <p:nvPr/>
        </p:nvCxnSpPr>
        <p:spPr>
          <a:xfrm>
            <a:off x="2317847" y="4895295"/>
            <a:ext cx="6223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5" idx="3"/>
            <a:endCxn id="6" idx="1"/>
          </p:cNvCxnSpPr>
          <p:nvPr/>
        </p:nvCxnSpPr>
        <p:spPr>
          <a:xfrm>
            <a:off x="3156047" y="4895295"/>
            <a:ext cx="16637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9" idx="3"/>
            <a:endCxn id="10" idx="1"/>
          </p:cNvCxnSpPr>
          <p:nvPr/>
        </p:nvCxnSpPr>
        <p:spPr>
          <a:xfrm>
            <a:off x="1797147" y="4399995"/>
            <a:ext cx="1600200" cy="0"/>
          </a:xfrm>
          <a:prstGeom prst="line">
            <a:avLst/>
          </a:prstGeom>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1886047" y="59557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9" name="Rectangle 28"/>
          <p:cNvSpPr/>
          <p:nvPr/>
        </p:nvSpPr>
        <p:spPr>
          <a:xfrm>
            <a:off x="2330450" y="59493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0" name="Rectangle 29"/>
          <p:cNvSpPr/>
          <p:nvPr/>
        </p:nvSpPr>
        <p:spPr>
          <a:xfrm>
            <a:off x="2787941" y="59493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1" name="Rectangle 30"/>
          <p:cNvSpPr/>
          <p:nvPr/>
        </p:nvSpPr>
        <p:spPr>
          <a:xfrm>
            <a:off x="3613247" y="5943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3181447" y="594939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971550" y="5943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1492250" y="5943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4013394" y="5943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a:stCxn id="32" idx="3"/>
            <a:endCxn id="31" idx="1"/>
          </p:cNvCxnSpPr>
          <p:nvPr/>
        </p:nvCxnSpPr>
        <p:spPr>
          <a:xfrm flipV="1">
            <a:off x="3397347" y="6050995"/>
            <a:ext cx="215900"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a:stCxn id="31" idx="3"/>
            <a:endCxn id="35" idx="1"/>
          </p:cNvCxnSpPr>
          <p:nvPr/>
        </p:nvCxnSpPr>
        <p:spPr>
          <a:xfrm>
            <a:off x="3829147" y="6050995"/>
            <a:ext cx="1842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28" idx="3"/>
            <a:endCxn id="29" idx="1"/>
          </p:cNvCxnSpPr>
          <p:nvPr/>
        </p:nvCxnSpPr>
        <p:spPr>
          <a:xfrm flipV="1">
            <a:off x="2101947" y="6057345"/>
            <a:ext cx="228503"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29" idx="3"/>
            <a:endCxn id="30" idx="1"/>
          </p:cNvCxnSpPr>
          <p:nvPr/>
        </p:nvCxnSpPr>
        <p:spPr>
          <a:xfrm>
            <a:off x="2546350" y="6057345"/>
            <a:ext cx="24159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33" idx="3"/>
            <a:endCxn id="34" idx="1"/>
          </p:cNvCxnSpPr>
          <p:nvPr/>
        </p:nvCxnSpPr>
        <p:spPr>
          <a:xfrm>
            <a:off x="1187450" y="6050995"/>
            <a:ext cx="304800" cy="0"/>
          </a:xfrm>
          <a:prstGeom prst="line">
            <a:avLst/>
          </a:prstGeom>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5251741" y="59557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5" name="Rectangle 54"/>
          <p:cNvSpPr/>
          <p:nvPr/>
        </p:nvSpPr>
        <p:spPr>
          <a:xfrm>
            <a:off x="5696144" y="59493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6" name="Rectangle 55"/>
          <p:cNvSpPr/>
          <p:nvPr/>
        </p:nvSpPr>
        <p:spPr>
          <a:xfrm>
            <a:off x="6153635" y="59493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7" name="Rectangle 56"/>
          <p:cNvSpPr/>
          <p:nvPr/>
        </p:nvSpPr>
        <p:spPr>
          <a:xfrm>
            <a:off x="6978941" y="5943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547141" y="594939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702744" y="5943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8223444" y="5943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379088" y="5943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2" name="Straight Connector 61"/>
          <p:cNvCxnSpPr>
            <a:stCxn id="58" idx="3"/>
            <a:endCxn id="57" idx="1"/>
          </p:cNvCxnSpPr>
          <p:nvPr/>
        </p:nvCxnSpPr>
        <p:spPr>
          <a:xfrm flipV="1">
            <a:off x="6763041" y="6050995"/>
            <a:ext cx="215900"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Straight Connector 62"/>
          <p:cNvCxnSpPr>
            <a:stCxn id="57" idx="3"/>
            <a:endCxn id="61" idx="1"/>
          </p:cNvCxnSpPr>
          <p:nvPr/>
        </p:nvCxnSpPr>
        <p:spPr>
          <a:xfrm>
            <a:off x="7194841" y="6050995"/>
            <a:ext cx="1842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a:stCxn id="54" idx="3"/>
            <a:endCxn id="55" idx="1"/>
          </p:cNvCxnSpPr>
          <p:nvPr/>
        </p:nvCxnSpPr>
        <p:spPr>
          <a:xfrm flipV="1">
            <a:off x="5467641" y="6057345"/>
            <a:ext cx="228503"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55" idx="3"/>
            <a:endCxn id="56" idx="1"/>
          </p:cNvCxnSpPr>
          <p:nvPr/>
        </p:nvCxnSpPr>
        <p:spPr>
          <a:xfrm>
            <a:off x="5912044" y="6057345"/>
            <a:ext cx="24159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59" idx="3"/>
            <a:endCxn id="60" idx="1"/>
          </p:cNvCxnSpPr>
          <p:nvPr/>
        </p:nvCxnSpPr>
        <p:spPr>
          <a:xfrm>
            <a:off x="7918644" y="6050995"/>
            <a:ext cx="304800" cy="0"/>
          </a:xfrm>
          <a:prstGeom prst="line">
            <a:avLst/>
          </a:prstGeom>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699379" y="5409645"/>
            <a:ext cx="1186668" cy="369332"/>
          </a:xfrm>
          <a:prstGeom prst="rect">
            <a:avLst/>
          </a:prstGeom>
          <a:noFill/>
        </p:spPr>
        <p:txBody>
          <a:bodyPr wrap="none" rtlCol="0">
            <a:spAutoFit/>
          </a:bodyPr>
          <a:lstStyle/>
          <a:p>
            <a:r>
              <a:rPr lang="en-US" dirty="0" smtClean="0"/>
              <a:t>Ordering 1</a:t>
            </a:r>
            <a:endParaRPr lang="en-US" dirty="0"/>
          </a:p>
        </p:txBody>
      </p:sp>
      <p:sp>
        <p:nvSpPr>
          <p:cNvPr id="68" name="TextBox 67"/>
          <p:cNvSpPr txBox="1"/>
          <p:nvPr/>
        </p:nvSpPr>
        <p:spPr>
          <a:xfrm>
            <a:off x="4966967" y="5447745"/>
            <a:ext cx="1186668" cy="369332"/>
          </a:xfrm>
          <a:prstGeom prst="rect">
            <a:avLst/>
          </a:prstGeom>
          <a:noFill/>
        </p:spPr>
        <p:txBody>
          <a:bodyPr wrap="none" rtlCol="0">
            <a:spAutoFit/>
          </a:bodyPr>
          <a:lstStyle/>
          <a:p>
            <a:r>
              <a:rPr lang="en-US" dirty="0" smtClean="0"/>
              <a:t>Ordering 2</a:t>
            </a:r>
            <a:endParaRPr lang="en-US" dirty="0"/>
          </a:p>
        </p:txBody>
      </p:sp>
      <p:sp>
        <p:nvSpPr>
          <p:cNvPr id="69" name="TextBox 68"/>
          <p:cNvSpPr txBox="1"/>
          <p:nvPr/>
        </p:nvSpPr>
        <p:spPr>
          <a:xfrm>
            <a:off x="971550" y="3871913"/>
            <a:ext cx="1369824" cy="369332"/>
          </a:xfrm>
          <a:prstGeom prst="rect">
            <a:avLst/>
          </a:prstGeom>
          <a:noFill/>
        </p:spPr>
        <p:txBody>
          <a:bodyPr wrap="none" rtlCol="0">
            <a:spAutoFit/>
          </a:bodyPr>
          <a:lstStyle/>
          <a:p>
            <a:r>
              <a:rPr lang="en-US" dirty="0" smtClean="0"/>
              <a:t>Transactions</a:t>
            </a:r>
            <a:endParaRPr lang="en-US" dirty="0"/>
          </a:p>
        </p:txBody>
      </p:sp>
    </p:spTree>
    <p:extLst>
      <p:ext uri="{BB962C8B-B14F-4D97-AF65-F5344CB8AC3E}">
        <p14:creationId xmlns:p14="http://schemas.microsoft.com/office/powerpoint/2010/main" val="41152532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2"/>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3"/>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64"/>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5"/>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28" grpId="0" animBg="1"/>
      <p:bldP spid="29" grpId="0" animBg="1"/>
      <p:bldP spid="30" grpId="0" animBg="1"/>
      <p:bldP spid="31" grpId="0" animBg="1"/>
      <p:bldP spid="32" grpId="0" animBg="1"/>
      <p:bldP spid="33" grpId="0" animBg="1"/>
      <p:bldP spid="34" grpId="0" animBg="1"/>
      <p:bldP spid="35" grpId="0" animBg="1"/>
      <p:bldP spid="54" grpId="0" animBg="1"/>
      <p:bldP spid="55" grpId="0" animBg="1"/>
      <p:bldP spid="56" grpId="0" animBg="1"/>
      <p:bldP spid="57" grpId="0" animBg="1"/>
      <p:bldP spid="58" grpId="0" animBg="1"/>
      <p:bldP spid="59" grpId="0" animBg="1"/>
      <p:bldP spid="60" grpId="0" animBg="1"/>
      <p:bldP spid="61" grpId="0" animBg="1"/>
      <p:bldP spid="67" grpId="0"/>
      <p:bldP spid="68" grpId="0"/>
      <p:bldP spid="6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Problem #2: unsafe interleaving</a:t>
            </a:r>
            <a:endParaRPr lang="en-US" dirty="0"/>
          </a:p>
        </p:txBody>
      </p:sp>
      <p:sp>
        <p:nvSpPr>
          <p:cNvPr id="3" name="Content Placeholder 2"/>
          <p:cNvSpPr>
            <a:spLocks noGrp="1"/>
          </p:cNvSpPr>
          <p:nvPr>
            <p:ph idx="1"/>
          </p:nvPr>
        </p:nvSpPr>
        <p:spPr/>
        <p:txBody>
          <a:bodyPr>
            <a:normAutofit/>
          </a:bodyPr>
          <a:lstStyle/>
          <a:p>
            <a:r>
              <a:rPr lang="en-US" dirty="0" err="1" smtClean="0"/>
              <a:t>Serializability</a:t>
            </a:r>
            <a:endParaRPr lang="en-US" dirty="0" smtClean="0"/>
          </a:p>
          <a:p>
            <a:pPr lvl="1"/>
            <a:r>
              <a:rPr lang="en-US" dirty="0" smtClean="0"/>
              <a:t>Execution result appears as if obey a serial order for all transactions</a:t>
            </a:r>
          </a:p>
          <a:p>
            <a:pPr lvl="1"/>
            <a:r>
              <a:rPr lang="en-US" dirty="0" smtClean="0"/>
              <a:t>No restrictions on the serial order</a:t>
            </a:r>
            <a:endParaRPr lang="en-US" dirty="0"/>
          </a:p>
          <a:p>
            <a:pPr lvl="1"/>
            <a:endParaRPr lang="en-US" dirty="0" smtClean="0"/>
          </a:p>
          <a:p>
            <a:pPr lvl="1"/>
            <a:endParaRPr lang="en-US" dirty="0"/>
          </a:p>
          <a:p>
            <a:pPr lvl="1"/>
            <a:endParaRPr lang="en-US" dirty="0" smtClean="0"/>
          </a:p>
          <a:p>
            <a:pPr lvl="1"/>
            <a:endParaRPr lang="en-US" dirty="0"/>
          </a:p>
        </p:txBody>
      </p:sp>
      <p:sp>
        <p:nvSpPr>
          <p:cNvPr id="4" name="Rectangle 3"/>
          <p:cNvSpPr/>
          <p:nvPr/>
        </p:nvSpPr>
        <p:spPr>
          <a:xfrm>
            <a:off x="2101947" y="4787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 name="Rectangle 4"/>
          <p:cNvSpPr/>
          <p:nvPr/>
        </p:nvSpPr>
        <p:spPr>
          <a:xfrm>
            <a:off x="2940147" y="4787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6" name="Rectangle 5"/>
          <p:cNvSpPr/>
          <p:nvPr/>
        </p:nvSpPr>
        <p:spPr>
          <a:xfrm>
            <a:off x="4819747" y="4787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7" name="Rectangle 6"/>
          <p:cNvSpPr/>
          <p:nvPr/>
        </p:nvSpPr>
        <p:spPr>
          <a:xfrm>
            <a:off x="5480244" y="4292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375344" y="4292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581247" y="4292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397347" y="4292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359844" y="4292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8" idx="3"/>
            <a:endCxn id="7" idx="1"/>
          </p:cNvCxnSpPr>
          <p:nvPr/>
        </p:nvCxnSpPr>
        <p:spPr>
          <a:xfrm>
            <a:off x="4591244" y="4399995"/>
            <a:ext cx="889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7" idx="3"/>
            <a:endCxn id="11" idx="1"/>
          </p:cNvCxnSpPr>
          <p:nvPr/>
        </p:nvCxnSpPr>
        <p:spPr>
          <a:xfrm>
            <a:off x="5696144" y="4399995"/>
            <a:ext cx="16637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4" idx="3"/>
            <a:endCxn id="5" idx="1"/>
          </p:cNvCxnSpPr>
          <p:nvPr/>
        </p:nvCxnSpPr>
        <p:spPr>
          <a:xfrm>
            <a:off x="2317847" y="4895295"/>
            <a:ext cx="6223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5" idx="3"/>
            <a:endCxn id="6" idx="1"/>
          </p:cNvCxnSpPr>
          <p:nvPr/>
        </p:nvCxnSpPr>
        <p:spPr>
          <a:xfrm>
            <a:off x="3156047" y="4895295"/>
            <a:ext cx="16637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9" idx="3"/>
            <a:endCxn id="10" idx="1"/>
          </p:cNvCxnSpPr>
          <p:nvPr/>
        </p:nvCxnSpPr>
        <p:spPr>
          <a:xfrm>
            <a:off x="1797147" y="4399995"/>
            <a:ext cx="1600200" cy="0"/>
          </a:xfrm>
          <a:prstGeom prst="line">
            <a:avLst/>
          </a:prstGeom>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1886047" y="59557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9" name="Rectangle 28"/>
          <p:cNvSpPr/>
          <p:nvPr/>
        </p:nvSpPr>
        <p:spPr>
          <a:xfrm>
            <a:off x="2330450" y="59493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0" name="Rectangle 29"/>
          <p:cNvSpPr/>
          <p:nvPr/>
        </p:nvSpPr>
        <p:spPr>
          <a:xfrm>
            <a:off x="2787941" y="59493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1" name="Rectangle 30"/>
          <p:cNvSpPr/>
          <p:nvPr/>
        </p:nvSpPr>
        <p:spPr>
          <a:xfrm>
            <a:off x="3613247" y="5943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3181447" y="594939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971550" y="5943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1492250" y="5943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4013394" y="5943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a:stCxn id="32" idx="3"/>
            <a:endCxn id="31" idx="1"/>
          </p:cNvCxnSpPr>
          <p:nvPr/>
        </p:nvCxnSpPr>
        <p:spPr>
          <a:xfrm flipV="1">
            <a:off x="3397347" y="6050995"/>
            <a:ext cx="215900"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a:stCxn id="31" idx="3"/>
            <a:endCxn id="35" idx="1"/>
          </p:cNvCxnSpPr>
          <p:nvPr/>
        </p:nvCxnSpPr>
        <p:spPr>
          <a:xfrm>
            <a:off x="3829147" y="6050995"/>
            <a:ext cx="1842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28" idx="3"/>
            <a:endCxn id="29" idx="1"/>
          </p:cNvCxnSpPr>
          <p:nvPr/>
        </p:nvCxnSpPr>
        <p:spPr>
          <a:xfrm flipV="1">
            <a:off x="2101947" y="6057345"/>
            <a:ext cx="228503"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29" idx="3"/>
            <a:endCxn id="30" idx="1"/>
          </p:cNvCxnSpPr>
          <p:nvPr/>
        </p:nvCxnSpPr>
        <p:spPr>
          <a:xfrm>
            <a:off x="2546350" y="6057345"/>
            <a:ext cx="24159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33" idx="3"/>
            <a:endCxn id="34" idx="1"/>
          </p:cNvCxnSpPr>
          <p:nvPr/>
        </p:nvCxnSpPr>
        <p:spPr>
          <a:xfrm>
            <a:off x="1187450" y="6050995"/>
            <a:ext cx="304800" cy="0"/>
          </a:xfrm>
          <a:prstGeom prst="line">
            <a:avLst/>
          </a:prstGeom>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5251741" y="59557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5" name="Rectangle 54"/>
          <p:cNvSpPr/>
          <p:nvPr/>
        </p:nvSpPr>
        <p:spPr>
          <a:xfrm>
            <a:off x="5696144" y="59493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6" name="Rectangle 55"/>
          <p:cNvSpPr/>
          <p:nvPr/>
        </p:nvSpPr>
        <p:spPr>
          <a:xfrm>
            <a:off x="6153635" y="59493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7" name="Rectangle 56"/>
          <p:cNvSpPr/>
          <p:nvPr/>
        </p:nvSpPr>
        <p:spPr>
          <a:xfrm>
            <a:off x="6978941" y="5943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6547141" y="594939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702744" y="5943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8223444" y="5943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379088" y="5943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2" name="Straight Connector 61"/>
          <p:cNvCxnSpPr>
            <a:stCxn id="58" idx="3"/>
            <a:endCxn id="57" idx="1"/>
          </p:cNvCxnSpPr>
          <p:nvPr/>
        </p:nvCxnSpPr>
        <p:spPr>
          <a:xfrm flipV="1">
            <a:off x="6763041" y="6050995"/>
            <a:ext cx="215900"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Straight Connector 62"/>
          <p:cNvCxnSpPr>
            <a:stCxn id="57" idx="3"/>
            <a:endCxn id="61" idx="1"/>
          </p:cNvCxnSpPr>
          <p:nvPr/>
        </p:nvCxnSpPr>
        <p:spPr>
          <a:xfrm>
            <a:off x="7194841" y="6050995"/>
            <a:ext cx="1842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a:stCxn id="54" idx="3"/>
            <a:endCxn id="55" idx="1"/>
          </p:cNvCxnSpPr>
          <p:nvPr/>
        </p:nvCxnSpPr>
        <p:spPr>
          <a:xfrm flipV="1">
            <a:off x="5467641" y="6057345"/>
            <a:ext cx="228503"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55" idx="3"/>
            <a:endCxn id="56" idx="1"/>
          </p:cNvCxnSpPr>
          <p:nvPr/>
        </p:nvCxnSpPr>
        <p:spPr>
          <a:xfrm>
            <a:off x="5912044" y="6057345"/>
            <a:ext cx="24159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59" idx="3"/>
            <a:endCxn id="60" idx="1"/>
          </p:cNvCxnSpPr>
          <p:nvPr/>
        </p:nvCxnSpPr>
        <p:spPr>
          <a:xfrm>
            <a:off x="7918644" y="6050995"/>
            <a:ext cx="304800" cy="0"/>
          </a:xfrm>
          <a:prstGeom prst="line">
            <a:avLst/>
          </a:prstGeom>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699379" y="5409645"/>
            <a:ext cx="1186668" cy="369332"/>
          </a:xfrm>
          <a:prstGeom prst="rect">
            <a:avLst/>
          </a:prstGeom>
          <a:noFill/>
        </p:spPr>
        <p:txBody>
          <a:bodyPr wrap="none" rtlCol="0">
            <a:spAutoFit/>
          </a:bodyPr>
          <a:lstStyle/>
          <a:p>
            <a:r>
              <a:rPr lang="en-US" dirty="0" smtClean="0"/>
              <a:t>Ordering 1</a:t>
            </a:r>
            <a:endParaRPr lang="en-US" dirty="0"/>
          </a:p>
        </p:txBody>
      </p:sp>
      <p:sp>
        <p:nvSpPr>
          <p:cNvPr id="68" name="TextBox 67"/>
          <p:cNvSpPr txBox="1"/>
          <p:nvPr/>
        </p:nvSpPr>
        <p:spPr>
          <a:xfrm>
            <a:off x="4966967" y="5447745"/>
            <a:ext cx="1186668" cy="369332"/>
          </a:xfrm>
          <a:prstGeom prst="rect">
            <a:avLst/>
          </a:prstGeom>
          <a:noFill/>
        </p:spPr>
        <p:txBody>
          <a:bodyPr wrap="none" rtlCol="0">
            <a:spAutoFit/>
          </a:bodyPr>
          <a:lstStyle/>
          <a:p>
            <a:r>
              <a:rPr lang="en-US" dirty="0" smtClean="0"/>
              <a:t>Ordering 2</a:t>
            </a:r>
            <a:endParaRPr lang="en-US" dirty="0"/>
          </a:p>
        </p:txBody>
      </p:sp>
      <p:sp>
        <p:nvSpPr>
          <p:cNvPr id="69" name="TextBox 68"/>
          <p:cNvSpPr txBox="1"/>
          <p:nvPr/>
        </p:nvSpPr>
        <p:spPr>
          <a:xfrm>
            <a:off x="971550" y="3871913"/>
            <a:ext cx="1369824" cy="369332"/>
          </a:xfrm>
          <a:prstGeom prst="rect">
            <a:avLst/>
          </a:prstGeom>
          <a:noFill/>
        </p:spPr>
        <p:txBody>
          <a:bodyPr wrap="none" rtlCol="0">
            <a:spAutoFit/>
          </a:bodyPr>
          <a:lstStyle/>
          <a:p>
            <a:r>
              <a:rPr lang="en-US" dirty="0" smtClean="0"/>
              <a:t>Transactions</a:t>
            </a:r>
            <a:endParaRPr lang="en-US" dirty="0"/>
          </a:p>
        </p:txBody>
      </p:sp>
    </p:spTree>
    <p:extLst>
      <p:ext uri="{BB962C8B-B14F-4D97-AF65-F5344CB8AC3E}">
        <p14:creationId xmlns:p14="http://schemas.microsoft.com/office/powerpoint/2010/main" val="2564115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2"/>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3"/>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64"/>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5"/>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28" grpId="0" animBg="1"/>
      <p:bldP spid="29" grpId="0" animBg="1"/>
      <p:bldP spid="30" grpId="0" animBg="1"/>
      <p:bldP spid="31" grpId="0" animBg="1"/>
      <p:bldP spid="32" grpId="0" animBg="1"/>
      <p:bldP spid="33" grpId="0" animBg="1"/>
      <p:bldP spid="34" grpId="0" animBg="1"/>
      <p:bldP spid="35" grpId="0" animBg="1"/>
      <p:bldP spid="54" grpId="0" animBg="1"/>
      <p:bldP spid="55" grpId="0" animBg="1"/>
      <p:bldP spid="56" grpId="0" animBg="1"/>
      <p:bldP spid="57" grpId="0" animBg="1"/>
      <p:bldP spid="58" grpId="0" animBg="1"/>
      <p:bldP spid="59" grpId="0" animBg="1"/>
      <p:bldP spid="60" grpId="0" animBg="1"/>
      <p:bldP spid="61" grpId="0" animBg="1"/>
      <p:bldP spid="67" grpId="0"/>
      <p:bldP spid="68" grpId="0"/>
      <p:bldP spid="6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Chains are not </a:t>
            </a:r>
            <a:r>
              <a:rPr lang="en-US" dirty="0" err="1" smtClean="0"/>
              <a:t>linearizable</a:t>
            </a:r>
            <a:endParaRPr lang="en-US" dirty="0"/>
          </a:p>
        </p:txBody>
      </p:sp>
      <p:sp>
        <p:nvSpPr>
          <p:cNvPr id="3" name="Content Placeholder 2"/>
          <p:cNvSpPr>
            <a:spLocks noGrp="1"/>
          </p:cNvSpPr>
          <p:nvPr>
            <p:ph idx="1"/>
          </p:nvPr>
        </p:nvSpPr>
        <p:spPr/>
        <p:txBody>
          <a:bodyPr/>
          <a:lstStyle/>
          <a:p>
            <a:r>
              <a:rPr lang="en-US" dirty="0" err="1" smtClean="0"/>
              <a:t>Serializability</a:t>
            </a:r>
            <a:endParaRPr lang="en-US" dirty="0" smtClean="0">
              <a:sym typeface="Wingdings"/>
            </a:endParaRPr>
          </a:p>
          <a:p>
            <a:r>
              <a:rPr lang="en-US" dirty="0" err="1" smtClean="0">
                <a:sym typeface="Wingdings"/>
              </a:rPr>
              <a:t>Linearability</a:t>
            </a:r>
            <a:endParaRPr lang="en-US" dirty="0" smtClean="0">
              <a:solidFill>
                <a:srgbClr val="FF0000"/>
              </a:solidFill>
              <a:sym typeface="Wingdings"/>
            </a:endParaRPr>
          </a:p>
        </p:txBody>
      </p:sp>
      <p:sp>
        <p:nvSpPr>
          <p:cNvPr id="4" name="Rectangle 3"/>
          <p:cNvSpPr/>
          <p:nvPr/>
        </p:nvSpPr>
        <p:spPr>
          <a:xfrm>
            <a:off x="3753044" y="4279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 name="Rectangle 4"/>
          <p:cNvSpPr/>
          <p:nvPr/>
        </p:nvSpPr>
        <p:spPr>
          <a:xfrm>
            <a:off x="4591244" y="4279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6" name="Rectangle 5"/>
          <p:cNvSpPr/>
          <p:nvPr/>
        </p:nvSpPr>
        <p:spPr>
          <a:xfrm>
            <a:off x="6470844" y="4279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7" name="Rectangle 6"/>
          <p:cNvSpPr/>
          <p:nvPr/>
        </p:nvSpPr>
        <p:spPr>
          <a:xfrm>
            <a:off x="5480244" y="3784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375344" y="3784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581247" y="3784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397347" y="37840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7359844" y="37840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Connector 11"/>
          <p:cNvCxnSpPr>
            <a:stCxn id="8" idx="3"/>
            <a:endCxn id="7" idx="1"/>
          </p:cNvCxnSpPr>
          <p:nvPr/>
        </p:nvCxnSpPr>
        <p:spPr>
          <a:xfrm>
            <a:off x="4591244" y="3891995"/>
            <a:ext cx="889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7" idx="3"/>
            <a:endCxn id="11" idx="1"/>
          </p:cNvCxnSpPr>
          <p:nvPr/>
        </p:nvCxnSpPr>
        <p:spPr>
          <a:xfrm>
            <a:off x="5696144" y="3891995"/>
            <a:ext cx="16637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4" idx="3"/>
            <a:endCxn id="5" idx="1"/>
          </p:cNvCxnSpPr>
          <p:nvPr/>
        </p:nvCxnSpPr>
        <p:spPr>
          <a:xfrm>
            <a:off x="3968944" y="4387295"/>
            <a:ext cx="6223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5" idx="3"/>
            <a:endCxn id="6" idx="1"/>
          </p:cNvCxnSpPr>
          <p:nvPr/>
        </p:nvCxnSpPr>
        <p:spPr>
          <a:xfrm>
            <a:off x="4807144" y="4387295"/>
            <a:ext cx="16637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9" idx="3"/>
            <a:endCxn id="10" idx="1"/>
          </p:cNvCxnSpPr>
          <p:nvPr/>
        </p:nvCxnSpPr>
        <p:spPr>
          <a:xfrm>
            <a:off x="1797147" y="3891995"/>
            <a:ext cx="1600200" cy="0"/>
          </a:xfrm>
          <a:prstGeom prst="line">
            <a:avLst/>
          </a:prstGeom>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886047" y="5676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8" name="Rectangle 17"/>
          <p:cNvSpPr/>
          <p:nvPr/>
        </p:nvSpPr>
        <p:spPr>
          <a:xfrm>
            <a:off x="2330450" y="56699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9" name="Rectangle 18"/>
          <p:cNvSpPr/>
          <p:nvPr/>
        </p:nvSpPr>
        <p:spPr>
          <a:xfrm>
            <a:off x="2787941" y="56699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0" name="Rectangle 19"/>
          <p:cNvSpPr/>
          <p:nvPr/>
        </p:nvSpPr>
        <p:spPr>
          <a:xfrm>
            <a:off x="3613247" y="56636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181447" y="566999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971550" y="56636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1492250" y="56636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013394" y="56636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a:stCxn id="21" idx="3"/>
            <a:endCxn id="20" idx="1"/>
          </p:cNvCxnSpPr>
          <p:nvPr/>
        </p:nvCxnSpPr>
        <p:spPr>
          <a:xfrm flipV="1">
            <a:off x="3397347" y="5771595"/>
            <a:ext cx="215900"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20" idx="3"/>
            <a:endCxn id="24" idx="1"/>
          </p:cNvCxnSpPr>
          <p:nvPr/>
        </p:nvCxnSpPr>
        <p:spPr>
          <a:xfrm>
            <a:off x="3829147" y="5771595"/>
            <a:ext cx="1842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17" idx="3"/>
            <a:endCxn id="18" idx="1"/>
          </p:cNvCxnSpPr>
          <p:nvPr/>
        </p:nvCxnSpPr>
        <p:spPr>
          <a:xfrm flipV="1">
            <a:off x="2101947" y="5777945"/>
            <a:ext cx="228503"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18" idx="3"/>
            <a:endCxn id="19" idx="1"/>
          </p:cNvCxnSpPr>
          <p:nvPr/>
        </p:nvCxnSpPr>
        <p:spPr>
          <a:xfrm>
            <a:off x="2546350" y="5777945"/>
            <a:ext cx="24159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22" idx="3"/>
            <a:endCxn id="23" idx="1"/>
          </p:cNvCxnSpPr>
          <p:nvPr/>
        </p:nvCxnSpPr>
        <p:spPr>
          <a:xfrm>
            <a:off x="1187450" y="5771595"/>
            <a:ext cx="304800" cy="0"/>
          </a:xfrm>
          <a:prstGeom prst="line">
            <a:avLst/>
          </a:prstGeom>
        </p:spPr>
        <p:style>
          <a:lnRef idx="2">
            <a:schemeClr val="accent1"/>
          </a:lnRef>
          <a:fillRef idx="0">
            <a:schemeClr val="accent1"/>
          </a:fillRef>
          <a:effectRef idx="1">
            <a:schemeClr val="accent1"/>
          </a:effectRef>
          <a:fontRef idx="minor">
            <a:schemeClr val="tx1"/>
          </a:fontRef>
        </p:style>
      </p:cxnSp>
      <p:sp>
        <p:nvSpPr>
          <p:cNvPr id="30" name="Rectangle 29"/>
          <p:cNvSpPr/>
          <p:nvPr/>
        </p:nvSpPr>
        <p:spPr>
          <a:xfrm>
            <a:off x="5251741" y="567634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1" name="Rectangle 30"/>
          <p:cNvSpPr/>
          <p:nvPr/>
        </p:nvSpPr>
        <p:spPr>
          <a:xfrm>
            <a:off x="5696144" y="56699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2" name="Rectangle 31"/>
          <p:cNvSpPr/>
          <p:nvPr/>
        </p:nvSpPr>
        <p:spPr>
          <a:xfrm>
            <a:off x="6153635" y="5669995"/>
            <a:ext cx="215900" cy="2159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3" name="Rectangle 32"/>
          <p:cNvSpPr/>
          <p:nvPr/>
        </p:nvSpPr>
        <p:spPr>
          <a:xfrm>
            <a:off x="6978941" y="56636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6547141" y="566999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7702744" y="56636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8223444" y="5663645"/>
            <a:ext cx="215900" cy="215900"/>
          </a:xfrm>
          <a:prstGeom prst="rect">
            <a:avLst/>
          </a:prstGeom>
          <a:solidFill>
            <a:srgbClr val="FF6FC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7379088" y="5663645"/>
            <a:ext cx="215900" cy="215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8" name="Straight Connector 37"/>
          <p:cNvCxnSpPr>
            <a:stCxn id="34" idx="3"/>
            <a:endCxn id="33" idx="1"/>
          </p:cNvCxnSpPr>
          <p:nvPr/>
        </p:nvCxnSpPr>
        <p:spPr>
          <a:xfrm flipV="1">
            <a:off x="6763041" y="5771595"/>
            <a:ext cx="215900"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33" idx="3"/>
            <a:endCxn id="37" idx="1"/>
          </p:cNvCxnSpPr>
          <p:nvPr/>
        </p:nvCxnSpPr>
        <p:spPr>
          <a:xfrm>
            <a:off x="7194841" y="5771595"/>
            <a:ext cx="18424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30" idx="3"/>
            <a:endCxn id="31" idx="1"/>
          </p:cNvCxnSpPr>
          <p:nvPr/>
        </p:nvCxnSpPr>
        <p:spPr>
          <a:xfrm flipV="1">
            <a:off x="5467641" y="5777945"/>
            <a:ext cx="228503"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31" idx="3"/>
            <a:endCxn id="32" idx="1"/>
          </p:cNvCxnSpPr>
          <p:nvPr/>
        </p:nvCxnSpPr>
        <p:spPr>
          <a:xfrm>
            <a:off x="5912044" y="5777945"/>
            <a:ext cx="24159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35" idx="3"/>
            <a:endCxn id="36" idx="1"/>
          </p:cNvCxnSpPr>
          <p:nvPr/>
        </p:nvCxnSpPr>
        <p:spPr>
          <a:xfrm>
            <a:off x="7918644" y="5771595"/>
            <a:ext cx="304800" cy="0"/>
          </a:xfrm>
          <a:prstGeom prst="line">
            <a:avLst/>
          </a:prstGeom>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699379" y="5130245"/>
            <a:ext cx="1186668" cy="369332"/>
          </a:xfrm>
          <a:prstGeom prst="rect">
            <a:avLst/>
          </a:prstGeom>
          <a:noFill/>
        </p:spPr>
        <p:txBody>
          <a:bodyPr wrap="none" rtlCol="0">
            <a:spAutoFit/>
          </a:bodyPr>
          <a:lstStyle/>
          <a:p>
            <a:r>
              <a:rPr lang="en-US" dirty="0" smtClean="0"/>
              <a:t>Ordering 1</a:t>
            </a:r>
            <a:endParaRPr lang="en-US" dirty="0"/>
          </a:p>
        </p:txBody>
      </p:sp>
      <p:sp>
        <p:nvSpPr>
          <p:cNvPr id="44" name="TextBox 43"/>
          <p:cNvSpPr txBox="1"/>
          <p:nvPr/>
        </p:nvSpPr>
        <p:spPr>
          <a:xfrm>
            <a:off x="4966967" y="5168345"/>
            <a:ext cx="1186668" cy="369332"/>
          </a:xfrm>
          <a:prstGeom prst="rect">
            <a:avLst/>
          </a:prstGeom>
          <a:noFill/>
        </p:spPr>
        <p:txBody>
          <a:bodyPr wrap="none" rtlCol="0">
            <a:spAutoFit/>
          </a:bodyPr>
          <a:lstStyle/>
          <a:p>
            <a:r>
              <a:rPr lang="en-US" dirty="0" smtClean="0"/>
              <a:t>Ordering 2</a:t>
            </a:r>
            <a:endParaRPr lang="en-US" dirty="0"/>
          </a:p>
        </p:txBody>
      </p:sp>
      <p:sp>
        <p:nvSpPr>
          <p:cNvPr id="45" name="TextBox 44"/>
          <p:cNvSpPr txBox="1"/>
          <p:nvPr/>
        </p:nvSpPr>
        <p:spPr>
          <a:xfrm>
            <a:off x="971550" y="3363913"/>
            <a:ext cx="1369824" cy="369332"/>
          </a:xfrm>
          <a:prstGeom prst="rect">
            <a:avLst/>
          </a:prstGeom>
          <a:noFill/>
        </p:spPr>
        <p:txBody>
          <a:bodyPr wrap="none" rtlCol="0">
            <a:spAutoFit/>
          </a:bodyPr>
          <a:lstStyle/>
          <a:p>
            <a:r>
              <a:rPr lang="en-US" dirty="0" smtClean="0"/>
              <a:t>Transactions</a:t>
            </a:r>
            <a:endParaRPr lang="en-US" dirty="0"/>
          </a:p>
        </p:txBody>
      </p:sp>
      <p:cxnSp>
        <p:nvCxnSpPr>
          <p:cNvPr id="46" name="Straight Arrow Connector 45"/>
          <p:cNvCxnSpPr/>
          <p:nvPr/>
        </p:nvCxnSpPr>
        <p:spPr>
          <a:xfrm>
            <a:off x="821675" y="4755404"/>
            <a:ext cx="697964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7" name="TextBox 46"/>
          <p:cNvSpPr txBox="1"/>
          <p:nvPr/>
        </p:nvSpPr>
        <p:spPr>
          <a:xfrm>
            <a:off x="7899788" y="4545522"/>
            <a:ext cx="605755" cy="369332"/>
          </a:xfrm>
          <a:prstGeom prst="rect">
            <a:avLst/>
          </a:prstGeom>
          <a:noFill/>
        </p:spPr>
        <p:txBody>
          <a:bodyPr wrap="none" rtlCol="0">
            <a:spAutoFit/>
          </a:bodyPr>
          <a:lstStyle/>
          <a:p>
            <a:r>
              <a:rPr lang="en-US" dirty="0" smtClean="0"/>
              <a:t>Time</a:t>
            </a:r>
            <a:endParaRPr lang="en-US" dirty="0"/>
          </a:p>
        </p:txBody>
      </p:sp>
      <p:sp>
        <p:nvSpPr>
          <p:cNvPr id="48" name="Rectangle 47"/>
          <p:cNvSpPr/>
          <p:nvPr/>
        </p:nvSpPr>
        <p:spPr>
          <a:xfrm>
            <a:off x="330200" y="5130245"/>
            <a:ext cx="4045144" cy="1041955"/>
          </a:xfrm>
          <a:prstGeom prst="rect">
            <a:avLst/>
          </a:prstGeom>
          <a:noFill/>
          <a:ln w="19050"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TextBox 48"/>
          <p:cNvSpPr txBox="1"/>
          <p:nvPr/>
        </p:nvSpPr>
        <p:spPr>
          <a:xfrm>
            <a:off x="1485997" y="6172200"/>
            <a:ext cx="2101850" cy="523220"/>
          </a:xfrm>
          <a:prstGeom prst="rect">
            <a:avLst/>
          </a:prstGeom>
          <a:noFill/>
        </p:spPr>
        <p:txBody>
          <a:bodyPr wrap="square" rtlCol="0">
            <a:spAutoFit/>
          </a:bodyPr>
          <a:lstStyle/>
          <a:p>
            <a:r>
              <a:rPr lang="en-US" sz="2800" dirty="0" smtClean="0">
                <a:solidFill>
                  <a:srgbClr val="008000"/>
                </a:solidFill>
              </a:rPr>
              <a:t>Linearizable</a:t>
            </a:r>
            <a:endParaRPr lang="en-US" sz="2800" dirty="0">
              <a:solidFill>
                <a:srgbClr val="008000"/>
              </a:solidFill>
            </a:endParaRPr>
          </a:p>
        </p:txBody>
      </p:sp>
      <p:sp>
        <p:nvSpPr>
          <p:cNvPr id="50" name="TextBox 49"/>
          <p:cNvSpPr txBox="1"/>
          <p:nvPr/>
        </p:nvSpPr>
        <p:spPr>
          <a:xfrm>
            <a:off x="2857888" y="2190672"/>
            <a:ext cx="4737194" cy="584776"/>
          </a:xfrm>
          <a:prstGeom prst="rect">
            <a:avLst/>
          </a:prstGeom>
          <a:noFill/>
        </p:spPr>
        <p:txBody>
          <a:bodyPr wrap="none" rtlCol="0">
            <a:spAutoFit/>
          </a:bodyPr>
          <a:lstStyle/>
          <a:p>
            <a:pPr marL="285750" indent="-285750">
              <a:buFont typeface="Wingdings" charset="0"/>
              <a:buChar char="à"/>
            </a:pPr>
            <a:r>
              <a:rPr lang="en-US" sz="3200" dirty="0" smtClean="0">
                <a:sym typeface="Wingdings"/>
              </a:rPr>
              <a:t>a </a:t>
            </a:r>
            <a:r>
              <a:rPr lang="en-US" sz="3200" dirty="0">
                <a:sym typeface="Wingdings"/>
              </a:rPr>
              <a:t>total ordering of </a:t>
            </a:r>
            <a:r>
              <a:rPr lang="en-US" sz="3200" dirty="0" smtClean="0">
                <a:sym typeface="Wingdings"/>
              </a:rPr>
              <a:t>chains</a:t>
            </a:r>
          </a:p>
        </p:txBody>
      </p:sp>
      <p:sp>
        <p:nvSpPr>
          <p:cNvPr id="51" name="TextBox 50"/>
          <p:cNvSpPr txBox="1"/>
          <p:nvPr/>
        </p:nvSpPr>
        <p:spPr>
          <a:xfrm>
            <a:off x="3015835" y="1618596"/>
            <a:ext cx="4852009" cy="584776"/>
          </a:xfrm>
          <a:prstGeom prst="rect">
            <a:avLst/>
          </a:prstGeom>
          <a:noFill/>
        </p:spPr>
        <p:txBody>
          <a:bodyPr wrap="none" rtlCol="0">
            <a:spAutoFit/>
          </a:bodyPr>
          <a:lstStyle/>
          <a:p>
            <a:r>
              <a:rPr lang="en-US" sz="3200" dirty="0">
                <a:sym typeface="Wingdings"/>
              </a:rPr>
              <a:t> a total ordering of chains</a:t>
            </a:r>
            <a:endParaRPr lang="en-US" sz="3200" dirty="0"/>
          </a:p>
        </p:txBody>
      </p:sp>
      <p:sp>
        <p:nvSpPr>
          <p:cNvPr id="52" name="TextBox 51"/>
          <p:cNvSpPr txBox="1"/>
          <p:nvPr/>
        </p:nvSpPr>
        <p:spPr>
          <a:xfrm>
            <a:off x="2940147" y="2642596"/>
            <a:ext cx="6115376" cy="584776"/>
          </a:xfrm>
          <a:prstGeom prst="rect">
            <a:avLst/>
          </a:prstGeom>
          <a:noFill/>
        </p:spPr>
        <p:txBody>
          <a:bodyPr wrap="none" rtlCol="0">
            <a:spAutoFit/>
          </a:bodyPr>
          <a:lstStyle/>
          <a:p>
            <a:r>
              <a:rPr lang="en-US" sz="3200" dirty="0" smtClean="0">
                <a:solidFill>
                  <a:srgbClr val="FF0000"/>
                </a:solidFill>
                <a:sym typeface="Wingdings"/>
              </a:rPr>
              <a:t>&amp;  </a:t>
            </a:r>
            <a:r>
              <a:rPr lang="en-US" sz="3200" dirty="0">
                <a:solidFill>
                  <a:srgbClr val="FF0000"/>
                </a:solidFill>
                <a:sym typeface="Wingdings"/>
              </a:rPr>
              <a:t>total order obeys the issue order</a:t>
            </a:r>
            <a:endParaRPr lang="en-US" sz="3200" dirty="0"/>
          </a:p>
        </p:txBody>
      </p:sp>
    </p:spTree>
    <p:extLst>
      <p:ext uri="{BB962C8B-B14F-4D97-AF65-F5344CB8AC3E}">
        <p14:creationId xmlns:p14="http://schemas.microsoft.com/office/powerpoint/2010/main" val="2352721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5"/>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26"/>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8"/>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35"/>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6"/>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7"/>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38"/>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39"/>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4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42"/>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44"/>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4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P spid="9" grpId="0" animBg="1"/>
      <p:bldP spid="10" grpId="0" animBg="1"/>
      <p:bldP spid="11" grpId="0" animBg="1"/>
      <p:bldP spid="17" grpId="0" animBg="1"/>
      <p:bldP spid="18" grpId="0" animBg="1"/>
      <p:bldP spid="19" grpId="0" animBg="1"/>
      <p:bldP spid="20" grpId="0" animBg="1"/>
      <p:bldP spid="21" grpId="0" animBg="1"/>
      <p:bldP spid="22" grpId="0" animBg="1"/>
      <p:bldP spid="23" grpId="0" animBg="1"/>
      <p:bldP spid="24" grpId="0" animBg="1"/>
      <p:bldP spid="30" grpId="0" animBg="1"/>
      <p:bldP spid="31" grpId="0" animBg="1"/>
      <p:bldP spid="32" grpId="0" animBg="1"/>
      <p:bldP spid="33" grpId="0" animBg="1"/>
      <p:bldP spid="34" grpId="0" animBg="1"/>
      <p:bldP spid="35" grpId="0" animBg="1"/>
      <p:bldP spid="36" grpId="0" animBg="1"/>
      <p:bldP spid="37" grpId="0" animBg="1"/>
      <p:bldP spid="43" grpId="0"/>
      <p:bldP spid="44" grpId="0"/>
      <p:bldP spid="45" grpId="0"/>
      <p:bldP spid="47" grpId="0"/>
      <p:bldP spid="48" grpId="0" animBg="1"/>
      <p:bldP spid="49" grpId="0"/>
      <p:bldP spid="50" grpId="0"/>
      <p:bldP spid="51" grpId="0"/>
      <p:bldP spid="5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chains: recap</a:t>
            </a:r>
            <a:endParaRPr lang="en-US" dirty="0"/>
          </a:p>
        </p:txBody>
      </p:sp>
      <p:sp>
        <p:nvSpPr>
          <p:cNvPr id="3" name="Content Placeholder 2"/>
          <p:cNvSpPr>
            <a:spLocks noGrp="1"/>
          </p:cNvSpPr>
          <p:nvPr>
            <p:ph idx="1"/>
          </p:nvPr>
        </p:nvSpPr>
        <p:spPr/>
        <p:txBody>
          <a:bodyPr/>
          <a:lstStyle/>
          <a:p>
            <a:r>
              <a:rPr lang="en-US" dirty="0" smtClean="0"/>
              <a:t>Chains provide all-or-nothing atomicity</a:t>
            </a:r>
          </a:p>
          <a:p>
            <a:r>
              <a:rPr lang="en-US" dirty="0" smtClean="0"/>
              <a:t>Chains ensure serializability via static analysis</a:t>
            </a:r>
          </a:p>
          <a:p>
            <a:r>
              <a:rPr lang="en-US" dirty="0" smtClean="0"/>
              <a:t>Practical challenges:</a:t>
            </a:r>
          </a:p>
          <a:p>
            <a:pPr lvl="1"/>
            <a:r>
              <a:rPr lang="en-US" dirty="0" smtClean="0"/>
              <a:t>How to use chains?</a:t>
            </a:r>
          </a:p>
          <a:p>
            <a:pPr lvl="1"/>
            <a:r>
              <a:rPr lang="en-US" dirty="0" smtClean="0"/>
              <a:t>How to avoid SC-cycles?</a:t>
            </a:r>
            <a:endParaRPr lang="en-US" dirty="0"/>
          </a:p>
        </p:txBody>
      </p:sp>
    </p:spTree>
    <p:extLst>
      <p:ext uri="{BB962C8B-B14F-4D97-AF65-F5344CB8AC3E}">
        <p14:creationId xmlns:p14="http://schemas.microsoft.com/office/powerpoint/2010/main" val="34598140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Example user chain</a:t>
            </a:r>
            <a:endParaRPr lang="en-US" dirty="0"/>
          </a:p>
        </p:txBody>
      </p:sp>
      <p:pic>
        <p:nvPicPr>
          <p:cNvPr id="3" name="Picture 2" descr="World_map_blank_without_border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28940"/>
            <a:ext cx="9144000" cy="5086350"/>
          </a:xfrm>
          <a:prstGeom prst="rect">
            <a:avLst/>
          </a:prstGeom>
        </p:spPr>
      </p:pic>
      <p:pic>
        <p:nvPicPr>
          <p:cNvPr id="4" name="Picture 3" descr="1382569286_user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2141" y="3041491"/>
            <a:ext cx="812800" cy="812800"/>
          </a:xfrm>
          <a:prstGeom prst="rect">
            <a:avLst/>
          </a:prstGeom>
        </p:spPr>
      </p:pic>
      <p:pic>
        <p:nvPicPr>
          <p:cNvPr id="5" name="Picture 4" descr="1382569315_user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28200" y="3041491"/>
            <a:ext cx="812800" cy="812800"/>
          </a:xfrm>
          <a:prstGeom prst="rect">
            <a:avLst/>
          </a:prstGeom>
        </p:spPr>
      </p:pic>
      <p:pic>
        <p:nvPicPr>
          <p:cNvPr id="6" name="Picture 5" descr="1382573331_Databas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25697" y="3217796"/>
            <a:ext cx="417997" cy="417997"/>
          </a:xfrm>
          <a:prstGeom prst="rect">
            <a:avLst/>
          </a:prstGeom>
        </p:spPr>
      </p:pic>
      <p:pic>
        <p:nvPicPr>
          <p:cNvPr id="7" name="Picture 6" descr="1382573331_Databas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1056" y="3217796"/>
            <a:ext cx="417997" cy="417997"/>
          </a:xfrm>
          <a:prstGeom prst="rect">
            <a:avLst/>
          </a:prstGeom>
        </p:spPr>
      </p:pic>
      <p:sp>
        <p:nvSpPr>
          <p:cNvPr id="8" name="Rectangular Callout 7"/>
          <p:cNvSpPr/>
          <p:nvPr/>
        </p:nvSpPr>
        <p:spPr>
          <a:xfrm>
            <a:off x="163865" y="1624122"/>
            <a:ext cx="3891790" cy="1188716"/>
          </a:xfrm>
          <a:prstGeom prst="wedgeRectCallout">
            <a:avLst>
              <a:gd name="adj1" fmla="val 5293"/>
              <a:gd name="adj2" fmla="val 81463"/>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9" name="Table 8"/>
          <p:cNvGraphicFramePr>
            <a:graphicFrameLocks noGrp="1"/>
          </p:cNvGraphicFramePr>
          <p:nvPr>
            <p:extLst>
              <p:ext uri="{D42A27DB-BD31-4B8C-83A1-F6EECF244321}">
                <p14:modId xmlns:p14="http://schemas.microsoft.com/office/powerpoint/2010/main" val="3247029844"/>
              </p:ext>
            </p:extLst>
          </p:nvPr>
        </p:nvGraphicFramePr>
        <p:xfrm>
          <a:off x="330944" y="2014360"/>
          <a:ext cx="3460224" cy="370840"/>
        </p:xfrm>
        <a:graphic>
          <a:graphicData uri="http://schemas.openxmlformats.org/drawingml/2006/table">
            <a:tbl>
              <a:tblPr firstRow="1" bandRow="1">
                <a:tableStyleId>{5940675A-B579-460E-94D1-54222C63F5DA}</a:tableStyleId>
              </a:tblPr>
              <a:tblGrid>
                <a:gridCol w="1153408"/>
                <a:gridCol w="1153408"/>
                <a:gridCol w="1153408"/>
              </a:tblGrid>
              <a:tr h="370840">
                <a:tc>
                  <a:txBody>
                    <a:bodyPr/>
                    <a:lstStyle/>
                    <a:p>
                      <a:r>
                        <a:rPr lang="en-US" b="1" dirty="0" smtClean="0">
                          <a:solidFill>
                            <a:schemeClr val="tx2"/>
                          </a:solidFill>
                        </a:rPr>
                        <a:t>Bidder</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r>
                        <a:rPr lang="en-US" b="1" dirty="0" smtClean="0">
                          <a:solidFill>
                            <a:schemeClr val="tx2"/>
                          </a:solidFill>
                        </a:rPr>
                        <a:t>Item</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r>
                        <a:rPr lang="en-US" b="1" dirty="0" smtClean="0">
                          <a:solidFill>
                            <a:schemeClr val="tx2"/>
                          </a:solidFill>
                        </a:rPr>
                        <a:t>Price</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r>
            </a:tbl>
          </a:graphicData>
        </a:graphic>
      </p:graphicFrame>
      <p:sp>
        <p:nvSpPr>
          <p:cNvPr id="13" name="TextBox 12"/>
          <p:cNvSpPr txBox="1"/>
          <p:nvPr/>
        </p:nvSpPr>
        <p:spPr>
          <a:xfrm>
            <a:off x="330944" y="1644274"/>
            <a:ext cx="574759" cy="369332"/>
          </a:xfrm>
          <a:prstGeom prst="rect">
            <a:avLst/>
          </a:prstGeom>
          <a:noFill/>
        </p:spPr>
        <p:txBody>
          <a:bodyPr wrap="none" rtlCol="0">
            <a:spAutoFit/>
          </a:bodyPr>
          <a:lstStyle/>
          <a:p>
            <a:r>
              <a:rPr lang="en-US" dirty="0" smtClean="0"/>
              <a:t>Bids</a:t>
            </a:r>
            <a:endParaRPr lang="en-US" dirty="0"/>
          </a:p>
        </p:txBody>
      </p:sp>
      <p:sp>
        <p:nvSpPr>
          <p:cNvPr id="15" name="Rectangular Callout 14"/>
          <p:cNvSpPr/>
          <p:nvPr/>
        </p:nvSpPr>
        <p:spPr>
          <a:xfrm>
            <a:off x="5027379" y="1624122"/>
            <a:ext cx="3891790" cy="1188716"/>
          </a:xfrm>
          <a:prstGeom prst="wedgeRectCallout">
            <a:avLst>
              <a:gd name="adj1" fmla="val 10556"/>
              <a:gd name="adj2" fmla="val 79165"/>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186904778"/>
              </p:ext>
            </p:extLst>
          </p:nvPr>
        </p:nvGraphicFramePr>
        <p:xfrm>
          <a:off x="330944" y="2385200"/>
          <a:ext cx="3460224" cy="370840"/>
        </p:xfrm>
        <a:graphic>
          <a:graphicData uri="http://schemas.openxmlformats.org/drawingml/2006/table">
            <a:tbl>
              <a:tblPr firstRow="1" bandRow="1">
                <a:tableStyleId>{5940675A-B579-460E-94D1-54222C63F5DA}</a:tableStyleId>
              </a:tblPr>
              <a:tblGrid>
                <a:gridCol w="1153408"/>
                <a:gridCol w="1153408"/>
                <a:gridCol w="1153408"/>
              </a:tblGrid>
              <a:tr h="370840">
                <a:tc>
                  <a:txBody>
                    <a:bodyPr/>
                    <a:lstStyle/>
                    <a:p>
                      <a:pPr algn="r"/>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c>
                  <a:txBody>
                    <a:bodyPr/>
                    <a:lstStyle/>
                    <a:p>
                      <a:pPr algn="r"/>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8B3DE"/>
                    </a:solidFill>
                  </a:tcPr>
                </a:tc>
              </a:tr>
            </a:tbl>
          </a:graphicData>
        </a:graphic>
      </p:graphicFrame>
      <p:sp>
        <p:nvSpPr>
          <p:cNvPr id="21" name="TextBox 20"/>
          <p:cNvSpPr txBox="1"/>
          <p:nvPr/>
        </p:nvSpPr>
        <p:spPr>
          <a:xfrm>
            <a:off x="330944" y="4127177"/>
            <a:ext cx="3502178" cy="338554"/>
          </a:xfrm>
          <a:prstGeom prst="rect">
            <a:avLst/>
          </a:prstGeom>
          <a:solidFill>
            <a:srgbClr val="C3D69B"/>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600" dirty="0" smtClean="0">
                <a:solidFill>
                  <a:srgbClr val="000000"/>
                </a:solidFill>
              </a:rPr>
              <a:t>1. Insert bid into Alice’s bid history</a:t>
            </a:r>
            <a:endParaRPr lang="en-US" sz="1600" dirty="0">
              <a:solidFill>
                <a:srgbClr val="000000"/>
              </a:solidFill>
            </a:endParaRPr>
          </a:p>
        </p:txBody>
      </p:sp>
      <p:sp>
        <p:nvSpPr>
          <p:cNvPr id="23" name="TextBox 22"/>
          <p:cNvSpPr txBox="1"/>
          <p:nvPr/>
        </p:nvSpPr>
        <p:spPr>
          <a:xfrm>
            <a:off x="3165495" y="3002566"/>
            <a:ext cx="636638" cy="369332"/>
          </a:xfrm>
          <a:prstGeom prst="rect">
            <a:avLst/>
          </a:prstGeom>
          <a:noFill/>
        </p:spPr>
        <p:txBody>
          <a:bodyPr wrap="none" rtlCol="0">
            <a:spAutoFit/>
          </a:bodyPr>
          <a:lstStyle/>
          <a:p>
            <a:r>
              <a:rPr lang="en-US" dirty="0" smtClean="0"/>
              <a:t>Alice</a:t>
            </a:r>
            <a:endParaRPr lang="en-US" dirty="0"/>
          </a:p>
        </p:txBody>
      </p:sp>
      <p:sp>
        <p:nvSpPr>
          <p:cNvPr id="24" name="TextBox 23"/>
          <p:cNvSpPr txBox="1"/>
          <p:nvPr/>
        </p:nvSpPr>
        <p:spPr>
          <a:xfrm>
            <a:off x="8403711" y="3041491"/>
            <a:ext cx="553231" cy="369332"/>
          </a:xfrm>
          <a:prstGeom prst="rect">
            <a:avLst/>
          </a:prstGeom>
          <a:noFill/>
        </p:spPr>
        <p:txBody>
          <a:bodyPr wrap="none" rtlCol="0">
            <a:spAutoFit/>
          </a:bodyPr>
          <a:lstStyle/>
          <a:p>
            <a:r>
              <a:rPr lang="en-US" dirty="0" smtClean="0"/>
              <a:t>Bob</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713353404"/>
              </p:ext>
            </p:extLst>
          </p:nvPr>
        </p:nvGraphicFramePr>
        <p:xfrm>
          <a:off x="5226576" y="2013606"/>
          <a:ext cx="3460224" cy="370840"/>
        </p:xfrm>
        <a:graphic>
          <a:graphicData uri="http://schemas.openxmlformats.org/drawingml/2006/table">
            <a:tbl>
              <a:tblPr firstRow="1" bandRow="1">
                <a:tableStyleId>{5940675A-B579-460E-94D1-54222C63F5DA}</a:tableStyleId>
              </a:tblPr>
              <a:tblGrid>
                <a:gridCol w="1153408"/>
                <a:gridCol w="1153408"/>
                <a:gridCol w="1153408"/>
              </a:tblGrid>
              <a:tr h="370840">
                <a:tc>
                  <a:txBody>
                    <a:bodyPr/>
                    <a:lstStyle/>
                    <a:p>
                      <a:r>
                        <a:rPr lang="en-US" b="1" dirty="0" smtClean="0">
                          <a:solidFill>
                            <a:srgbClr val="1F497D"/>
                          </a:solidFill>
                        </a:rPr>
                        <a:t>Seller</a:t>
                      </a:r>
                      <a:endParaRPr lang="en-US" b="1" dirty="0">
                        <a:solidFill>
                          <a:srgbClr val="1F497D"/>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c>
                  <a:txBody>
                    <a:bodyPr/>
                    <a:lstStyle/>
                    <a:p>
                      <a:r>
                        <a:rPr lang="en-US" b="1" dirty="0" smtClean="0">
                          <a:solidFill>
                            <a:srgbClr val="1F497D"/>
                          </a:solidFill>
                        </a:rPr>
                        <a:t>Item</a:t>
                      </a:r>
                      <a:endParaRPr lang="en-US" b="1" dirty="0">
                        <a:solidFill>
                          <a:srgbClr val="1F497D"/>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c>
                  <a:txBody>
                    <a:bodyPr/>
                    <a:lstStyle/>
                    <a:p>
                      <a:r>
                        <a:rPr lang="en-US" b="1" dirty="0" smtClean="0">
                          <a:solidFill>
                            <a:srgbClr val="1F497D"/>
                          </a:solidFill>
                        </a:rPr>
                        <a:t>Highest</a:t>
                      </a:r>
                      <a:endParaRPr lang="en-US" b="1" dirty="0">
                        <a:solidFill>
                          <a:srgbClr val="1F497D"/>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r>
            </a:tbl>
          </a:graphicData>
        </a:graphic>
      </p:graphicFrame>
      <p:sp>
        <p:nvSpPr>
          <p:cNvPr id="14" name="TextBox 13"/>
          <p:cNvSpPr txBox="1"/>
          <p:nvPr/>
        </p:nvSpPr>
        <p:spPr>
          <a:xfrm>
            <a:off x="5184622" y="1624122"/>
            <a:ext cx="710451" cy="369332"/>
          </a:xfrm>
          <a:prstGeom prst="rect">
            <a:avLst/>
          </a:prstGeom>
          <a:noFill/>
        </p:spPr>
        <p:txBody>
          <a:bodyPr wrap="none" rtlCol="0">
            <a:spAutoFit/>
          </a:bodyPr>
          <a:lstStyle/>
          <a:p>
            <a:r>
              <a:rPr lang="en-US" dirty="0" smtClean="0"/>
              <a:t>Items</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706692865"/>
              </p:ext>
            </p:extLst>
          </p:nvPr>
        </p:nvGraphicFramePr>
        <p:xfrm>
          <a:off x="5226576" y="2384446"/>
          <a:ext cx="3460224" cy="370840"/>
        </p:xfrm>
        <a:graphic>
          <a:graphicData uri="http://schemas.openxmlformats.org/drawingml/2006/table">
            <a:tbl>
              <a:tblPr firstRow="1" bandRow="1">
                <a:tableStyleId>{5940675A-B579-460E-94D1-54222C63F5DA}</a:tableStyleId>
              </a:tblPr>
              <a:tblGrid>
                <a:gridCol w="1153408"/>
                <a:gridCol w="1153408"/>
                <a:gridCol w="1153408"/>
              </a:tblGrid>
              <a:tr h="370840">
                <a:tc>
                  <a:txBody>
                    <a:bodyPr/>
                    <a:lstStyle/>
                    <a:p>
                      <a:pPr algn="r"/>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c>
                  <a:txBody>
                    <a:bodyPr/>
                    <a:lstStyle/>
                    <a:p>
                      <a:pPr algn="r"/>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c>
                  <a:txBody>
                    <a:bodyPr/>
                    <a:lstStyle/>
                    <a:p>
                      <a:pPr algn="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687798379"/>
              </p:ext>
            </p:extLst>
          </p:nvPr>
        </p:nvGraphicFramePr>
        <p:xfrm>
          <a:off x="5226576" y="2384446"/>
          <a:ext cx="3460224" cy="370840"/>
        </p:xfrm>
        <a:graphic>
          <a:graphicData uri="http://schemas.openxmlformats.org/drawingml/2006/table">
            <a:tbl>
              <a:tblPr firstRow="1" bandRow="1">
                <a:tableStyleId>{5940675A-B579-460E-94D1-54222C63F5DA}</a:tableStyleId>
              </a:tblPr>
              <a:tblGrid>
                <a:gridCol w="1153408"/>
                <a:gridCol w="1153408"/>
                <a:gridCol w="1153408"/>
              </a:tblGrid>
              <a:tr h="370840">
                <a:tc>
                  <a:txBody>
                    <a:bodyPr/>
                    <a:lstStyle/>
                    <a:p>
                      <a:pPr algn="r"/>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c>
                  <a:txBody>
                    <a:bodyPr/>
                    <a:lstStyle/>
                    <a:p>
                      <a:pPr algn="r"/>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c>
                  <a:txBody>
                    <a:bodyPr/>
                    <a:lstStyle/>
                    <a:p>
                      <a:pPr algn="r"/>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3F548"/>
                    </a:solidFill>
                  </a:tcPr>
                </a:tc>
              </a:tr>
            </a:tbl>
          </a:graphicData>
        </a:graphic>
      </p:graphicFrame>
      <p:grpSp>
        <p:nvGrpSpPr>
          <p:cNvPr id="28" name="Group 27"/>
          <p:cNvGrpSpPr/>
          <p:nvPr/>
        </p:nvGrpSpPr>
        <p:grpSpPr>
          <a:xfrm>
            <a:off x="3833122" y="4117040"/>
            <a:ext cx="4853678" cy="338554"/>
            <a:chOff x="3833122" y="4117040"/>
            <a:chExt cx="4853678" cy="338554"/>
          </a:xfrm>
        </p:grpSpPr>
        <p:sp>
          <p:nvSpPr>
            <p:cNvPr id="22" name="TextBox 21"/>
            <p:cNvSpPr txBox="1"/>
            <p:nvPr/>
          </p:nvSpPr>
          <p:spPr>
            <a:xfrm>
              <a:off x="5184622" y="4117040"/>
              <a:ext cx="3502178" cy="338554"/>
            </a:xfrm>
            <a:prstGeom prst="rect">
              <a:avLst/>
            </a:prstGeom>
            <a:solidFill>
              <a:srgbClr val="C3D69B"/>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600" dirty="0">
                  <a:solidFill>
                    <a:srgbClr val="000000"/>
                  </a:solidFill>
                </a:rPr>
                <a:t>2. Update max price on </a:t>
              </a:r>
              <a:r>
                <a:rPr lang="en-US" sz="1600" dirty="0" smtClean="0">
                  <a:solidFill>
                    <a:srgbClr val="000000"/>
                  </a:solidFill>
                </a:rPr>
                <a:t>Bob’s camera</a:t>
              </a:r>
              <a:endParaRPr lang="en-US" sz="1600" dirty="0">
                <a:solidFill>
                  <a:srgbClr val="000000"/>
                </a:solidFill>
              </a:endParaRPr>
            </a:p>
          </p:txBody>
        </p:sp>
        <p:cxnSp>
          <p:nvCxnSpPr>
            <p:cNvPr id="25" name="Straight Arrow Connector 24"/>
            <p:cNvCxnSpPr>
              <a:stCxn id="21" idx="3"/>
              <a:endCxn id="22" idx="1"/>
            </p:cNvCxnSpPr>
            <p:nvPr/>
          </p:nvCxnSpPr>
          <p:spPr>
            <a:xfrm flipV="1">
              <a:off x="3833122" y="4286317"/>
              <a:ext cx="1351500" cy="10137"/>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4504647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wipe(left)">
                                      <p:cBhvr>
                                        <p:cTn id="13" dur="500"/>
                                        <p:tgtEl>
                                          <p:spTgt spid="28"/>
                                        </p:tgtEl>
                                      </p:cBhvr>
                                    </p:animEffect>
                                  </p:childTnLst>
                                </p:cTn>
                              </p:par>
                            </p:childTnLst>
                          </p:cTn>
                        </p:par>
                        <p:par>
                          <p:cTn id="14" fill="hold">
                            <p:stCondLst>
                              <p:cond delay="500"/>
                            </p:stCondLst>
                            <p:childTnLst>
                              <p:par>
                                <p:cTn id="15" presetID="1" presetClass="entr" presetSubtype="0"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Lynx implementation</a:t>
            </a:r>
            <a:endParaRPr lang="en-US" dirty="0"/>
          </a:p>
        </p:txBody>
      </p:sp>
      <p:sp>
        <p:nvSpPr>
          <p:cNvPr id="4" name="Content Placeholder 3"/>
          <p:cNvSpPr>
            <a:spLocks noGrp="1"/>
          </p:cNvSpPr>
          <p:nvPr>
            <p:ph idx="1"/>
          </p:nvPr>
        </p:nvSpPr>
        <p:spPr>
          <a:xfrm>
            <a:off x="457200" y="1600201"/>
            <a:ext cx="8229600" cy="5363622"/>
          </a:xfrm>
        </p:spPr>
        <p:txBody>
          <a:bodyPr>
            <a:normAutofit/>
          </a:bodyPr>
          <a:lstStyle/>
          <a:p>
            <a:r>
              <a:rPr lang="en-US" sz="2800" dirty="0" smtClean="0"/>
              <a:t>5000 lines C++ and 3500 lines RPC library</a:t>
            </a:r>
          </a:p>
          <a:p>
            <a:r>
              <a:rPr lang="en-US" sz="2800" dirty="0" smtClean="0"/>
              <a:t>Uses an in-memory key/value store</a:t>
            </a:r>
          </a:p>
          <a:p>
            <a:r>
              <a:rPr lang="en-US" sz="2800" dirty="0" smtClean="0"/>
              <a:t>Support user chains in </a:t>
            </a:r>
            <a:r>
              <a:rPr lang="en-US" sz="2800" dirty="0" err="1" smtClean="0"/>
              <a:t>Javascript</a:t>
            </a:r>
            <a:r>
              <a:rPr lang="en-US" sz="2800" dirty="0" smtClean="0"/>
              <a:t> (via V8)</a:t>
            </a:r>
          </a:p>
        </p:txBody>
      </p:sp>
    </p:spTree>
    <p:extLst>
      <p:ext uri="{BB962C8B-B14F-4D97-AF65-F5344CB8AC3E}">
        <p14:creationId xmlns:p14="http://schemas.microsoft.com/office/powerpoint/2010/main" val="42930742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contributions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 new primitive: transaction chain</a:t>
            </a:r>
          </a:p>
          <a:p>
            <a:pPr marL="834390" lvl="1" indent="-514350"/>
            <a:r>
              <a:rPr lang="en-US" dirty="0" smtClean="0"/>
              <a:t>Allow for low latency, serializable transactions</a:t>
            </a:r>
          </a:p>
          <a:p>
            <a:pPr marL="0" indent="0">
              <a:buNone/>
            </a:pPr>
            <a:endParaRPr lang="en-US" dirty="0"/>
          </a:p>
          <a:p>
            <a:pPr marL="514350" indent="-514350">
              <a:buFont typeface="+mj-lt"/>
              <a:buAutoNum type="arabicPeriod"/>
            </a:pPr>
            <a:r>
              <a:rPr lang="en-US" dirty="0" smtClean="0"/>
              <a:t>Lynx geo-storage system: built with chains</a:t>
            </a:r>
          </a:p>
          <a:p>
            <a:pPr marL="834390" lvl="1" indent="-514350"/>
            <a:r>
              <a:rPr lang="en-US" dirty="0" smtClean="0"/>
              <a:t>Relational tables</a:t>
            </a:r>
          </a:p>
          <a:p>
            <a:pPr marL="834390" lvl="1" indent="-514350"/>
            <a:r>
              <a:rPr lang="en-US" dirty="0" smtClean="0"/>
              <a:t>Secondary indices, materialized join views</a:t>
            </a:r>
          </a:p>
          <a:p>
            <a:pPr marL="834390" lvl="1" indent="-514350"/>
            <a:endParaRPr lang="en-US" dirty="0" smtClean="0"/>
          </a:p>
          <a:p>
            <a:pPr marL="834390" lvl="1" indent="-514350"/>
            <a:endParaRPr lang="en-US" dirty="0"/>
          </a:p>
        </p:txBody>
      </p:sp>
    </p:spTree>
    <p:extLst>
      <p:ext uri="{BB962C8B-B14F-4D97-AF65-F5344CB8AC3E}">
        <p14:creationId xmlns:p14="http://schemas.microsoft.com/office/powerpoint/2010/main" val="2516071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a:t>
            </a:r>
            <a:r>
              <a:rPr lang="en-US" dirty="0" smtClean="0"/>
              <a:t>eo-distributed storage is hard</a:t>
            </a:r>
            <a:endParaRPr lang="en-US" dirty="0"/>
          </a:p>
        </p:txBody>
      </p:sp>
      <p:sp>
        <p:nvSpPr>
          <p:cNvPr id="3" name="Content Placeholder 2"/>
          <p:cNvSpPr>
            <a:spLocks noGrp="1"/>
          </p:cNvSpPr>
          <p:nvPr>
            <p:ph idx="1"/>
          </p:nvPr>
        </p:nvSpPr>
        <p:spPr/>
        <p:txBody>
          <a:bodyPr>
            <a:normAutofit fontScale="92500"/>
          </a:bodyPr>
          <a:lstStyle/>
          <a:p>
            <a:r>
              <a:rPr lang="en-US" dirty="0" smtClean="0"/>
              <a:t>Applications demand simplicity &amp; performance</a:t>
            </a:r>
          </a:p>
          <a:p>
            <a:pPr lvl="1"/>
            <a:r>
              <a:rPr lang="en-US" dirty="0" smtClean="0"/>
              <a:t>Friendly programming model</a:t>
            </a:r>
          </a:p>
          <a:p>
            <a:pPr lvl="2"/>
            <a:r>
              <a:rPr lang="en-US" dirty="0" smtClean="0"/>
              <a:t>Relational tables</a:t>
            </a:r>
          </a:p>
          <a:p>
            <a:pPr lvl="2"/>
            <a:r>
              <a:rPr lang="en-US" dirty="0" smtClean="0">
                <a:solidFill>
                  <a:srgbClr val="000000"/>
                </a:solidFill>
              </a:rPr>
              <a:t>Transactions</a:t>
            </a:r>
          </a:p>
          <a:p>
            <a:pPr lvl="1"/>
            <a:r>
              <a:rPr lang="en-US" dirty="0" smtClean="0">
                <a:solidFill>
                  <a:srgbClr val="000000"/>
                </a:solidFill>
              </a:rPr>
              <a:t>Fast response</a:t>
            </a:r>
          </a:p>
          <a:p>
            <a:pPr lvl="2"/>
            <a:r>
              <a:rPr lang="en-US" dirty="0" smtClean="0"/>
              <a:t>Ideally, operation latency = O(intra-datacenter RTT)</a:t>
            </a:r>
          </a:p>
          <a:p>
            <a:r>
              <a:rPr lang="en-US" dirty="0" smtClean="0"/>
              <a:t>Geo-distribution leads to high latency</a:t>
            </a:r>
          </a:p>
          <a:p>
            <a:pPr lvl="1"/>
            <a:r>
              <a:rPr lang="en-US" dirty="0" smtClean="0"/>
              <a:t>Coordinate data access across datacenters</a:t>
            </a:r>
          </a:p>
          <a:p>
            <a:pPr lvl="2"/>
            <a:r>
              <a:rPr lang="en-US" dirty="0" smtClean="0"/>
              <a:t>Operation latency = O(inter-datacenter RTT) = O(100ms)</a:t>
            </a:r>
          </a:p>
          <a:p>
            <a:pPr lvl="1"/>
            <a:endParaRPr lang="en-US" dirty="0" smtClean="0"/>
          </a:p>
          <a:p>
            <a:pPr lvl="2"/>
            <a:endParaRPr lang="en-US" dirty="0"/>
          </a:p>
        </p:txBody>
      </p:sp>
    </p:spTree>
    <p:custDataLst>
      <p:tags r:id="rId1"/>
    </p:custDataLst>
    <p:extLst>
      <p:ext uri="{BB962C8B-B14F-4D97-AF65-F5344CB8AC3E}">
        <p14:creationId xmlns:p14="http://schemas.microsoft.com/office/powerpoint/2010/main" val="3695522767"/>
      </p:ext>
    </p:extLst>
  </p:cSld>
  <p:clrMapOvr>
    <a:masterClrMapping/>
  </p:clrMapOvr>
  <mc:AlternateContent xmlns:mc="http://schemas.openxmlformats.org/markup-compatibility/2006" xmlns:p14="http://schemas.microsoft.com/office/powerpoint/2010/main">
    <mc:Choice Requires="p14">
      <p:transition spd="slow" p14:dur="2000" advTm="7002"/>
    </mc:Choice>
    <mc:Fallback xmlns="">
      <p:transition xmlns:p14="http://schemas.microsoft.com/office/powerpoint/2010/main" spd="slow" advTm="700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 Outline</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Motivation</a:t>
            </a:r>
          </a:p>
          <a:p>
            <a:r>
              <a:rPr lang="en-US" dirty="0" smtClean="0"/>
              <a:t>Transaction chains</a:t>
            </a:r>
          </a:p>
          <a:p>
            <a:r>
              <a:rPr lang="en-US" dirty="0" smtClean="0"/>
              <a:t>Lynx</a:t>
            </a:r>
          </a:p>
          <a:p>
            <a:r>
              <a:rPr lang="en-US" dirty="0" smtClean="0"/>
              <a:t>Evaluation</a:t>
            </a:r>
            <a:endParaRPr lang="en-US" dirty="0"/>
          </a:p>
        </p:txBody>
      </p:sp>
    </p:spTree>
    <p:extLst>
      <p:ext uri="{BB962C8B-B14F-4D97-AF65-F5344CB8AC3E}">
        <p14:creationId xmlns:p14="http://schemas.microsoft.com/office/powerpoint/2010/main" val="38487510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a:xfrm>
            <a:off x="5287818" y="3765550"/>
            <a:ext cx="3140365" cy="2849995"/>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Document 21"/>
          <p:cNvSpPr/>
          <p:nvPr/>
        </p:nvSpPr>
        <p:spPr>
          <a:xfrm>
            <a:off x="4691710" y="2692636"/>
            <a:ext cx="3074339" cy="540691"/>
          </a:xfrm>
          <a:prstGeom prst="flowChartDocument">
            <a:avLst/>
          </a:prstGeom>
          <a:solidFill>
            <a:srgbClr val="F3F54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ounded Rectangle 2"/>
          <p:cNvSpPr/>
          <p:nvPr/>
        </p:nvSpPr>
        <p:spPr>
          <a:xfrm>
            <a:off x="905703" y="3813652"/>
            <a:ext cx="3005897" cy="2697984"/>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Document 20"/>
          <p:cNvSpPr/>
          <p:nvPr/>
        </p:nvSpPr>
        <p:spPr>
          <a:xfrm>
            <a:off x="4691711" y="2310251"/>
            <a:ext cx="3074338" cy="532014"/>
          </a:xfrm>
          <a:prstGeom prst="flowChartDocument">
            <a:avLst/>
          </a:prstGeom>
          <a:solidFill>
            <a:srgbClr val="F3F54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Document 11"/>
          <p:cNvSpPr/>
          <p:nvPr/>
        </p:nvSpPr>
        <p:spPr>
          <a:xfrm>
            <a:off x="660174" y="2711477"/>
            <a:ext cx="2666288" cy="521850"/>
          </a:xfrm>
          <a:prstGeom prst="flowChartDocument">
            <a:avLst/>
          </a:prstGeom>
          <a:solidFill>
            <a:srgbClr val="F8B3D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Document 10"/>
          <p:cNvSpPr/>
          <p:nvPr/>
        </p:nvSpPr>
        <p:spPr>
          <a:xfrm>
            <a:off x="660174" y="2321796"/>
            <a:ext cx="2666289" cy="532014"/>
          </a:xfrm>
          <a:prstGeom prst="flowChartDocument">
            <a:avLst/>
          </a:prstGeom>
          <a:solidFill>
            <a:srgbClr val="F8B3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274" y="160892"/>
            <a:ext cx="8229600" cy="1143000"/>
          </a:xfrm>
        </p:spPr>
        <p:txBody>
          <a:bodyPr>
            <a:normAutofit/>
          </a:bodyPr>
          <a:lstStyle/>
          <a:p>
            <a:r>
              <a:rPr lang="en-US" dirty="0" smtClean="0"/>
              <a:t>Why transaction chains? </a:t>
            </a:r>
            <a:endParaRPr lang="en-US" dirty="0"/>
          </a:p>
        </p:txBody>
      </p:sp>
      <p:pic>
        <p:nvPicPr>
          <p:cNvPr id="5" name="Picture 4" descr="1382569286_user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0" y="4443287"/>
            <a:ext cx="628819" cy="628819"/>
          </a:xfrm>
          <a:prstGeom prst="rect">
            <a:avLst/>
          </a:prstGeom>
        </p:spPr>
      </p:pic>
      <p:pic>
        <p:nvPicPr>
          <p:cNvPr id="6" name="Picture 5" descr="1382569315_user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97145" y="3971214"/>
            <a:ext cx="575583" cy="575583"/>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1864700854"/>
              </p:ext>
            </p:extLst>
          </p:nvPr>
        </p:nvGraphicFramePr>
        <p:xfrm>
          <a:off x="660175" y="1981320"/>
          <a:ext cx="2666289" cy="370840"/>
        </p:xfrm>
        <a:graphic>
          <a:graphicData uri="http://schemas.openxmlformats.org/drawingml/2006/table">
            <a:tbl>
              <a:tblPr firstRow="1" bandRow="1">
                <a:tableStyleId>{5940675A-B579-460E-94D1-54222C63F5DA}</a:tableStyleId>
              </a:tblPr>
              <a:tblGrid>
                <a:gridCol w="866975"/>
                <a:gridCol w="1118902"/>
                <a:gridCol w="680412"/>
              </a:tblGrid>
              <a:tr h="370840">
                <a:tc>
                  <a:txBody>
                    <a:bodyPr/>
                    <a:lstStyle/>
                    <a:p>
                      <a:r>
                        <a:rPr lang="en-US" b="1" dirty="0" smtClean="0">
                          <a:solidFill>
                            <a:schemeClr val="tx2"/>
                          </a:solidFill>
                        </a:rPr>
                        <a:t>Bidder</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c>
                  <a:txBody>
                    <a:bodyPr/>
                    <a:lstStyle/>
                    <a:p>
                      <a:r>
                        <a:rPr lang="en-US" b="1" dirty="0" smtClean="0">
                          <a:solidFill>
                            <a:schemeClr val="tx2"/>
                          </a:solidFill>
                        </a:rPr>
                        <a:t>Item</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c>
                  <a:txBody>
                    <a:bodyPr/>
                    <a:lstStyle/>
                    <a:p>
                      <a:r>
                        <a:rPr lang="en-US" b="1" dirty="0" smtClean="0">
                          <a:solidFill>
                            <a:schemeClr val="tx2"/>
                          </a:solidFill>
                        </a:rPr>
                        <a:t>Price</a:t>
                      </a:r>
                      <a:endParaRPr lang="en-US" b="1" dirty="0">
                        <a:solidFill>
                          <a:schemeClr val="tx2"/>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6FCF"/>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851529226"/>
              </p:ext>
            </p:extLst>
          </p:nvPr>
        </p:nvGraphicFramePr>
        <p:xfrm>
          <a:off x="4691710" y="1918600"/>
          <a:ext cx="3074339" cy="370840"/>
        </p:xfrm>
        <a:graphic>
          <a:graphicData uri="http://schemas.openxmlformats.org/drawingml/2006/table">
            <a:tbl>
              <a:tblPr firstRow="1" bandRow="1">
                <a:tableStyleId>{5940675A-B579-460E-94D1-54222C63F5DA}</a:tableStyleId>
              </a:tblPr>
              <a:tblGrid>
                <a:gridCol w="746526"/>
                <a:gridCol w="1045593"/>
                <a:gridCol w="1282220"/>
              </a:tblGrid>
              <a:tr h="370840">
                <a:tc>
                  <a:txBody>
                    <a:bodyPr/>
                    <a:lstStyle/>
                    <a:p>
                      <a:r>
                        <a:rPr lang="en-US" b="1" dirty="0" smtClean="0">
                          <a:solidFill>
                            <a:srgbClr val="1F497D"/>
                          </a:solidFill>
                        </a:rPr>
                        <a:t>Seller</a:t>
                      </a:r>
                      <a:endParaRPr lang="en-US" b="1" dirty="0">
                        <a:solidFill>
                          <a:srgbClr val="1F497D"/>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B2AE28"/>
                    </a:solidFill>
                  </a:tcPr>
                </a:tc>
                <a:tc>
                  <a:txBody>
                    <a:bodyPr/>
                    <a:lstStyle/>
                    <a:p>
                      <a:r>
                        <a:rPr lang="en-US" b="1" dirty="0" smtClean="0">
                          <a:solidFill>
                            <a:srgbClr val="1F497D"/>
                          </a:solidFill>
                        </a:rPr>
                        <a:t>Item</a:t>
                      </a:r>
                      <a:endParaRPr lang="en-US" b="1" dirty="0">
                        <a:solidFill>
                          <a:srgbClr val="1F497D"/>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B2AE28"/>
                    </a:solidFill>
                  </a:tcPr>
                </a:tc>
                <a:tc>
                  <a:txBody>
                    <a:bodyPr/>
                    <a:lstStyle/>
                    <a:p>
                      <a:r>
                        <a:rPr lang="en-US" b="1" dirty="0" smtClean="0">
                          <a:solidFill>
                            <a:srgbClr val="1F497D"/>
                          </a:solidFill>
                        </a:rPr>
                        <a:t>Highest bid</a:t>
                      </a:r>
                      <a:endParaRPr lang="en-US" b="1" dirty="0">
                        <a:solidFill>
                          <a:srgbClr val="1F497D"/>
                        </a:solidFill>
                      </a:endParaRPr>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B2AE28"/>
                    </a:solidFill>
                  </a:tcPr>
                </a:tc>
              </a:tr>
            </a:tbl>
          </a:graphicData>
        </a:graphic>
      </p:graphicFrame>
      <p:sp>
        <p:nvSpPr>
          <p:cNvPr id="19" name="TextBox 18"/>
          <p:cNvSpPr txBox="1"/>
          <p:nvPr/>
        </p:nvSpPr>
        <p:spPr>
          <a:xfrm>
            <a:off x="628819" y="1596308"/>
            <a:ext cx="574759" cy="369332"/>
          </a:xfrm>
          <a:prstGeom prst="rect">
            <a:avLst/>
          </a:prstGeom>
          <a:noFill/>
        </p:spPr>
        <p:txBody>
          <a:bodyPr wrap="none" rtlCol="0">
            <a:spAutoFit/>
          </a:bodyPr>
          <a:lstStyle/>
          <a:p>
            <a:r>
              <a:rPr lang="en-US" dirty="0" smtClean="0"/>
              <a:t>Bids</a:t>
            </a:r>
            <a:endParaRPr lang="en-US" dirty="0"/>
          </a:p>
        </p:txBody>
      </p:sp>
      <p:sp>
        <p:nvSpPr>
          <p:cNvPr id="20" name="TextBox 19"/>
          <p:cNvSpPr txBox="1"/>
          <p:nvPr/>
        </p:nvSpPr>
        <p:spPr>
          <a:xfrm>
            <a:off x="4691710" y="1549268"/>
            <a:ext cx="710451" cy="369332"/>
          </a:xfrm>
          <a:prstGeom prst="rect">
            <a:avLst/>
          </a:prstGeom>
          <a:noFill/>
        </p:spPr>
        <p:txBody>
          <a:bodyPr wrap="none" rtlCol="0">
            <a:spAutoFit/>
          </a:bodyPr>
          <a:lstStyle/>
          <a:p>
            <a:r>
              <a:rPr lang="en-US" dirty="0" smtClean="0"/>
              <a:t>Items</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218043541"/>
              </p:ext>
            </p:extLst>
          </p:nvPr>
        </p:nvGraphicFramePr>
        <p:xfrm>
          <a:off x="660175" y="2321796"/>
          <a:ext cx="2666289" cy="370840"/>
        </p:xfrm>
        <a:graphic>
          <a:graphicData uri="http://schemas.openxmlformats.org/drawingml/2006/table">
            <a:tbl>
              <a:tblPr firstRow="1" bandRow="1">
                <a:tableStyleId>{5940675A-B579-460E-94D1-54222C63F5DA}</a:tableStyleId>
              </a:tblPr>
              <a:tblGrid>
                <a:gridCol w="888763"/>
                <a:gridCol w="1097113"/>
                <a:gridCol w="680413"/>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Book</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1326093"/>
              </p:ext>
            </p:extLst>
          </p:nvPr>
        </p:nvGraphicFramePr>
        <p:xfrm>
          <a:off x="660174" y="2692636"/>
          <a:ext cx="2666289" cy="370840"/>
        </p:xfrm>
        <a:graphic>
          <a:graphicData uri="http://schemas.openxmlformats.org/drawingml/2006/table">
            <a:tbl>
              <a:tblPr firstRow="1" bandRow="1">
                <a:tableStyleId>{5940675A-B579-460E-94D1-54222C63F5DA}</a:tableStyleId>
              </a:tblPr>
              <a:tblGrid>
                <a:gridCol w="888763"/>
                <a:gridCol w="1097114"/>
                <a:gridCol w="680412"/>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Book</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$20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441541162"/>
              </p:ext>
            </p:extLst>
          </p:nvPr>
        </p:nvGraphicFramePr>
        <p:xfrm>
          <a:off x="4691710" y="2289440"/>
          <a:ext cx="3074339" cy="370840"/>
        </p:xfrm>
        <a:graphic>
          <a:graphicData uri="http://schemas.openxmlformats.org/drawingml/2006/table">
            <a:tbl>
              <a:tblPr firstRow="1" bandRow="1">
                <a:tableStyleId>{5940675A-B579-460E-94D1-54222C63F5DA}</a:tableStyleId>
              </a:tblPr>
              <a:tblGrid>
                <a:gridCol w="743890"/>
                <a:gridCol w="1047750"/>
                <a:gridCol w="1282699"/>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iPhone</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$20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r>
            </a:tbl>
          </a:graphicData>
        </a:graphic>
      </p:graphicFrame>
      <p:sp>
        <p:nvSpPr>
          <p:cNvPr id="38" name="TextBox 37"/>
          <p:cNvSpPr txBox="1"/>
          <p:nvPr/>
        </p:nvSpPr>
        <p:spPr>
          <a:xfrm>
            <a:off x="8619497" y="4547087"/>
            <a:ext cx="553231" cy="369332"/>
          </a:xfrm>
          <a:prstGeom prst="rect">
            <a:avLst/>
          </a:prstGeom>
          <a:noFill/>
        </p:spPr>
        <p:txBody>
          <a:bodyPr wrap="none" rtlCol="0">
            <a:spAutoFit/>
          </a:bodyPr>
          <a:lstStyle/>
          <a:p>
            <a:r>
              <a:rPr lang="en-US" dirty="0" smtClean="0"/>
              <a:t>Bob</a:t>
            </a:r>
            <a:endParaRPr lang="en-US" dirty="0"/>
          </a:p>
        </p:txBody>
      </p:sp>
      <p:sp>
        <p:nvSpPr>
          <p:cNvPr id="9" name="TextBox 8"/>
          <p:cNvSpPr txBox="1"/>
          <p:nvPr/>
        </p:nvSpPr>
        <p:spPr>
          <a:xfrm>
            <a:off x="1044248" y="6103431"/>
            <a:ext cx="1471376" cy="369332"/>
          </a:xfrm>
          <a:prstGeom prst="rect">
            <a:avLst/>
          </a:prstGeom>
          <a:noFill/>
        </p:spPr>
        <p:txBody>
          <a:bodyPr wrap="none" rtlCol="0">
            <a:spAutoFit/>
          </a:bodyPr>
          <a:lstStyle/>
          <a:p>
            <a:r>
              <a:rPr lang="en-US" dirty="0" smtClean="0"/>
              <a:t>Datacenter-1</a:t>
            </a:r>
            <a:endParaRPr lang="en-US" dirty="0"/>
          </a:p>
        </p:txBody>
      </p:sp>
      <p:sp>
        <p:nvSpPr>
          <p:cNvPr id="33" name="TextBox 32"/>
          <p:cNvSpPr txBox="1"/>
          <p:nvPr/>
        </p:nvSpPr>
        <p:spPr>
          <a:xfrm>
            <a:off x="5402161" y="6142304"/>
            <a:ext cx="1419191" cy="369332"/>
          </a:xfrm>
          <a:prstGeom prst="rect">
            <a:avLst/>
          </a:prstGeom>
          <a:noFill/>
        </p:spPr>
        <p:txBody>
          <a:bodyPr wrap="none" rtlCol="0">
            <a:spAutoFit/>
          </a:bodyPr>
          <a:lstStyle/>
          <a:p>
            <a:r>
              <a:rPr lang="en-US" dirty="0" smtClean="0"/>
              <a:t>Datacenter-2</a:t>
            </a:r>
            <a:endParaRPr lang="en-US" dirty="0"/>
          </a:p>
        </p:txBody>
      </p:sp>
      <p:sp>
        <p:nvSpPr>
          <p:cNvPr id="34" name="TextBox 33"/>
          <p:cNvSpPr txBox="1"/>
          <p:nvPr/>
        </p:nvSpPr>
        <p:spPr>
          <a:xfrm>
            <a:off x="53554" y="5072106"/>
            <a:ext cx="636638" cy="369332"/>
          </a:xfrm>
          <a:prstGeom prst="rect">
            <a:avLst/>
          </a:prstGeom>
          <a:noFill/>
        </p:spPr>
        <p:txBody>
          <a:bodyPr wrap="none" rtlCol="0">
            <a:spAutoFit/>
          </a:bodyPr>
          <a:lstStyle/>
          <a:p>
            <a:r>
              <a:rPr lang="en-US" dirty="0" smtClean="0"/>
              <a:t>Alice</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1232448891"/>
              </p:ext>
            </p:extLst>
          </p:nvPr>
        </p:nvGraphicFramePr>
        <p:xfrm>
          <a:off x="4691711" y="2660280"/>
          <a:ext cx="3074338" cy="370840"/>
        </p:xfrm>
        <a:graphic>
          <a:graphicData uri="http://schemas.openxmlformats.org/drawingml/2006/table">
            <a:tbl>
              <a:tblPr firstRow="1" bandRow="1">
                <a:tableStyleId>{5940675A-B579-460E-94D1-54222C63F5DA}</a:tableStyleId>
              </a:tblPr>
              <a:tblGrid>
                <a:gridCol w="737539"/>
                <a:gridCol w="1060450"/>
                <a:gridCol w="1276349"/>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r>
            </a:tbl>
          </a:graphicData>
        </a:graphic>
      </p:graphicFrame>
      <p:sp>
        <p:nvSpPr>
          <p:cNvPr id="4" name="TextBox 3"/>
          <p:cNvSpPr txBox="1"/>
          <p:nvPr/>
        </p:nvSpPr>
        <p:spPr>
          <a:xfrm>
            <a:off x="2681244" y="1194694"/>
            <a:ext cx="1775271" cy="400110"/>
          </a:xfrm>
          <a:prstGeom prst="rect">
            <a:avLst/>
          </a:prstGeom>
          <a:noFill/>
        </p:spPr>
        <p:txBody>
          <a:bodyPr wrap="none" rtlCol="0">
            <a:spAutoFit/>
          </a:bodyPr>
          <a:lstStyle/>
          <a:p>
            <a:r>
              <a:rPr lang="en-US" sz="2000" dirty="0" smtClean="0"/>
              <a:t>Auction service</a:t>
            </a:r>
            <a:endParaRPr lang="en-US" sz="2000" dirty="0"/>
          </a:p>
        </p:txBody>
      </p:sp>
    </p:spTree>
    <p:extLst>
      <p:ext uri="{BB962C8B-B14F-4D97-AF65-F5344CB8AC3E}">
        <p14:creationId xmlns:p14="http://schemas.microsoft.com/office/powerpoint/2010/main" val="21137998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 0 L 0.03542 0.25555 " pathEditMode="relative" ptsTypes="AA">
                                      <p:cBhvr>
                                        <p:cTn id="6" dur="2000" fill="hold"/>
                                        <p:tgtEl>
                                          <p:spTgt spid="14"/>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L 0.03542 0.25555 " pathEditMode="relative" ptsTypes="AA">
                                      <p:cBhvr>
                                        <p:cTn id="8" dur="2000" fill="hold"/>
                                        <p:tgtEl>
                                          <p:spTgt spid="11"/>
                                        </p:tgtEl>
                                        <p:attrNameLst>
                                          <p:attrName>ppt_x</p:attrName>
                                          <p:attrName>ppt_y</p:attrName>
                                        </p:attrNameLst>
                                      </p:cBhvr>
                                    </p:animMotion>
                                  </p:childTnLst>
                                </p:cTn>
                              </p:par>
                              <p:par>
                                <p:cTn id="9" presetID="0" presetClass="path" presetSubtype="0" accel="50000" decel="50000" fill="hold" nodeType="withEffect">
                                  <p:stCondLst>
                                    <p:cond delay="0"/>
                                  </p:stCondLst>
                                  <p:childTnLst>
                                    <p:animMotion origin="layout" path="M 0 0 L 0.51545 0.18681 " pathEditMode="relative" ptsTypes="AA">
                                      <p:cBhvr>
                                        <p:cTn id="10" dur="2000" fill="hold"/>
                                        <p:tgtEl>
                                          <p:spTgt spid="15"/>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 0 L 0.51545 0.18681 " pathEditMode="relative" ptsTypes="AA">
                                      <p:cBhvr>
                                        <p:cTn id="12" dur="2000" fill="hold"/>
                                        <p:tgtEl>
                                          <p:spTgt spid="12"/>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L -0.42327 0.41389 " pathEditMode="relative" ptsTypes="AA">
                                      <p:cBhvr>
                                        <p:cTn id="14" dur="2000" fill="hold"/>
                                        <p:tgtEl>
                                          <p:spTgt spid="21"/>
                                        </p:tgtEl>
                                        <p:attrNameLst>
                                          <p:attrName>ppt_x</p:attrName>
                                          <p:attrName>ppt_y</p:attrName>
                                        </p:attrNameLst>
                                      </p:cBhvr>
                                    </p:animMotion>
                                  </p:childTnLst>
                                </p:cTn>
                              </p:par>
                              <p:par>
                                <p:cTn id="15" presetID="0" presetClass="path" presetSubtype="0" accel="50000" decel="50000" fill="hold" nodeType="withEffect">
                                  <p:stCondLst>
                                    <p:cond delay="0"/>
                                  </p:stCondLst>
                                  <p:childTnLst>
                                    <p:animMotion origin="layout" path="M 0 0 L -0.42327 0.41389 " pathEditMode="relative" ptsTypes="AA">
                                      <p:cBhvr>
                                        <p:cTn id="16" dur="2000" fill="hold"/>
                                        <p:tgtEl>
                                          <p:spTgt spid="24"/>
                                        </p:tgtEl>
                                        <p:attrNameLst>
                                          <p:attrName>ppt_x</p:attrName>
                                          <p:attrName>ppt_y</p:attrName>
                                        </p:attrNameLst>
                                      </p:cBhvr>
                                    </p:animMotion>
                                  </p:childTnLst>
                                </p:cTn>
                              </p:par>
                              <p:par>
                                <p:cTn id="17" presetID="0" presetClass="path" presetSubtype="0" accel="50000" decel="50000" fill="hold" nodeType="withEffect">
                                  <p:stCondLst>
                                    <p:cond delay="0"/>
                                  </p:stCondLst>
                                  <p:childTnLst>
                                    <p:animMotion origin="layout" path="M 0 0 L 0.0776 0.3699 " pathEditMode="relative" ptsTypes="AA">
                                      <p:cBhvr>
                                        <p:cTn id="18" dur="2000" fill="hold"/>
                                        <p:tgtEl>
                                          <p:spTgt spid="23"/>
                                        </p:tgtEl>
                                        <p:attrNameLst>
                                          <p:attrName>ppt_x</p:attrName>
                                          <p:attrName>ppt_y</p:attrName>
                                        </p:attrNameLst>
                                      </p:cBhvr>
                                    </p:animMotion>
                                  </p:childTnLst>
                                </p:cTn>
                              </p:par>
                              <p:par>
                                <p:cTn id="19" presetID="0" presetClass="path" presetSubtype="0" accel="50000" decel="50000" fill="hold" grpId="0" nodeType="withEffect">
                                  <p:stCondLst>
                                    <p:cond delay="0"/>
                                  </p:stCondLst>
                                  <p:childTnLst>
                                    <p:animMotion origin="layout" path="M 0 0 L 0.0776 0.3699 " pathEditMode="relative" ptsTypes="AA">
                                      <p:cBhvr>
                                        <p:cTn id="20" dur="2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animBg="1"/>
      <p:bldP spid="12"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a:xfrm>
            <a:off x="5287818" y="3765550"/>
            <a:ext cx="3140365" cy="2849995"/>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Document 21"/>
          <p:cNvSpPr/>
          <p:nvPr/>
        </p:nvSpPr>
        <p:spPr>
          <a:xfrm>
            <a:off x="5353844" y="5441438"/>
            <a:ext cx="3074339" cy="540691"/>
          </a:xfrm>
          <a:prstGeom prst="flowChartDocument">
            <a:avLst/>
          </a:prstGeom>
          <a:solidFill>
            <a:srgbClr val="F3F54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ounded Rectangle 2"/>
          <p:cNvSpPr/>
          <p:nvPr/>
        </p:nvSpPr>
        <p:spPr>
          <a:xfrm>
            <a:off x="905703" y="3813652"/>
            <a:ext cx="3005897" cy="2697984"/>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Document 10"/>
          <p:cNvSpPr/>
          <p:nvPr/>
        </p:nvSpPr>
        <p:spPr>
          <a:xfrm>
            <a:off x="974973" y="4176247"/>
            <a:ext cx="2666289" cy="532014"/>
          </a:xfrm>
          <a:prstGeom prst="flowChartDocument">
            <a:avLst/>
          </a:prstGeom>
          <a:solidFill>
            <a:srgbClr val="F8B3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Why transaction chains?</a:t>
            </a:r>
            <a:endParaRPr lang="en-US" dirty="0"/>
          </a:p>
        </p:txBody>
      </p:sp>
      <p:pic>
        <p:nvPicPr>
          <p:cNvPr id="5" name="Picture 4" descr="1382569286_user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0" y="4443287"/>
            <a:ext cx="628819" cy="628819"/>
          </a:xfrm>
          <a:prstGeom prst="rect">
            <a:avLst/>
          </a:prstGeom>
        </p:spPr>
      </p:pic>
      <p:pic>
        <p:nvPicPr>
          <p:cNvPr id="6" name="Picture 5" descr="1382569315_user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97145" y="3971214"/>
            <a:ext cx="575583" cy="575583"/>
          </a:xfrm>
          <a:prstGeom prst="rect">
            <a:avLst/>
          </a:prstGeom>
        </p:spPr>
      </p:pic>
      <p:sp>
        <p:nvSpPr>
          <p:cNvPr id="19" name="TextBox 18"/>
          <p:cNvSpPr txBox="1"/>
          <p:nvPr/>
        </p:nvSpPr>
        <p:spPr>
          <a:xfrm>
            <a:off x="951883" y="3816688"/>
            <a:ext cx="1226793" cy="369332"/>
          </a:xfrm>
          <a:prstGeom prst="rect">
            <a:avLst/>
          </a:prstGeom>
          <a:noFill/>
        </p:spPr>
        <p:txBody>
          <a:bodyPr wrap="none" rtlCol="0">
            <a:spAutoFit/>
          </a:bodyPr>
          <a:lstStyle/>
          <a:p>
            <a:r>
              <a:rPr lang="en-US" dirty="0" smtClean="0"/>
              <a:t>Alice’s Bids</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3022754958"/>
              </p:ext>
            </p:extLst>
          </p:nvPr>
        </p:nvGraphicFramePr>
        <p:xfrm>
          <a:off x="974973" y="4176247"/>
          <a:ext cx="2666289" cy="370840"/>
        </p:xfrm>
        <a:graphic>
          <a:graphicData uri="http://schemas.openxmlformats.org/drawingml/2006/table">
            <a:tbl>
              <a:tblPr firstRow="1" bandRow="1">
                <a:tableStyleId>{5940675A-B579-460E-94D1-54222C63F5DA}</a:tableStyleId>
              </a:tblPr>
              <a:tblGrid>
                <a:gridCol w="888763"/>
                <a:gridCol w="1097113"/>
                <a:gridCol w="680413"/>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Book</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sp>
        <p:nvSpPr>
          <p:cNvPr id="38" name="TextBox 37"/>
          <p:cNvSpPr txBox="1"/>
          <p:nvPr/>
        </p:nvSpPr>
        <p:spPr>
          <a:xfrm>
            <a:off x="8619497" y="4547087"/>
            <a:ext cx="553231" cy="369332"/>
          </a:xfrm>
          <a:prstGeom prst="rect">
            <a:avLst/>
          </a:prstGeom>
          <a:noFill/>
        </p:spPr>
        <p:txBody>
          <a:bodyPr wrap="none" rtlCol="0">
            <a:spAutoFit/>
          </a:bodyPr>
          <a:lstStyle/>
          <a:p>
            <a:r>
              <a:rPr lang="en-US" dirty="0" smtClean="0"/>
              <a:t>Bob</a:t>
            </a:r>
            <a:endParaRPr lang="en-US" dirty="0"/>
          </a:p>
        </p:txBody>
      </p:sp>
      <p:sp>
        <p:nvSpPr>
          <p:cNvPr id="9" name="TextBox 8"/>
          <p:cNvSpPr txBox="1"/>
          <p:nvPr/>
        </p:nvSpPr>
        <p:spPr>
          <a:xfrm>
            <a:off x="1044248" y="6103431"/>
            <a:ext cx="1471376" cy="369332"/>
          </a:xfrm>
          <a:prstGeom prst="rect">
            <a:avLst/>
          </a:prstGeom>
          <a:noFill/>
        </p:spPr>
        <p:txBody>
          <a:bodyPr wrap="none" rtlCol="0">
            <a:spAutoFit/>
          </a:bodyPr>
          <a:lstStyle/>
          <a:p>
            <a:r>
              <a:rPr lang="en-US" dirty="0" smtClean="0"/>
              <a:t>Datacenter-1</a:t>
            </a:r>
            <a:endParaRPr lang="en-US" dirty="0"/>
          </a:p>
        </p:txBody>
      </p:sp>
      <p:sp>
        <p:nvSpPr>
          <p:cNvPr id="33" name="TextBox 32"/>
          <p:cNvSpPr txBox="1"/>
          <p:nvPr/>
        </p:nvSpPr>
        <p:spPr>
          <a:xfrm>
            <a:off x="5402161" y="6142304"/>
            <a:ext cx="1419191" cy="369332"/>
          </a:xfrm>
          <a:prstGeom prst="rect">
            <a:avLst/>
          </a:prstGeom>
          <a:noFill/>
        </p:spPr>
        <p:txBody>
          <a:bodyPr wrap="none" rtlCol="0">
            <a:spAutoFit/>
          </a:bodyPr>
          <a:lstStyle/>
          <a:p>
            <a:r>
              <a:rPr lang="en-US" dirty="0" smtClean="0"/>
              <a:t>Datacenter-2</a:t>
            </a:r>
            <a:endParaRPr lang="en-US" dirty="0"/>
          </a:p>
        </p:txBody>
      </p:sp>
      <p:sp>
        <p:nvSpPr>
          <p:cNvPr id="34" name="TextBox 33"/>
          <p:cNvSpPr txBox="1"/>
          <p:nvPr/>
        </p:nvSpPr>
        <p:spPr>
          <a:xfrm>
            <a:off x="53554" y="5072106"/>
            <a:ext cx="636638" cy="369332"/>
          </a:xfrm>
          <a:prstGeom prst="rect">
            <a:avLst/>
          </a:prstGeom>
          <a:noFill/>
        </p:spPr>
        <p:txBody>
          <a:bodyPr wrap="none" rtlCol="0">
            <a:spAutoFit/>
          </a:bodyPr>
          <a:lstStyle/>
          <a:p>
            <a:r>
              <a:rPr lang="en-US" dirty="0" smtClean="0"/>
              <a:t>Alice</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1068636061"/>
              </p:ext>
            </p:extLst>
          </p:nvPr>
        </p:nvGraphicFramePr>
        <p:xfrm>
          <a:off x="5353845" y="5409082"/>
          <a:ext cx="3074338" cy="370840"/>
        </p:xfrm>
        <a:graphic>
          <a:graphicData uri="http://schemas.openxmlformats.org/drawingml/2006/table">
            <a:tbl>
              <a:tblPr firstRow="1" bandRow="1">
                <a:tableStyleId>{5940675A-B579-460E-94D1-54222C63F5DA}</a:tableStyleId>
              </a:tblPr>
              <a:tblGrid>
                <a:gridCol w="737539"/>
                <a:gridCol w="1060450"/>
                <a:gridCol w="1276349"/>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r>
            </a:tbl>
          </a:graphicData>
        </a:graphic>
      </p:graphicFrame>
      <p:sp>
        <p:nvSpPr>
          <p:cNvPr id="25" name="TextBox 24"/>
          <p:cNvSpPr txBox="1"/>
          <p:nvPr/>
        </p:nvSpPr>
        <p:spPr>
          <a:xfrm>
            <a:off x="7201390" y="5016237"/>
            <a:ext cx="1278302" cy="369332"/>
          </a:xfrm>
          <a:prstGeom prst="rect">
            <a:avLst/>
          </a:prstGeom>
          <a:noFill/>
        </p:spPr>
        <p:txBody>
          <a:bodyPr wrap="none" rtlCol="0">
            <a:spAutoFit/>
          </a:bodyPr>
          <a:lstStyle/>
          <a:p>
            <a:r>
              <a:rPr lang="en-US" dirty="0" smtClean="0"/>
              <a:t>Bob’s Items</a:t>
            </a:r>
            <a:endParaRPr lang="en-US" dirty="0"/>
          </a:p>
        </p:txBody>
      </p:sp>
      <p:sp>
        <p:nvSpPr>
          <p:cNvPr id="4" name="TextBox 3"/>
          <p:cNvSpPr txBox="1"/>
          <p:nvPr/>
        </p:nvSpPr>
        <p:spPr>
          <a:xfrm>
            <a:off x="2612397" y="2067353"/>
            <a:ext cx="4016219" cy="400110"/>
          </a:xfrm>
          <a:prstGeom prst="rect">
            <a:avLst/>
          </a:prstGeom>
          <a:solidFill>
            <a:schemeClr val="accent1">
              <a:lumMod val="20000"/>
              <a:lumOff val="80000"/>
            </a:schemeClr>
          </a:solidFill>
        </p:spPr>
        <p:txBody>
          <a:bodyPr wrap="square" rtlCol="0">
            <a:spAutoFit/>
          </a:bodyPr>
          <a:lstStyle/>
          <a:p>
            <a:r>
              <a:rPr lang="en-US" sz="2000" dirty="0" smtClean="0"/>
              <a:t>1. Insert bid to Alice’s Bids  </a:t>
            </a:r>
            <a:endParaRPr lang="en-US" sz="2000" dirty="0"/>
          </a:p>
        </p:txBody>
      </p:sp>
      <p:sp>
        <p:nvSpPr>
          <p:cNvPr id="26" name="TextBox 25"/>
          <p:cNvSpPr txBox="1"/>
          <p:nvPr/>
        </p:nvSpPr>
        <p:spPr>
          <a:xfrm>
            <a:off x="2612397" y="2475943"/>
            <a:ext cx="4016219" cy="400110"/>
          </a:xfrm>
          <a:prstGeom prst="rect">
            <a:avLst/>
          </a:prstGeom>
          <a:solidFill>
            <a:schemeClr val="accent1">
              <a:lumMod val="20000"/>
              <a:lumOff val="80000"/>
            </a:schemeClr>
          </a:solidFill>
        </p:spPr>
        <p:txBody>
          <a:bodyPr wrap="none" rtlCol="0">
            <a:spAutoFit/>
          </a:bodyPr>
          <a:lstStyle/>
          <a:p>
            <a:r>
              <a:rPr lang="en-US" sz="2000" dirty="0"/>
              <a:t>2</a:t>
            </a:r>
            <a:r>
              <a:rPr lang="en-US" sz="2000" dirty="0" smtClean="0"/>
              <a:t>. Update highest bid on Bob’s Items</a:t>
            </a:r>
            <a:endParaRPr lang="en-US" sz="2000" dirty="0"/>
          </a:p>
        </p:txBody>
      </p:sp>
      <p:sp>
        <p:nvSpPr>
          <p:cNvPr id="7" name="TextBox 6"/>
          <p:cNvSpPr txBox="1"/>
          <p:nvPr/>
        </p:nvSpPr>
        <p:spPr>
          <a:xfrm>
            <a:off x="2258686" y="1558641"/>
            <a:ext cx="4151347" cy="400110"/>
          </a:xfrm>
          <a:prstGeom prst="rect">
            <a:avLst/>
          </a:prstGeom>
          <a:noFill/>
        </p:spPr>
        <p:txBody>
          <a:bodyPr wrap="none" rtlCol="0">
            <a:spAutoFit/>
          </a:bodyPr>
          <a:lstStyle/>
          <a:p>
            <a:r>
              <a:rPr lang="en-US" sz="2000" dirty="0" smtClean="0">
                <a:solidFill>
                  <a:srgbClr val="3366FF"/>
                </a:solidFill>
              </a:rPr>
              <a:t>Operation: Alice bids on Bob’s camera</a:t>
            </a:r>
            <a:endParaRPr lang="en-US" sz="2000" dirty="0">
              <a:solidFill>
                <a:srgbClr val="3366FF"/>
              </a:solidFill>
            </a:endParaRPr>
          </a:p>
        </p:txBody>
      </p:sp>
      <p:grpSp>
        <p:nvGrpSpPr>
          <p:cNvPr id="29" name="Group 28"/>
          <p:cNvGrpSpPr/>
          <p:nvPr/>
        </p:nvGrpSpPr>
        <p:grpSpPr>
          <a:xfrm>
            <a:off x="2308117" y="2267408"/>
            <a:ext cx="4893273" cy="2893410"/>
            <a:chOff x="2308117" y="2267408"/>
            <a:chExt cx="4893273" cy="2893410"/>
          </a:xfrm>
        </p:grpSpPr>
        <p:cxnSp>
          <p:nvCxnSpPr>
            <p:cNvPr id="18" name="Straight Arrow Connector 17"/>
            <p:cNvCxnSpPr>
              <a:stCxn id="4" idx="1"/>
              <a:endCxn id="14" idx="0"/>
            </p:cNvCxnSpPr>
            <p:nvPr/>
          </p:nvCxnSpPr>
          <p:spPr>
            <a:xfrm flipH="1">
              <a:off x="2308117" y="2267408"/>
              <a:ext cx="304280" cy="19088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6" idx="3"/>
            </p:cNvCxnSpPr>
            <p:nvPr/>
          </p:nvCxnSpPr>
          <p:spPr>
            <a:xfrm>
              <a:off x="6628616" y="2675998"/>
              <a:ext cx="572774" cy="248482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37" name="TextBox 36"/>
          <p:cNvSpPr txBox="1"/>
          <p:nvPr/>
        </p:nvSpPr>
        <p:spPr>
          <a:xfrm>
            <a:off x="2612397" y="2061023"/>
            <a:ext cx="4016219" cy="400110"/>
          </a:xfrm>
          <a:prstGeom prst="rect">
            <a:avLst/>
          </a:prstGeom>
          <a:solidFill>
            <a:schemeClr val="accent1">
              <a:lumMod val="20000"/>
              <a:lumOff val="80000"/>
            </a:schemeClr>
          </a:solidFill>
        </p:spPr>
        <p:txBody>
          <a:bodyPr wrap="square" rtlCol="0">
            <a:spAutoFit/>
          </a:bodyPr>
          <a:lstStyle/>
          <a:p>
            <a:r>
              <a:rPr lang="en-US" sz="2000" dirty="0" smtClean="0"/>
              <a:t>1. Insert bid to Alice’s Bids  </a:t>
            </a:r>
            <a:endParaRPr lang="en-US" sz="2000" dirty="0"/>
          </a:p>
        </p:txBody>
      </p:sp>
    </p:spTree>
    <p:extLst>
      <p:ext uri="{BB962C8B-B14F-4D97-AF65-F5344CB8AC3E}">
        <p14:creationId xmlns:p14="http://schemas.microsoft.com/office/powerpoint/2010/main" val="25724283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a:off x="4420466" y="2482276"/>
            <a:ext cx="669636" cy="0"/>
          </a:xfrm>
          <a:prstGeom prst="line">
            <a:avLst/>
          </a:prstGeom>
          <a:ln w="76200" cmpd="sng"/>
        </p:spPr>
        <p:style>
          <a:lnRef idx="2">
            <a:schemeClr val="accent1"/>
          </a:lnRef>
          <a:fillRef idx="0">
            <a:schemeClr val="accent1"/>
          </a:fillRef>
          <a:effectRef idx="1">
            <a:schemeClr val="accent1"/>
          </a:effectRef>
          <a:fontRef idx="minor">
            <a:schemeClr val="tx1"/>
          </a:fontRef>
        </p:style>
      </p:cxnSp>
      <p:sp>
        <p:nvSpPr>
          <p:cNvPr id="31" name="Rounded Rectangle 30"/>
          <p:cNvSpPr/>
          <p:nvPr/>
        </p:nvSpPr>
        <p:spPr>
          <a:xfrm>
            <a:off x="5287818" y="3765550"/>
            <a:ext cx="3140365" cy="2849995"/>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Document 21"/>
          <p:cNvSpPr/>
          <p:nvPr/>
        </p:nvSpPr>
        <p:spPr>
          <a:xfrm>
            <a:off x="5353844" y="5441438"/>
            <a:ext cx="3074339" cy="540691"/>
          </a:xfrm>
          <a:prstGeom prst="flowChartDocument">
            <a:avLst/>
          </a:prstGeom>
          <a:solidFill>
            <a:srgbClr val="F3F54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ounded Rectangle 2"/>
          <p:cNvSpPr/>
          <p:nvPr/>
        </p:nvSpPr>
        <p:spPr>
          <a:xfrm>
            <a:off x="905703" y="3813652"/>
            <a:ext cx="3005897" cy="2697984"/>
          </a:xfrm>
          <a:prstGeom prst="round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Document 10"/>
          <p:cNvSpPr/>
          <p:nvPr/>
        </p:nvSpPr>
        <p:spPr>
          <a:xfrm>
            <a:off x="974973" y="4176247"/>
            <a:ext cx="2666289" cy="532014"/>
          </a:xfrm>
          <a:prstGeom prst="flowChartDocument">
            <a:avLst/>
          </a:prstGeom>
          <a:solidFill>
            <a:srgbClr val="F8B3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Why transaction chains? </a:t>
            </a:r>
            <a:endParaRPr lang="en-US" dirty="0"/>
          </a:p>
        </p:txBody>
      </p:sp>
      <p:pic>
        <p:nvPicPr>
          <p:cNvPr id="5" name="Picture 4" descr="1382569286_user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0" y="4443287"/>
            <a:ext cx="628819" cy="628819"/>
          </a:xfrm>
          <a:prstGeom prst="rect">
            <a:avLst/>
          </a:prstGeom>
        </p:spPr>
      </p:pic>
      <p:pic>
        <p:nvPicPr>
          <p:cNvPr id="6" name="Picture 5" descr="1382569315_user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97145" y="3971214"/>
            <a:ext cx="575583" cy="575583"/>
          </a:xfrm>
          <a:prstGeom prst="rect">
            <a:avLst/>
          </a:prstGeom>
        </p:spPr>
      </p:pic>
      <p:sp>
        <p:nvSpPr>
          <p:cNvPr id="19" name="TextBox 18"/>
          <p:cNvSpPr txBox="1"/>
          <p:nvPr/>
        </p:nvSpPr>
        <p:spPr>
          <a:xfrm>
            <a:off x="951883" y="3816688"/>
            <a:ext cx="1226793" cy="369332"/>
          </a:xfrm>
          <a:prstGeom prst="rect">
            <a:avLst/>
          </a:prstGeom>
          <a:noFill/>
        </p:spPr>
        <p:txBody>
          <a:bodyPr wrap="none" rtlCol="0">
            <a:spAutoFit/>
          </a:bodyPr>
          <a:lstStyle/>
          <a:p>
            <a:r>
              <a:rPr lang="en-US" dirty="0" smtClean="0"/>
              <a:t>Alice’s Bids</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4208209803"/>
              </p:ext>
            </p:extLst>
          </p:nvPr>
        </p:nvGraphicFramePr>
        <p:xfrm>
          <a:off x="974973" y="4176247"/>
          <a:ext cx="2666289" cy="370840"/>
        </p:xfrm>
        <a:graphic>
          <a:graphicData uri="http://schemas.openxmlformats.org/drawingml/2006/table">
            <a:tbl>
              <a:tblPr firstRow="1" bandRow="1">
                <a:tableStyleId>{5940675A-B579-460E-94D1-54222C63F5DA}</a:tableStyleId>
              </a:tblPr>
              <a:tblGrid>
                <a:gridCol w="888763"/>
                <a:gridCol w="1097113"/>
                <a:gridCol w="680413"/>
              </a:tblGrid>
              <a:tr h="370840">
                <a:tc>
                  <a:txBody>
                    <a:bodyPr/>
                    <a:lstStyle/>
                    <a:p>
                      <a:pPr algn="l"/>
                      <a:r>
                        <a:rPr lang="en-US" b="1" dirty="0" smtClean="0"/>
                        <a:t>Alice</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Book</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8B3DE"/>
                    </a:solidFill>
                  </a:tcPr>
                </a:tc>
              </a:tr>
            </a:tbl>
          </a:graphicData>
        </a:graphic>
      </p:graphicFrame>
      <p:sp>
        <p:nvSpPr>
          <p:cNvPr id="38" name="TextBox 37"/>
          <p:cNvSpPr txBox="1"/>
          <p:nvPr/>
        </p:nvSpPr>
        <p:spPr>
          <a:xfrm>
            <a:off x="8619497" y="4547087"/>
            <a:ext cx="553231" cy="369332"/>
          </a:xfrm>
          <a:prstGeom prst="rect">
            <a:avLst/>
          </a:prstGeom>
          <a:noFill/>
        </p:spPr>
        <p:txBody>
          <a:bodyPr wrap="none" rtlCol="0">
            <a:spAutoFit/>
          </a:bodyPr>
          <a:lstStyle/>
          <a:p>
            <a:r>
              <a:rPr lang="en-US" dirty="0" smtClean="0"/>
              <a:t>Bob</a:t>
            </a:r>
            <a:endParaRPr lang="en-US" dirty="0"/>
          </a:p>
        </p:txBody>
      </p:sp>
      <p:sp>
        <p:nvSpPr>
          <p:cNvPr id="9" name="TextBox 8"/>
          <p:cNvSpPr txBox="1"/>
          <p:nvPr/>
        </p:nvSpPr>
        <p:spPr>
          <a:xfrm>
            <a:off x="1044248" y="6103431"/>
            <a:ext cx="1471376" cy="369332"/>
          </a:xfrm>
          <a:prstGeom prst="rect">
            <a:avLst/>
          </a:prstGeom>
          <a:noFill/>
        </p:spPr>
        <p:txBody>
          <a:bodyPr wrap="none" rtlCol="0">
            <a:spAutoFit/>
          </a:bodyPr>
          <a:lstStyle/>
          <a:p>
            <a:r>
              <a:rPr lang="en-US" dirty="0" smtClean="0"/>
              <a:t>Datacenter-1</a:t>
            </a:r>
            <a:endParaRPr lang="en-US" dirty="0"/>
          </a:p>
        </p:txBody>
      </p:sp>
      <p:sp>
        <p:nvSpPr>
          <p:cNvPr id="33" name="TextBox 32"/>
          <p:cNvSpPr txBox="1"/>
          <p:nvPr/>
        </p:nvSpPr>
        <p:spPr>
          <a:xfrm>
            <a:off x="5402161" y="6142304"/>
            <a:ext cx="1419191" cy="369332"/>
          </a:xfrm>
          <a:prstGeom prst="rect">
            <a:avLst/>
          </a:prstGeom>
          <a:noFill/>
        </p:spPr>
        <p:txBody>
          <a:bodyPr wrap="none" rtlCol="0">
            <a:spAutoFit/>
          </a:bodyPr>
          <a:lstStyle/>
          <a:p>
            <a:r>
              <a:rPr lang="en-US" dirty="0" smtClean="0"/>
              <a:t>Datacenter-2</a:t>
            </a:r>
            <a:endParaRPr lang="en-US" dirty="0"/>
          </a:p>
        </p:txBody>
      </p:sp>
      <p:sp>
        <p:nvSpPr>
          <p:cNvPr id="34" name="TextBox 33"/>
          <p:cNvSpPr txBox="1"/>
          <p:nvPr/>
        </p:nvSpPr>
        <p:spPr>
          <a:xfrm>
            <a:off x="53554" y="5072106"/>
            <a:ext cx="636638" cy="369332"/>
          </a:xfrm>
          <a:prstGeom prst="rect">
            <a:avLst/>
          </a:prstGeom>
          <a:noFill/>
        </p:spPr>
        <p:txBody>
          <a:bodyPr wrap="none" rtlCol="0">
            <a:spAutoFit/>
          </a:bodyPr>
          <a:lstStyle/>
          <a:p>
            <a:r>
              <a:rPr lang="en-US" dirty="0" smtClean="0"/>
              <a:t>Alice</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778107847"/>
              </p:ext>
            </p:extLst>
          </p:nvPr>
        </p:nvGraphicFramePr>
        <p:xfrm>
          <a:off x="5353845" y="5409082"/>
          <a:ext cx="3074338" cy="370840"/>
        </p:xfrm>
        <a:graphic>
          <a:graphicData uri="http://schemas.openxmlformats.org/drawingml/2006/table">
            <a:tbl>
              <a:tblPr firstRow="1" bandRow="1">
                <a:tableStyleId>{5940675A-B579-460E-94D1-54222C63F5DA}</a:tableStyleId>
              </a:tblPr>
              <a:tblGrid>
                <a:gridCol w="737539"/>
                <a:gridCol w="1060450"/>
                <a:gridCol w="1276349"/>
              </a:tblGrid>
              <a:tr h="370840">
                <a:tc>
                  <a:txBody>
                    <a:bodyPr/>
                    <a:lstStyle/>
                    <a:p>
                      <a:pPr algn="l"/>
                      <a:r>
                        <a:rPr lang="en-US" b="1" dirty="0" smtClean="0"/>
                        <a:t>Bob</a:t>
                      </a:r>
                      <a:endParaRPr lang="en-US" b="1"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Camera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c>
                  <a:txBody>
                    <a:bodyPr/>
                    <a:lstStyle/>
                    <a:p>
                      <a:pPr algn="l"/>
                      <a:r>
                        <a:rPr lang="en-US" dirty="0" smtClean="0"/>
                        <a:t>$100</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noFill/>
                      <a:prstDash val="solid"/>
                      <a:round/>
                      <a:headEnd type="none" w="med" len="med"/>
                      <a:tailEnd type="none" w="med" len="med"/>
                    </a:lnB>
                    <a:solidFill>
                      <a:srgbClr val="F3F548"/>
                    </a:solidFill>
                  </a:tcPr>
                </a:tc>
              </a:tr>
            </a:tbl>
          </a:graphicData>
        </a:graphic>
      </p:graphicFrame>
      <p:sp>
        <p:nvSpPr>
          <p:cNvPr id="25" name="TextBox 24"/>
          <p:cNvSpPr txBox="1"/>
          <p:nvPr/>
        </p:nvSpPr>
        <p:spPr>
          <a:xfrm>
            <a:off x="7201390" y="5016237"/>
            <a:ext cx="1278302" cy="369332"/>
          </a:xfrm>
          <a:prstGeom prst="rect">
            <a:avLst/>
          </a:prstGeom>
          <a:noFill/>
        </p:spPr>
        <p:txBody>
          <a:bodyPr wrap="none" rtlCol="0">
            <a:spAutoFit/>
          </a:bodyPr>
          <a:lstStyle/>
          <a:p>
            <a:r>
              <a:rPr lang="en-US" dirty="0" smtClean="0"/>
              <a:t>Bob’s Items</a:t>
            </a:r>
            <a:endParaRPr lang="en-US" dirty="0"/>
          </a:p>
        </p:txBody>
      </p:sp>
      <p:sp>
        <p:nvSpPr>
          <p:cNvPr id="26" name="TextBox 25"/>
          <p:cNvSpPr txBox="1"/>
          <p:nvPr/>
        </p:nvSpPr>
        <p:spPr>
          <a:xfrm>
            <a:off x="2612397" y="2475943"/>
            <a:ext cx="4016219" cy="400110"/>
          </a:xfrm>
          <a:prstGeom prst="rect">
            <a:avLst/>
          </a:prstGeom>
          <a:solidFill>
            <a:schemeClr val="accent1">
              <a:lumMod val="20000"/>
              <a:lumOff val="80000"/>
            </a:schemeClr>
          </a:solidFill>
          <a:ln w="57150" cmpd="sng">
            <a:solidFill>
              <a:srgbClr val="FFFF00"/>
            </a:solidFill>
          </a:ln>
        </p:spPr>
        <p:txBody>
          <a:bodyPr wrap="none" rtlCol="0">
            <a:spAutoFit/>
          </a:bodyPr>
          <a:lstStyle/>
          <a:p>
            <a:r>
              <a:rPr lang="en-US" sz="2000" dirty="0"/>
              <a:t>2</a:t>
            </a:r>
            <a:r>
              <a:rPr lang="en-US" sz="2000" dirty="0" smtClean="0"/>
              <a:t>. Update highest bid on Bob’s Items</a:t>
            </a:r>
            <a:endParaRPr lang="en-US" sz="2000" dirty="0"/>
          </a:p>
        </p:txBody>
      </p:sp>
      <p:sp>
        <p:nvSpPr>
          <p:cNvPr id="7" name="TextBox 6"/>
          <p:cNvSpPr txBox="1"/>
          <p:nvPr/>
        </p:nvSpPr>
        <p:spPr>
          <a:xfrm>
            <a:off x="2258686" y="1558641"/>
            <a:ext cx="4151347" cy="400110"/>
          </a:xfrm>
          <a:prstGeom prst="rect">
            <a:avLst/>
          </a:prstGeom>
          <a:noFill/>
        </p:spPr>
        <p:txBody>
          <a:bodyPr wrap="none" rtlCol="0">
            <a:spAutoFit/>
          </a:bodyPr>
          <a:lstStyle/>
          <a:p>
            <a:r>
              <a:rPr lang="en-US" sz="2000" dirty="0" smtClean="0">
                <a:solidFill>
                  <a:srgbClr val="3366FF"/>
                </a:solidFill>
              </a:rPr>
              <a:t>Operation: Alice bids on Bob’s camera</a:t>
            </a:r>
            <a:endParaRPr lang="en-US" sz="2000" dirty="0">
              <a:solidFill>
                <a:srgbClr val="3366FF"/>
              </a:solidFill>
            </a:endParaRPr>
          </a:p>
        </p:txBody>
      </p:sp>
      <p:sp>
        <p:nvSpPr>
          <p:cNvPr id="37" name="TextBox 36"/>
          <p:cNvSpPr txBox="1"/>
          <p:nvPr/>
        </p:nvSpPr>
        <p:spPr>
          <a:xfrm>
            <a:off x="2612397" y="2067353"/>
            <a:ext cx="4016219" cy="400110"/>
          </a:xfrm>
          <a:prstGeom prst="rect">
            <a:avLst/>
          </a:prstGeom>
          <a:solidFill>
            <a:schemeClr val="accent1">
              <a:lumMod val="20000"/>
              <a:lumOff val="80000"/>
            </a:schemeClr>
          </a:solidFill>
          <a:ln w="57150" cmpd="sng">
            <a:solidFill>
              <a:srgbClr val="FF6FCF"/>
            </a:solidFill>
          </a:ln>
        </p:spPr>
        <p:txBody>
          <a:bodyPr wrap="square" rtlCol="0">
            <a:spAutoFit/>
          </a:bodyPr>
          <a:lstStyle/>
          <a:p>
            <a:r>
              <a:rPr lang="en-US" sz="2000" dirty="0" smtClean="0"/>
              <a:t>1. Insert bid to Alice’s Bids  </a:t>
            </a:r>
            <a:endParaRPr lang="en-US" sz="2000" dirty="0"/>
          </a:p>
        </p:txBody>
      </p:sp>
    </p:spTree>
    <p:extLst>
      <p:ext uri="{BB962C8B-B14F-4D97-AF65-F5344CB8AC3E}">
        <p14:creationId xmlns:p14="http://schemas.microsoft.com/office/powerpoint/2010/main" val="39470923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1.94444E-6 4.44444E-6 L -0.24271 0.03171 " pathEditMode="relative" rAng="0" ptsTypes="AA">
                                      <p:cBhvr>
                                        <p:cTn id="6" dur="2000" fill="hold"/>
                                        <p:tgtEl>
                                          <p:spTgt spid="37"/>
                                        </p:tgtEl>
                                        <p:attrNameLst>
                                          <p:attrName>ppt_x</p:attrName>
                                          <p:attrName>ppt_y</p:attrName>
                                        </p:attrNameLst>
                                      </p:cBhvr>
                                      <p:rCtr x="-12135" y="1574"/>
                                    </p:animMotion>
                                  </p:childTnLst>
                                </p:cTn>
                              </p:par>
                              <p:par>
                                <p:cTn id="7" presetID="0" presetClass="path" presetSubtype="0" accel="50000" decel="50000" fill="hold" grpId="0" nodeType="withEffect">
                                  <p:stCondLst>
                                    <p:cond delay="0"/>
                                  </p:stCondLst>
                                  <p:childTnLst>
                                    <p:animMotion origin="layout" path="M -1.94444E-6 2.22222E-6 L 0.23941 -0.02917 " pathEditMode="relative" rAng="0" ptsTypes="AA">
                                      <p:cBhvr>
                                        <p:cTn id="8" dur="2000" fill="hold"/>
                                        <p:tgtEl>
                                          <p:spTgt spid="26"/>
                                        </p:tgtEl>
                                        <p:attrNameLst>
                                          <p:attrName>ppt_x</p:attrName>
                                          <p:attrName>ppt_y</p:attrName>
                                        </p:attrNameLst>
                                      </p:cBhvr>
                                      <p:rCtr x="11962" y="-1458"/>
                                    </p:animMotion>
                                  </p:childTnLst>
                                </p:cTn>
                              </p:par>
                            </p:childTnLst>
                          </p:cTn>
                        </p:par>
                        <p:par>
                          <p:cTn id="9" fill="hold">
                            <p:stCondLst>
                              <p:cond delay="2000"/>
                            </p:stCondLst>
                            <p:childTnLst>
                              <p:par>
                                <p:cTn id="10" presetID="1" presetClass="entr" presetSubtype="0"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7409</TotalTime>
  <Words>6216</Words>
  <Application>Microsoft Macintosh PowerPoint</Application>
  <PresentationFormat>On-screen Show (4:3)</PresentationFormat>
  <Paragraphs>865</Paragraphs>
  <Slides>50</Slides>
  <Notes>35</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Why geo-distributed storage?</vt:lpstr>
      <vt:lpstr>Geo-distribution is hard</vt:lpstr>
      <vt:lpstr>PowerPoint Presentation</vt:lpstr>
      <vt:lpstr>Our contributions</vt:lpstr>
      <vt:lpstr>Talk Outline</vt:lpstr>
      <vt:lpstr>Why transaction chains? </vt:lpstr>
      <vt:lpstr>Why transaction chains?</vt:lpstr>
      <vt:lpstr>Why transaction chains? </vt:lpstr>
      <vt:lpstr>Low latency with first-hop return</vt:lpstr>
      <vt:lpstr>Problem: what if chains fail?</vt:lpstr>
      <vt:lpstr>Solution: provide all-or-nothing atomicity</vt:lpstr>
      <vt:lpstr>Problem: non-serializable interleaving</vt:lpstr>
      <vt:lpstr>Solution: detect non-serializable interleaving via static analysis</vt:lpstr>
      <vt:lpstr>Outline</vt:lpstr>
      <vt:lpstr>How Lynx uses chains</vt:lpstr>
      <vt:lpstr>PowerPoint Presentation</vt:lpstr>
      <vt:lpstr>Example user and system chain</vt:lpstr>
      <vt:lpstr>PowerPoint Presentation</vt:lpstr>
      <vt:lpstr>PowerPoint Presentation</vt:lpstr>
      <vt:lpstr>PowerPoint Presentation</vt:lpstr>
      <vt:lpstr>SC-cycle source #2: system chains</vt:lpstr>
      <vt:lpstr>Solution: chains provide origin-ordering</vt:lpstr>
      <vt:lpstr>Limitations of Lynx/chains</vt:lpstr>
      <vt:lpstr>Outline</vt:lpstr>
      <vt:lpstr>Simple Twitter Clone on Lynx</vt:lpstr>
      <vt:lpstr>Experimental setup</vt:lpstr>
      <vt:lpstr>Returning on first-hop allows low latency</vt:lpstr>
      <vt:lpstr>Applications achieve good throughput</vt:lpstr>
      <vt:lpstr>Related work</vt:lpstr>
      <vt:lpstr>Conclusion</vt:lpstr>
      <vt:lpstr>PowerPoint Presentation</vt:lpstr>
      <vt:lpstr>Limitations of Lynx/chains</vt:lpstr>
      <vt:lpstr>PowerPoint Presentation</vt:lpstr>
      <vt:lpstr>2PC and chains The easy way</vt:lpstr>
      <vt:lpstr>2PC and chains The hard way</vt:lpstr>
      <vt:lpstr>2PC and chains The hard way</vt:lpstr>
      <vt:lpstr>PowerPoint Presentation</vt:lpstr>
      <vt:lpstr>Lynx is scalable</vt:lpstr>
      <vt:lpstr>PowerPoint Presentation</vt:lpstr>
      <vt:lpstr>PowerPoint Presentation</vt:lpstr>
      <vt:lpstr>Solution: communitivity annotations</vt:lpstr>
      <vt:lpstr>ACID: all-or-nothing atomicity</vt:lpstr>
      <vt:lpstr>ACID: serializability</vt:lpstr>
      <vt:lpstr>Problem #2: unsafe interleaving</vt:lpstr>
      <vt:lpstr>Chains are not linearizable</vt:lpstr>
      <vt:lpstr>Transaction chains: recap</vt:lpstr>
      <vt:lpstr>PowerPoint Presentation</vt:lpstr>
      <vt:lpstr>Lynx implementation</vt:lpstr>
      <vt:lpstr>Geo-distributed storage is hard</vt:lpstr>
    </vt:vector>
  </TitlesOfParts>
  <Company>New York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Transaction Chains Achieving serializability with low latency in geo-distributed storage systems</dc:title>
  <dc:creator>Yang Zhang</dc:creator>
  <cp:lastModifiedBy>Santa Zhang</cp:lastModifiedBy>
  <cp:revision>2491</cp:revision>
  <cp:lastPrinted>2013-10-30T14:29:35Z</cp:lastPrinted>
  <dcterms:created xsi:type="dcterms:W3CDTF">2013-10-17T07:51:01Z</dcterms:created>
  <dcterms:modified xsi:type="dcterms:W3CDTF">2013-11-05T15:41:34Z</dcterms:modified>
</cp:coreProperties>
</file>