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tags/tag3.xml" ContentType="application/vnd.openxmlformats-officedocument.presentationml.tags+xml"/>
  <Override PartName="/ppt/notesSlides/notesSlide46.xml" ContentType="application/vnd.openxmlformats-officedocument.presentationml.notesSlide+xml"/>
  <Override PartName="/ppt/tags/tag4.xml" ContentType="application/vnd.openxmlformats-officedocument.presentationml.tags+xml"/>
  <Override PartName="/ppt/notesSlides/notesSlide47.xml" ContentType="application/vnd.openxmlformats-officedocument.presentationml.notesSlide+xml"/>
  <Override PartName="/ppt/tags/tag5.xml" ContentType="application/vnd.openxmlformats-officedocument.presentationml.tags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1" r:id="rId1"/>
  </p:sldMasterIdLst>
  <p:notesMasterIdLst>
    <p:notesMasterId r:id="rId65"/>
  </p:notesMasterIdLst>
  <p:handoutMasterIdLst>
    <p:handoutMasterId r:id="rId66"/>
  </p:handoutMasterIdLst>
  <p:sldIdLst>
    <p:sldId id="302" r:id="rId2"/>
    <p:sldId id="611" r:id="rId3"/>
    <p:sldId id="492" r:id="rId4"/>
    <p:sldId id="491" r:id="rId5"/>
    <p:sldId id="490" r:id="rId6"/>
    <p:sldId id="495" r:id="rId7"/>
    <p:sldId id="493" r:id="rId8"/>
    <p:sldId id="556" r:id="rId9"/>
    <p:sldId id="555" r:id="rId10"/>
    <p:sldId id="549" r:id="rId11"/>
    <p:sldId id="505" r:id="rId12"/>
    <p:sldId id="559" r:id="rId13"/>
    <p:sldId id="564" r:id="rId14"/>
    <p:sldId id="560" r:id="rId15"/>
    <p:sldId id="561" r:id="rId16"/>
    <p:sldId id="563" r:id="rId17"/>
    <p:sldId id="562" r:id="rId18"/>
    <p:sldId id="565" r:id="rId19"/>
    <p:sldId id="521" r:id="rId20"/>
    <p:sldId id="571" r:id="rId21"/>
    <p:sldId id="572" r:id="rId22"/>
    <p:sldId id="573" r:id="rId23"/>
    <p:sldId id="574" r:id="rId24"/>
    <p:sldId id="612" r:id="rId25"/>
    <p:sldId id="575" r:id="rId26"/>
    <p:sldId id="576" r:id="rId27"/>
    <p:sldId id="541" r:id="rId28"/>
    <p:sldId id="613" r:id="rId29"/>
    <p:sldId id="616" r:id="rId30"/>
    <p:sldId id="614" r:id="rId31"/>
    <p:sldId id="617" r:id="rId32"/>
    <p:sldId id="615" r:id="rId33"/>
    <p:sldId id="618" r:id="rId34"/>
    <p:sldId id="348" r:id="rId35"/>
    <p:sldId id="625" r:id="rId36"/>
    <p:sldId id="626" r:id="rId37"/>
    <p:sldId id="630" r:id="rId38"/>
    <p:sldId id="627" r:id="rId39"/>
    <p:sldId id="628" r:id="rId40"/>
    <p:sldId id="629" r:id="rId41"/>
    <p:sldId id="631" r:id="rId42"/>
    <p:sldId id="632" r:id="rId43"/>
    <p:sldId id="633" r:id="rId44"/>
    <p:sldId id="634" r:id="rId45"/>
    <p:sldId id="651" r:id="rId46"/>
    <p:sldId id="667" r:id="rId47"/>
    <p:sldId id="663" r:id="rId48"/>
    <p:sldId id="664" r:id="rId49"/>
    <p:sldId id="665" r:id="rId50"/>
    <p:sldId id="674" r:id="rId51"/>
    <p:sldId id="656" r:id="rId52"/>
    <p:sldId id="657" r:id="rId53"/>
    <p:sldId id="659" r:id="rId54"/>
    <p:sldId id="658" r:id="rId55"/>
    <p:sldId id="660" r:id="rId56"/>
    <p:sldId id="670" r:id="rId57"/>
    <p:sldId id="460" r:id="rId58"/>
    <p:sldId id="461" r:id="rId59"/>
    <p:sldId id="607" r:id="rId60"/>
    <p:sldId id="464" r:id="rId61"/>
    <p:sldId id="619" r:id="rId62"/>
    <p:sldId id="551" r:id="rId63"/>
    <p:sldId id="579" r:id="rId64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BB"/>
    <a:srgbClr val="00C7B1"/>
    <a:srgbClr val="828383"/>
    <a:srgbClr val="666666"/>
    <a:srgbClr val="4DC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851"/>
    <p:restoredTop sz="76780" autoAdjust="0"/>
  </p:normalViewPr>
  <p:slideViewPr>
    <p:cSldViewPr snapToGrid="0" snapToObjects="1">
      <p:cViewPr varScale="1">
        <p:scale>
          <a:sx n="117" d="100"/>
          <a:sy n="117" d="100"/>
        </p:scale>
        <p:origin x="216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299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defRPr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Programming Time</a:t>
            </a:r>
          </a:p>
        </c:rich>
      </c:tx>
      <c:layout>
        <c:manualLayout>
          <c:xMode val="edge"/>
          <c:yMode val="edge"/>
          <c:x val="0.21597790901137356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50000"/>
                </a:schemeClr>
              </a:solidFill>
              <a:latin typeface="Gill Sans" charset="0"/>
              <a:ea typeface="Gill Sans" charset="0"/>
              <a:cs typeface="Gill Sans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653482108432799"/>
          <c:y val="0.18120462338795801"/>
          <c:w val="0.51592749296523299"/>
          <c:h val="0.6398891631278730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Time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38A-764E-82EA-85C7D832EFC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38A-764E-82EA-85C7D832EFC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38A-764E-82EA-85C7D832EFC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FA3FD98-35AB-6B4C-B63D-0619CF5F8F23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38A-764E-82EA-85C7D832EFC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0021B84-F752-A346-B1BB-12CEBD8DC460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38A-764E-82EA-85C7D832EFC6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bg1"/>
                        </a:solidFill>
                        <a:latin typeface="Gill Sans" charset="0"/>
                        <a:ea typeface="Gill Sans" charset="0"/>
                        <a:cs typeface="Gill Sans" charset="0"/>
                      </a:defRPr>
                    </a:pPr>
                    <a:fld id="{4F57FA26-01DC-5C42-B084-677DEBE707CF}" type="VALUE">
                      <a:rPr lang="en-US" sz="3200"/>
                      <a:pPr>
                        <a:defRPr sz="32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 sz="320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bg1"/>
                      </a:solidFill>
                      <a:latin typeface="Gill Sans" charset="0"/>
                      <a:ea typeface="Gill Sans" charset="0"/>
                      <a:cs typeface="Gill Sans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38A-764E-82EA-85C7D832EF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Gill Sans" charset="0"/>
                    <a:ea typeface="Gill Sans" charset="0"/>
                    <a:cs typeface="Gill Sans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Coding</c:v>
                </c:pt>
                <c:pt idx="1">
                  <c:v>Design</c:v>
                </c:pt>
                <c:pt idx="2">
                  <c:v>Debugging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</c:v>
                </c:pt>
                <c:pt idx="1">
                  <c:v>20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38A-764E-82EA-85C7D832EFC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50000"/>
                </a:schemeClr>
              </a:solidFill>
              <a:latin typeface="Gill Sans" charset="0"/>
              <a:ea typeface="Gill Sans" charset="0"/>
              <a:cs typeface="Gill Sans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Gill Sans" charset="0"/>
          <a:ea typeface="Gill Sans" charset="0"/>
          <a:cs typeface="Gill Sans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D33A1-6D17-2C4C-B4C2-C83DB37352CC}" type="datetimeFigureOut">
              <a:rPr lang="en-US" smtClean="0">
                <a:latin typeface="Arial" charset="0"/>
              </a:rPr>
              <a:t>10/30/19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9171E-5108-1245-8B63-E8B205C9AF87}" type="slidenum">
              <a:rPr lang="en-US" smtClean="0">
                <a:latin typeface="Arial" charset="0"/>
              </a:r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542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fld id="{5B96CA4F-2197-CC40-B4FC-798A937A9DC6}" type="datetimeFigureOut">
              <a:rPr lang="en-US" smtClean="0"/>
              <a:pPr/>
              <a:t>10/30/19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fld id="{02322656-8894-1544-92AA-01B3CF5E61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50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3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6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613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484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81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902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184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6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8662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6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4443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6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4298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6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116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217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4742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6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6609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6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2647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6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1419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6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7842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6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4384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6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4645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6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2985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0974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022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633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4760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6185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7212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6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8895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6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7222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6842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5956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7495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5543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0162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191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1035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4056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8174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8218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7140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altLang="zh-C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94423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altLang="zh-C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7565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60048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39585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1358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817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16714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08635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87117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96279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79351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85695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18306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46423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13956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7089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639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2261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22810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26790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33346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6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408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784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488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196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88950" cy="6857998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800" b="0" i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ea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5800"/>
              </a:lnSpc>
              <a:defRPr sz="6000" b="1" i="0" cap="all" baseline="0">
                <a:solidFill>
                  <a:srgbClr val="005BBB"/>
                </a:solidFill>
                <a:latin typeface="Gill Sans SemiBold" panose="020B0502020104020203" pitchFamily="34" charset="-79"/>
                <a:ea typeface="Gill Sans SemiBold" panose="020B0502020104020203" pitchFamily="34" charset="-79"/>
                <a:cs typeface="Gill Sans SemiBold" panose="020B0502020104020203" pitchFamily="34" charset="-79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A6C5F8-353D-DB4E-8258-97CEF19D68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5001321"/>
            <a:ext cx="3481832" cy="162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21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473699" y="1143001"/>
            <a:ext cx="6718301" cy="285529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5473699" y="3998296"/>
            <a:ext cx="3429001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902701" y="3998296"/>
            <a:ext cx="3289300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8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566928" y="1316736"/>
            <a:ext cx="4531638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</a:t>
            </a:r>
            <a:r>
              <a:rPr lang="en-US"/>
              <a:t>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27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1143001"/>
            <a:ext cx="12192000" cy="571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78451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0B08548-58A4-6D47-B71C-A331726DF46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8638" y="1397261"/>
            <a:ext cx="11530032" cy="4736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CBDFBC-A748-0A43-A1E9-01D7828C6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7767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88952" cy="6857999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j-lt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6046265"/>
            <a:ext cx="4650699" cy="344912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505879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950" cy="685799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5800"/>
              </a:lnSpc>
              <a:defRPr sz="6000" b="1" i="0" cap="all" baseline="0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>
            <a:normAutofit/>
          </a:bodyPr>
          <a:lstStyle>
            <a:lvl1pPr marL="0" indent="0" algn="l">
              <a:buNone/>
              <a:defRPr sz="2800" b="0" baseline="0">
                <a:solidFill>
                  <a:schemeClr val="tx1"/>
                </a:solidFill>
                <a:latin typeface="+mj-lt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366636"/>
            <a:ext cx="4800600" cy="35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6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950" cy="685799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>
            <a:normAutofit/>
          </a:bodyPr>
          <a:lstStyle>
            <a:lvl1pPr marL="0" indent="0" algn="l">
              <a:buNone/>
              <a:defRPr sz="2800" b="0" baseline="0">
                <a:solidFill>
                  <a:schemeClr val="bg1"/>
                </a:solidFill>
                <a:latin typeface="+mj-lt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6" y="366636"/>
            <a:ext cx="4800588" cy="35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9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8" y="2189263"/>
            <a:ext cx="6402832" cy="37904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5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6897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2185416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5029200" y="2185416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vitae dolor </a:t>
            </a:r>
            <a:r>
              <a:rPr lang="en-US" dirty="0" err="1"/>
              <a:t>euismod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In </a:t>
            </a:r>
            <a:r>
              <a:rPr lang="en-US" dirty="0" err="1"/>
              <a:t>ornare</a:t>
            </a:r>
            <a:r>
              <a:rPr lang="en-US" dirty="0"/>
              <a:t> convallis </a:t>
            </a:r>
            <a:r>
              <a:rPr lang="en-US" dirty="0" err="1"/>
              <a:t>velit</a:t>
            </a:r>
            <a:r>
              <a:rPr lang="en-US" dirty="0"/>
              <a:t> vitae cursus. Integer </a:t>
            </a:r>
            <a:r>
              <a:rPr lang="en-US" dirty="0" err="1"/>
              <a:t>egestas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mi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</p:txBody>
      </p:sp>
      <p:sp>
        <p:nvSpPr>
          <p:cNvPr id="6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1855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2185416"/>
            <a:ext cx="8557757" cy="3732425"/>
          </a:xfrm>
          <a:prstGeom prst="rect">
            <a:avLst/>
          </a:prstGeom>
        </p:spPr>
        <p:txBody>
          <a:bodyPr lIns="182880" rIns="182880">
            <a:noAutofit/>
          </a:bodyPr>
          <a:lstStyle>
            <a:lvl1pPr marL="457200" marR="0" indent="-406400" algn="l" defTabSz="9144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ct val="109000"/>
              <a:buFont typeface="Arial" charset="0"/>
              <a:buChar char="•"/>
              <a:tabLst/>
              <a:defRPr sz="20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r>
              <a:rPr lang="en-US" dirty="0" err="1"/>
              <a:t>Quisque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in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</a:t>
            </a:r>
          </a:p>
          <a:p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justo</a:t>
            </a:r>
            <a:r>
              <a:rPr lang="en-US" dirty="0"/>
              <a:t> et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ac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</a:t>
            </a:r>
          </a:p>
          <a:p>
            <a:r>
              <a:rPr lang="en-US" dirty="0" err="1"/>
              <a:t>Duis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</a:t>
            </a:r>
          </a:p>
          <a:p>
            <a:r>
              <a:rPr lang="en-US" dirty="0"/>
              <a:t>Justo et neque odio facilisis turpis </a:t>
            </a:r>
            <a:r>
              <a:rPr lang="en-US" dirty="0" err="1"/>
              <a:t>sodales</a:t>
            </a:r>
            <a:r>
              <a:rPr lang="en-US" dirty="0"/>
              <a:t> placerat.</a:t>
            </a:r>
          </a:p>
        </p:txBody>
      </p:sp>
      <p:sp>
        <p:nvSpPr>
          <p:cNvPr id="6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 baseline="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40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level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66928" y="2185416"/>
            <a:ext cx="9678987" cy="38481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Clr>
                <a:srgbClr val="005BBB"/>
              </a:buClr>
              <a:buFontTx/>
              <a:buNone/>
              <a:defRPr sz="1700" b="1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  <a:lvl2pPr marL="736600" indent="-279400">
              <a:lnSpc>
                <a:spcPts val="2300"/>
              </a:lnSpc>
              <a:buClr>
                <a:srgbClr val="005BBB"/>
              </a:buClr>
              <a:buFont typeface="Arial" charset="0"/>
              <a:buChar char="•"/>
              <a:tabLst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>
                <a:tab pos="114300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</a:t>
            </a:r>
          </a:p>
          <a:p>
            <a:pPr lvl="1"/>
            <a:r>
              <a:rPr lang="en-US" dirty="0"/>
              <a:t>Second level text</a:t>
            </a:r>
          </a:p>
          <a:p>
            <a:pPr marL="1143000" marR="0" lvl="2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 </a:t>
            </a:r>
          </a:p>
          <a:p>
            <a:pPr lvl="2"/>
            <a:r>
              <a:rPr lang="en-US" dirty="0"/>
              <a:t>Third level</a:t>
            </a:r>
          </a:p>
          <a:p>
            <a:pPr marL="1143000" marR="0" lvl="2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</p:txBody>
      </p:sp>
      <p:sp>
        <p:nvSpPr>
          <p:cNvPr id="5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549412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473700" y="1143001"/>
            <a:ext cx="6718300" cy="571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5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566928" y="1316736"/>
            <a:ext cx="4531638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5626100" y="1295401"/>
            <a:ext cx="6718300" cy="571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74804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68638" y="0"/>
            <a:ext cx="1169605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r>
              <a:rPr lang="en-US" sz="2400" dirty="0">
                <a:latin typeface="Arial" charset="0"/>
              </a:rPr>
              <a:t>‘-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045778" y="1023929"/>
            <a:ext cx="8557756" cy="140269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Effra Trial Heavy" charset="0"/>
                <a:ea typeface="Effra Trial Heavy" charset="0"/>
                <a:cs typeface="Effra Trial Heavy" charset="0"/>
              </a:defRPr>
            </a:lvl1pPr>
          </a:lstStyle>
          <a:p>
            <a:endParaRPr lang="en-US" sz="4800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2045778" y="2555888"/>
            <a:ext cx="8557756" cy="3078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828383"/>
                </a:solidFill>
                <a:latin typeface="Museo Slab 100" charset="0"/>
                <a:ea typeface="Museo Slab 100" charset="0"/>
                <a:cs typeface="Museo Slab 100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539"/>
            <a:ext cx="12188950" cy="6857998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268638" y="1397261"/>
            <a:ext cx="11530032" cy="4736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268638" y="290292"/>
            <a:ext cx="1081389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53803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896" r:id="rId2"/>
    <p:sldLayoutId id="2147483894" r:id="rId3"/>
    <p:sldLayoutId id="2147483909" r:id="rId4"/>
    <p:sldLayoutId id="2147483895" r:id="rId5"/>
    <p:sldLayoutId id="2147483897" r:id="rId6"/>
    <p:sldLayoutId id="2147483907" r:id="rId7"/>
    <p:sldLayoutId id="2147483898" r:id="rId8"/>
    <p:sldLayoutId id="2147483900" r:id="rId9"/>
    <p:sldLayoutId id="2147483906" r:id="rId10"/>
    <p:sldLayoutId id="2147483902" r:id="rId11"/>
    <p:sldLayoutId id="214748391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u="none" kern="1200">
          <a:solidFill>
            <a:schemeClr val="tx2"/>
          </a:solidFill>
          <a:latin typeface="Gill Sans SemiBold" panose="020B0502020104020203" pitchFamily="34" charset="-79"/>
          <a:ea typeface="Gill Sans SemiBold" panose="020B0502020104020203" pitchFamily="34" charset="-79"/>
          <a:cs typeface="Gill Sans SemiBold" panose="020B05020201040202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5BBB"/>
        </a:buClr>
        <a:buFont typeface="Arial" panose="020B0604020202020204" pitchFamily="34" charset="0"/>
        <a:buChar char="•"/>
        <a:defRPr sz="2800" b="0" i="0" kern="1200" baseline="0">
          <a:solidFill>
            <a:schemeClr val="tx1">
              <a:lumMod val="50000"/>
            </a:schemeClr>
          </a:solidFill>
          <a:latin typeface="Gill Sans" panose="020B0502020104020203" pitchFamily="34" charset="-79"/>
          <a:ea typeface="Gill Sans" panose="020B0502020104020203" pitchFamily="34" charset="-79"/>
          <a:cs typeface="Gill Sans" panose="020B0502020104020203" pitchFamily="34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2400" b="0" i="0" kern="1200" baseline="0">
          <a:solidFill>
            <a:schemeClr val="tx1">
              <a:lumMod val="50000"/>
            </a:schemeClr>
          </a:solidFill>
          <a:latin typeface="Gill Sans" panose="020B0502020104020203" pitchFamily="34" charset="-79"/>
          <a:ea typeface="Gill Sans" panose="020B0502020104020203" pitchFamily="34" charset="-79"/>
          <a:cs typeface="Gill Sans" panose="020B0502020104020203" pitchFamily="34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LucidaGrande" charset="0"/>
        <a:buChar char="-"/>
        <a:defRPr sz="2400" b="0" i="0" kern="1200" baseline="0">
          <a:solidFill>
            <a:schemeClr val="tx1">
              <a:lumMod val="50000"/>
            </a:schemeClr>
          </a:solidFill>
          <a:latin typeface="Gill Sans" panose="020B0502020104020203" pitchFamily="34" charset="-79"/>
          <a:ea typeface="Gill Sans" panose="020B0502020104020203" pitchFamily="34" charset="-79"/>
          <a:cs typeface="Gill Sans" panose="020B0502020104020203" pitchFamily="34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80">
          <p15:clr>
            <a:srgbClr val="F26B43"/>
          </p15:clr>
        </p15:guide>
        <p15:guide id="2" pos="416">
          <p15:clr>
            <a:srgbClr val="F26B43"/>
          </p15:clr>
        </p15:guide>
        <p15:guide id="3" orient="horz" pos="4016">
          <p15:clr>
            <a:srgbClr val="F26B43"/>
          </p15:clr>
        </p15:guide>
        <p15:guide id="4" pos="7392">
          <p15:clr>
            <a:srgbClr val="F26B43"/>
          </p15:clr>
        </p15:guide>
        <p15:guide id="5" pos="288">
          <p15:clr>
            <a:srgbClr val="F26B43"/>
          </p15:clr>
        </p15:guide>
        <p15:guide id="6" pos="4464">
          <p15:clr>
            <a:srgbClr val="F26B43"/>
          </p15:clr>
        </p15:guide>
        <p15:guide id="7" pos="4704">
          <p15:clr>
            <a:srgbClr val="F26B43"/>
          </p15:clr>
        </p15:guide>
        <p15:guide id="8" pos="4512">
          <p15:clr>
            <a:srgbClr val="F26B43"/>
          </p15:clr>
        </p15:guide>
        <p15:guide id="9" orient="horz" pos="1848">
          <p15:clr>
            <a:srgbClr val="F26B43"/>
          </p15:clr>
        </p15:guide>
        <p15:guide id="10" orient="horz" pos="1896">
          <p15:clr>
            <a:srgbClr val="F26B43"/>
          </p15:clr>
        </p15:guide>
        <p15:guide id="11" orient="horz" pos="2880">
          <p15:clr>
            <a:srgbClr val="F26B43"/>
          </p15:clr>
        </p15:guide>
        <p15:guide id="12" orient="horz" pos="28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3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Relationship Id="rId9" Type="http://schemas.openxmlformats.org/officeDocument/2006/relationships/image" Target="../media/image13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Relationship Id="rId9" Type="http://schemas.openxmlformats.org/officeDocument/2006/relationships/image" Target="../media/image13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Relationship Id="rId9" Type="http://schemas.openxmlformats.org/officeDocument/2006/relationships/image" Target="../media/image1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17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2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A56F8E-465A-C046-82E6-34890E8A3B26}"/>
              </a:ext>
            </a:extLst>
          </p:cNvPr>
          <p:cNvSpPr txBox="1"/>
          <p:nvPr/>
        </p:nvSpPr>
        <p:spPr>
          <a:xfrm>
            <a:off x="658368" y="2214170"/>
            <a:ext cx="84420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solidFill>
                  <a:schemeClr val="tx2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The Inflection Point Hypothesis: </a:t>
            </a:r>
          </a:p>
          <a:p>
            <a:r>
              <a:rPr lang="en-CA" sz="3600" dirty="0">
                <a:solidFill>
                  <a:schemeClr val="tx2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A Principled Debugging Approach for Locating the Root Cause of a Failure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B796EE-4CC0-E449-889A-54F884260F3C}"/>
              </a:ext>
            </a:extLst>
          </p:cNvPr>
          <p:cNvSpPr txBox="1"/>
          <p:nvPr/>
        </p:nvSpPr>
        <p:spPr>
          <a:xfrm>
            <a:off x="658368" y="3968496"/>
            <a:ext cx="8098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>
                <a:solidFill>
                  <a:schemeClr val="tx1">
                    <a:lumMod val="50000"/>
                  </a:schemeClr>
                </a:solidFill>
              </a:rPr>
              <a:t>Yongle</a:t>
            </a:r>
            <a:r>
              <a:rPr lang="zh-CN" altLang="en-US" sz="2000" b="1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zh-CN" sz="2000" b="1" i="1" dirty="0">
                <a:solidFill>
                  <a:schemeClr val="tx1">
                    <a:lumMod val="50000"/>
                  </a:schemeClr>
                </a:solidFill>
              </a:rPr>
              <a:t>Zhang</a:t>
            </a:r>
            <a:r>
              <a:rPr lang="en-US" altLang="zh-CN" sz="2000" i="1" dirty="0">
                <a:solidFill>
                  <a:schemeClr val="tx1">
                    <a:lumMod val="50000"/>
                  </a:schemeClr>
                </a:solidFill>
              </a:rPr>
              <a:t>,</a:t>
            </a:r>
            <a:r>
              <a:rPr lang="zh-CN" altLang="en-US" sz="20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CA" sz="2000" i="1" dirty="0">
                <a:solidFill>
                  <a:schemeClr val="tx1">
                    <a:lumMod val="50000"/>
                  </a:schemeClr>
                </a:solidFill>
              </a:rPr>
              <a:t>Kirk Rodrigues</a:t>
            </a:r>
            <a:r>
              <a:rPr lang="en-US" altLang="zh-CN" sz="2000" i="1" dirty="0">
                <a:solidFill>
                  <a:schemeClr val="tx1">
                    <a:lumMod val="50000"/>
                  </a:schemeClr>
                </a:solidFill>
              </a:rPr>
              <a:t>,</a:t>
            </a:r>
            <a:r>
              <a:rPr lang="zh-CN" altLang="en-US" sz="20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CA" sz="2000" i="1" dirty="0">
                <a:solidFill>
                  <a:schemeClr val="tx1">
                    <a:lumMod val="50000"/>
                  </a:schemeClr>
                </a:solidFill>
              </a:rPr>
              <a:t>Yu Luo</a:t>
            </a:r>
            <a:r>
              <a:rPr lang="en-US" altLang="zh-CN" sz="2000" i="1" dirty="0">
                <a:solidFill>
                  <a:schemeClr val="tx1">
                    <a:lumMod val="50000"/>
                  </a:schemeClr>
                </a:solidFill>
              </a:rPr>
              <a:t>,</a:t>
            </a:r>
            <a:r>
              <a:rPr lang="zh-CN" altLang="en-US" sz="20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CA" sz="2000" i="1" dirty="0">
                <a:solidFill>
                  <a:schemeClr val="tx1">
                    <a:lumMod val="50000"/>
                  </a:schemeClr>
                </a:solidFill>
              </a:rPr>
              <a:t>Michael </a:t>
            </a:r>
            <a:r>
              <a:rPr lang="en-CA" sz="2000" i="1" dirty="0" err="1">
                <a:solidFill>
                  <a:schemeClr val="tx1">
                    <a:lumMod val="50000"/>
                  </a:schemeClr>
                </a:solidFill>
              </a:rPr>
              <a:t>Stumm</a:t>
            </a:r>
            <a:r>
              <a:rPr lang="en-US" altLang="zh-CN" sz="2000" i="1" dirty="0">
                <a:solidFill>
                  <a:schemeClr val="tx1">
                    <a:lumMod val="50000"/>
                  </a:schemeClr>
                </a:solidFill>
              </a:rPr>
              <a:t>,</a:t>
            </a:r>
            <a:r>
              <a:rPr lang="zh-CN" altLang="en-US" sz="20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zh-CN" sz="2000" i="1" dirty="0">
                <a:solidFill>
                  <a:schemeClr val="tx1">
                    <a:lumMod val="50000"/>
                  </a:schemeClr>
                </a:solidFill>
              </a:rPr>
              <a:t>Ding</a:t>
            </a:r>
            <a:r>
              <a:rPr lang="zh-CN" altLang="en-US" sz="20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zh-CN" sz="2000" i="1" dirty="0">
                <a:solidFill>
                  <a:schemeClr val="tx1">
                    <a:lumMod val="50000"/>
                  </a:schemeClr>
                </a:solidFill>
              </a:rPr>
              <a:t>Yuan</a:t>
            </a:r>
            <a:endParaRPr lang="en-CA" sz="2000" i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73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16D84-FF4A-CF44-9E59-69C2DED70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8" y="290292"/>
            <a:ext cx="10813890" cy="868430"/>
          </a:xfrm>
        </p:spPr>
        <p:txBody>
          <a:bodyPr>
            <a:normAutofit/>
          </a:bodyPr>
          <a:lstStyle/>
          <a:p>
            <a:r>
              <a:rPr lang="en-US" altLang="zh-CN" dirty="0"/>
              <a:t>Towards</a:t>
            </a:r>
            <a:r>
              <a:rPr lang="zh-CN" altLang="en-US" dirty="0"/>
              <a:t> </a:t>
            </a:r>
            <a:r>
              <a:rPr lang="en-US" altLang="zh-CN" dirty="0"/>
              <a:t>Analytical</a:t>
            </a:r>
            <a:r>
              <a:rPr lang="zh-CN" altLang="en-US" dirty="0"/>
              <a:t> </a:t>
            </a:r>
            <a:r>
              <a:rPr lang="en-US" altLang="zh-CN" dirty="0"/>
              <a:t>Root</a:t>
            </a:r>
            <a:r>
              <a:rPr lang="zh-CN" altLang="en-US" dirty="0"/>
              <a:t> </a:t>
            </a:r>
            <a:r>
              <a:rPr lang="en-US" altLang="zh-CN" dirty="0"/>
              <a:t>Cause</a:t>
            </a:r>
            <a:r>
              <a:rPr lang="zh-CN" altLang="en-US" dirty="0"/>
              <a:t> </a:t>
            </a:r>
            <a:r>
              <a:rPr lang="en-US" altLang="zh-CN" dirty="0"/>
              <a:t>Localization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EEC9B8-CA96-954B-B6F0-78A18C33AFD9}"/>
              </a:ext>
            </a:extLst>
          </p:cNvPr>
          <p:cNvSpPr txBox="1"/>
          <p:nvPr/>
        </p:nvSpPr>
        <p:spPr>
          <a:xfrm>
            <a:off x="702130" y="2828835"/>
            <a:ext cx="100747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What</a:t>
            </a:r>
            <a:r>
              <a:rPr lang="zh-CN" altLang="en-US" sz="32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is</a:t>
            </a:r>
            <a:r>
              <a:rPr lang="zh-CN" altLang="en-US" sz="32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the</a:t>
            </a:r>
            <a:r>
              <a:rPr lang="zh-CN" altLang="en-US" sz="32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fundamental</a:t>
            </a:r>
            <a:r>
              <a:rPr lang="zh-CN" altLang="en-US" sz="32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property</a:t>
            </a:r>
            <a:r>
              <a:rPr lang="zh-CN" altLang="en-US" sz="32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of</a:t>
            </a:r>
            <a:r>
              <a:rPr lang="zh-CN" altLang="en-US" sz="32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root</a:t>
            </a:r>
            <a:r>
              <a:rPr lang="zh-CN" altLang="en-US" sz="32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cause</a:t>
            </a:r>
            <a:r>
              <a:rPr lang="zh-CN" altLang="en-US" sz="32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that</a:t>
            </a:r>
            <a:r>
              <a:rPr lang="zh-CN" altLang="en-US" sz="32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allows</a:t>
            </a:r>
            <a:r>
              <a:rPr lang="zh-CN" altLang="en-US" sz="32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us</a:t>
            </a:r>
            <a:r>
              <a:rPr lang="zh-CN" altLang="en-US" sz="32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to</a:t>
            </a:r>
            <a:r>
              <a:rPr lang="zh-CN" altLang="en-US" sz="32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build</a:t>
            </a:r>
            <a:r>
              <a:rPr lang="zh-CN" altLang="en-US" sz="32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a</a:t>
            </a:r>
            <a:r>
              <a:rPr lang="zh-CN" altLang="en-US" sz="32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tool</a:t>
            </a:r>
            <a:r>
              <a:rPr lang="zh-CN" altLang="en-US" sz="32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to</a:t>
            </a:r>
            <a:r>
              <a:rPr lang="zh-CN" altLang="en-US" sz="32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automatically</a:t>
            </a:r>
            <a:r>
              <a:rPr lang="zh-CN" altLang="en-US" sz="32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search</a:t>
            </a:r>
            <a:r>
              <a:rPr lang="zh-CN" altLang="en-US" sz="32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for</a:t>
            </a:r>
            <a:r>
              <a:rPr lang="zh-CN" altLang="en-US" sz="32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it?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84766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16D84-FF4A-CF44-9E59-69C2DED70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8" y="290292"/>
            <a:ext cx="10813890" cy="868430"/>
          </a:xfrm>
        </p:spPr>
        <p:txBody>
          <a:bodyPr>
            <a:normAutofit/>
          </a:bodyPr>
          <a:lstStyle/>
          <a:p>
            <a:r>
              <a:rPr lang="en-US" altLang="zh-CN" dirty="0"/>
              <a:t>What is a Root Cause?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42CF20B-4A4B-1744-84B2-1AAE287B9A00}"/>
              </a:ext>
            </a:extLst>
          </p:cNvPr>
          <p:cNvSpPr txBox="1"/>
          <p:nvPr/>
        </p:nvSpPr>
        <p:spPr>
          <a:xfrm>
            <a:off x="2469302" y="2428726"/>
            <a:ext cx="668558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</a:t>
            </a:r>
            <a:r>
              <a:rPr lang="en-CA" sz="32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he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most</a:t>
            </a:r>
            <a:r>
              <a:rPr lang="zh-CN" altLang="en-US" sz="32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basic</a:t>
            </a:r>
            <a:r>
              <a:rPr lang="zh-CN" altLang="en-US" sz="32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CA" sz="32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reason for a failure which, if corrected, would have prevented the failure from occurring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.</a:t>
            </a:r>
          </a:p>
          <a:p>
            <a:pPr algn="ctr"/>
            <a:r>
              <a:rPr lang="en-US" altLang="zh-CN" sz="2800" i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--</a:t>
            </a:r>
            <a:r>
              <a:rPr lang="zh-CN" altLang="en-US" sz="2800" i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i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Wilson</a:t>
            </a:r>
            <a:r>
              <a:rPr lang="zh-CN" altLang="en-US" sz="2800" i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i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et</a:t>
            </a:r>
            <a:r>
              <a:rPr lang="zh-CN" altLang="en-US" sz="2800" i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i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al.</a:t>
            </a:r>
            <a:r>
              <a:rPr lang="zh-CN" altLang="en-US" sz="2800" i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 </a:t>
            </a:r>
            <a:r>
              <a:rPr lang="en-US" altLang="zh-CN" sz="2800" i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ASQ</a:t>
            </a:r>
            <a:r>
              <a:rPr lang="zh-CN" altLang="en-US" sz="2800" i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i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Quality</a:t>
            </a:r>
            <a:r>
              <a:rPr lang="zh-CN" altLang="en-US" sz="2800" i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i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Press</a:t>
            </a:r>
            <a:r>
              <a:rPr lang="zh-CN" altLang="en-US" sz="2800" i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i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1993</a:t>
            </a:r>
            <a:endParaRPr lang="en-US" sz="2800" i="1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15004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16D84-FF4A-CF44-9E59-69C2DED70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8" y="290292"/>
            <a:ext cx="10813890" cy="868430"/>
          </a:xfrm>
        </p:spPr>
        <p:txBody>
          <a:bodyPr>
            <a:normAutofit/>
          </a:bodyPr>
          <a:lstStyle/>
          <a:p>
            <a:r>
              <a:rPr lang="en-US" altLang="zh-CN" dirty="0"/>
              <a:t>What is a Root Cause?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7B7EBDB-00FE-7F41-9568-5F4FD58815B6}"/>
              </a:ext>
            </a:extLst>
          </p:cNvPr>
          <p:cNvSpPr/>
          <p:nvPr/>
        </p:nvSpPr>
        <p:spPr>
          <a:xfrm>
            <a:off x="268638" y="1542006"/>
            <a:ext cx="540000" cy="540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Helvetica" pitchFamily="2" charset="0"/>
                <a:cs typeface="Gill Sans" panose="020B0502020104020203" pitchFamily="34" charset="-79"/>
              </a:rPr>
              <a:t>1</a:t>
            </a:r>
            <a:endParaRPr lang="en-US" sz="3200" dirty="0">
              <a:latin typeface="Helvetica" pitchFamily="2" charset="0"/>
              <a:cs typeface="Gill Sans" panose="020B0502020104020203" pitchFamily="34" charset="-79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064A63E-9768-8949-B49B-A1FB2255171A}"/>
              </a:ext>
            </a:extLst>
          </p:cNvPr>
          <p:cNvSpPr txBox="1"/>
          <p:nvPr/>
        </p:nvSpPr>
        <p:spPr>
          <a:xfrm>
            <a:off x="959053" y="1451884"/>
            <a:ext cx="9915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The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root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cause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is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an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instruction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in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the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failure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execution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which,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if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changed,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would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have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CA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resulted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in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a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correct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execution.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EC3448-26D2-2145-A6DA-7671F92E1D9D}"/>
              </a:ext>
            </a:extLst>
          </p:cNvPr>
          <p:cNvSpPr txBox="1"/>
          <p:nvPr/>
        </p:nvSpPr>
        <p:spPr>
          <a:xfrm>
            <a:off x="985300" y="4430990"/>
            <a:ext cx="49944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The root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cause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is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the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most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basic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cause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of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the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failure.</a:t>
            </a:r>
            <a:endParaRPr lang="en-US" sz="2400" i="1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8ECD1F9-6E90-954E-9AE6-066520573B5F}"/>
              </a:ext>
            </a:extLst>
          </p:cNvPr>
          <p:cNvSpPr/>
          <p:nvPr/>
        </p:nvSpPr>
        <p:spPr>
          <a:xfrm>
            <a:off x="268638" y="4546850"/>
            <a:ext cx="540000" cy="540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Helvetica" pitchFamily="2" charset="0"/>
                <a:cs typeface="Gill Sans" panose="020B0502020104020203" pitchFamily="34" charset="-79"/>
              </a:rPr>
              <a:t>2</a:t>
            </a:r>
            <a:endParaRPr lang="en-US" sz="3200" dirty="0">
              <a:latin typeface="Helvetica" pitchFamily="2" charset="0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32872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16D84-FF4A-CF44-9E59-69C2DED70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8" y="290292"/>
            <a:ext cx="10813890" cy="868430"/>
          </a:xfrm>
        </p:spPr>
        <p:txBody>
          <a:bodyPr>
            <a:normAutofit/>
          </a:bodyPr>
          <a:lstStyle/>
          <a:p>
            <a:r>
              <a:rPr lang="en-US" altLang="zh-CN" dirty="0"/>
              <a:t>What is a Root Cause?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7B7EBDB-00FE-7F41-9568-5F4FD58815B6}"/>
              </a:ext>
            </a:extLst>
          </p:cNvPr>
          <p:cNvSpPr/>
          <p:nvPr/>
        </p:nvSpPr>
        <p:spPr>
          <a:xfrm>
            <a:off x="268638" y="1542006"/>
            <a:ext cx="540000" cy="540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Helvetica" pitchFamily="2" charset="0"/>
                <a:cs typeface="Gill Sans" panose="020B0502020104020203" pitchFamily="34" charset="-79"/>
              </a:rPr>
              <a:t>1</a:t>
            </a:r>
            <a:endParaRPr lang="en-US" sz="3200" dirty="0">
              <a:latin typeface="Helvetica" pitchFamily="2" charset="0"/>
              <a:cs typeface="Gill Sans" panose="020B0502020104020203" pitchFamily="34" charset="-79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BD72B70-72D2-DE47-BB54-DC25E483920B}"/>
              </a:ext>
            </a:extLst>
          </p:cNvPr>
          <p:cNvCxnSpPr>
            <a:cxnSpLocks/>
            <a:stCxn id="43" idx="4"/>
            <a:endCxn id="46" idx="0"/>
          </p:cNvCxnSpPr>
          <p:nvPr/>
        </p:nvCxnSpPr>
        <p:spPr>
          <a:xfrm>
            <a:off x="9421841" y="3616944"/>
            <a:ext cx="0" cy="151200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8C0F2D0-E245-C94C-9F5F-4739EC42D608}"/>
              </a:ext>
            </a:extLst>
          </p:cNvPr>
          <p:cNvCxnSpPr>
            <a:cxnSpLocks/>
            <a:stCxn id="34" idx="4"/>
            <a:endCxn id="41" idx="0"/>
          </p:cNvCxnSpPr>
          <p:nvPr/>
        </p:nvCxnSpPr>
        <p:spPr>
          <a:xfrm>
            <a:off x="7340792" y="3328944"/>
            <a:ext cx="0" cy="324000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B5C54B40-1E54-D44F-9F8C-69936ECC6C95}"/>
              </a:ext>
            </a:extLst>
          </p:cNvPr>
          <p:cNvSpPr/>
          <p:nvPr/>
        </p:nvSpPr>
        <p:spPr>
          <a:xfrm>
            <a:off x="7232792" y="3112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BE436EC-DE6E-F94A-BBA7-1576EE0FCD68}"/>
              </a:ext>
            </a:extLst>
          </p:cNvPr>
          <p:cNvSpPr txBox="1"/>
          <p:nvPr/>
        </p:nvSpPr>
        <p:spPr>
          <a:xfrm>
            <a:off x="6462917" y="2617931"/>
            <a:ext cx="1764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Optima" panose="02000503060000020004" pitchFamily="2" charset="0"/>
              </a:rPr>
              <a:t>Thread 0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B9D41D4-D8A4-FA4D-A2E3-05F172EB2BBC}"/>
              </a:ext>
            </a:extLst>
          </p:cNvPr>
          <p:cNvSpPr/>
          <p:nvPr/>
        </p:nvSpPr>
        <p:spPr>
          <a:xfrm>
            <a:off x="7232792" y="3688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3410B60-0773-D04F-9FC9-4830AAC69D1F}"/>
              </a:ext>
            </a:extLst>
          </p:cNvPr>
          <p:cNvSpPr/>
          <p:nvPr/>
        </p:nvSpPr>
        <p:spPr>
          <a:xfrm>
            <a:off x="7232792" y="4264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29FF039-7D29-7E44-BE0B-55EF50787096}"/>
              </a:ext>
            </a:extLst>
          </p:cNvPr>
          <p:cNvSpPr/>
          <p:nvPr/>
        </p:nvSpPr>
        <p:spPr>
          <a:xfrm>
            <a:off x="7232792" y="4840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82961F3-C93D-5F46-9170-1A2CDAF2FDB8}"/>
              </a:ext>
            </a:extLst>
          </p:cNvPr>
          <p:cNvSpPr/>
          <p:nvPr/>
        </p:nvSpPr>
        <p:spPr>
          <a:xfrm>
            <a:off x="7232792" y="5416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4DB7ECA-AE89-0040-AB95-E79F134A1532}"/>
              </a:ext>
            </a:extLst>
          </p:cNvPr>
          <p:cNvSpPr/>
          <p:nvPr/>
        </p:nvSpPr>
        <p:spPr>
          <a:xfrm>
            <a:off x="7232792" y="5992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1B66B5A-5777-2A4E-9019-43DB048B845D}"/>
              </a:ext>
            </a:extLst>
          </p:cNvPr>
          <p:cNvSpPr/>
          <p:nvPr/>
        </p:nvSpPr>
        <p:spPr>
          <a:xfrm>
            <a:off x="7232792" y="6568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2CA43AE-2399-9F43-8449-065D36EF3FE8}"/>
              </a:ext>
            </a:extLst>
          </p:cNvPr>
          <p:cNvSpPr txBox="1"/>
          <p:nvPr/>
        </p:nvSpPr>
        <p:spPr>
          <a:xfrm>
            <a:off x="7482694" y="3566111"/>
            <a:ext cx="1097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a=0;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B0EA713-5A68-EF4C-B1DB-FF504FABB416}"/>
              </a:ext>
            </a:extLst>
          </p:cNvPr>
          <p:cNvSpPr/>
          <p:nvPr/>
        </p:nvSpPr>
        <p:spPr>
          <a:xfrm>
            <a:off x="9313841" y="3400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05DA087-5844-8A41-9AF4-B9D056145FB1}"/>
              </a:ext>
            </a:extLst>
          </p:cNvPr>
          <p:cNvSpPr/>
          <p:nvPr/>
        </p:nvSpPr>
        <p:spPr>
          <a:xfrm>
            <a:off x="9313841" y="3976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56103CE-1780-114B-98E8-2D21B4FB5E21}"/>
              </a:ext>
            </a:extLst>
          </p:cNvPr>
          <p:cNvSpPr/>
          <p:nvPr/>
        </p:nvSpPr>
        <p:spPr>
          <a:xfrm>
            <a:off x="9314344" y="4552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09A0E12-88A0-C945-B1DB-4AEBA63051D6}"/>
              </a:ext>
            </a:extLst>
          </p:cNvPr>
          <p:cNvSpPr/>
          <p:nvPr/>
        </p:nvSpPr>
        <p:spPr>
          <a:xfrm>
            <a:off x="9313841" y="5128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05A1D3D-3F72-D745-AB7D-05CB3B1D8509}"/>
              </a:ext>
            </a:extLst>
          </p:cNvPr>
          <p:cNvSpPr txBox="1"/>
          <p:nvPr/>
        </p:nvSpPr>
        <p:spPr>
          <a:xfrm>
            <a:off x="7477380" y="5910710"/>
            <a:ext cx="1892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if(a!=0)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686082A-B949-0D47-9165-22365C2C4554}"/>
              </a:ext>
            </a:extLst>
          </p:cNvPr>
          <p:cNvSpPr txBox="1"/>
          <p:nvPr/>
        </p:nvSpPr>
        <p:spPr>
          <a:xfrm>
            <a:off x="7513628" y="6405723"/>
            <a:ext cx="1427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FAIL;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FC6B164-2B03-1847-ACCB-14F1BA6316D7}"/>
              </a:ext>
            </a:extLst>
          </p:cNvPr>
          <p:cNvSpPr txBox="1"/>
          <p:nvPr/>
        </p:nvSpPr>
        <p:spPr>
          <a:xfrm>
            <a:off x="8539519" y="2611089"/>
            <a:ext cx="1764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Optima" panose="02000503060000020004" pitchFamily="2" charset="0"/>
              </a:rPr>
              <a:t>Thread </a:t>
            </a:r>
            <a:r>
              <a:rPr lang="en-US" altLang="zh-CN" sz="2400" dirty="0">
                <a:solidFill>
                  <a:srgbClr val="FF0000"/>
                </a:solidFill>
                <a:latin typeface="Optima" panose="02000503060000020004" pitchFamily="2" charset="0"/>
              </a:rPr>
              <a:t>1</a:t>
            </a:r>
            <a:endParaRPr lang="en-US" sz="2400" dirty="0">
              <a:solidFill>
                <a:srgbClr val="FF0000"/>
              </a:solidFill>
              <a:latin typeface="Optima" panose="02000503060000020004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DE61D76-AD9B-7F4C-8D4E-302FBA1705CE}"/>
              </a:ext>
            </a:extLst>
          </p:cNvPr>
          <p:cNvSpPr txBox="1"/>
          <p:nvPr/>
        </p:nvSpPr>
        <p:spPr>
          <a:xfrm>
            <a:off x="9529339" y="4430111"/>
            <a:ext cx="134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urier" pitchFamily="2" charset="0"/>
                <a:cs typeface="Consolas" panose="020B0609020204030204" pitchFamily="49" charset="0"/>
              </a:rPr>
              <a:t>a=-1;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2610C5F-4232-9146-893C-F8AD37BD4639}"/>
              </a:ext>
            </a:extLst>
          </p:cNvPr>
          <p:cNvCxnSpPr>
            <a:cxnSpLocks/>
          </p:cNvCxnSpPr>
          <p:nvPr/>
        </p:nvCxnSpPr>
        <p:spPr>
          <a:xfrm>
            <a:off x="6513132" y="3620375"/>
            <a:ext cx="0" cy="2612649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80306509-57D6-6848-8665-504C364E9E1B}"/>
              </a:ext>
            </a:extLst>
          </p:cNvPr>
          <p:cNvSpPr txBox="1"/>
          <p:nvPr/>
        </p:nvSpPr>
        <p:spPr>
          <a:xfrm>
            <a:off x="5979789" y="3120554"/>
            <a:ext cx="980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i="1" dirty="0">
                <a:solidFill>
                  <a:schemeClr val="tx1">
                    <a:lumMod val="50000"/>
                  </a:schemeClr>
                </a:solidFill>
                <a:latin typeface="Optima" panose="02000503060000020004" pitchFamily="2" charset="0"/>
              </a:rPr>
              <a:t>Time</a:t>
            </a:r>
            <a:endParaRPr lang="en-US" sz="2400" i="1" dirty="0">
              <a:solidFill>
                <a:schemeClr val="tx1">
                  <a:lumMod val="50000"/>
                </a:schemeClr>
              </a:solidFill>
              <a:latin typeface="Optima" panose="02000503060000020004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34CECC-9B89-FA4D-AD96-DCCEB0300CE2}"/>
              </a:ext>
            </a:extLst>
          </p:cNvPr>
          <p:cNvSpPr txBox="1"/>
          <p:nvPr/>
        </p:nvSpPr>
        <p:spPr>
          <a:xfrm>
            <a:off x="985300" y="4430990"/>
            <a:ext cx="49944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The root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cause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is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the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most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basic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cause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of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the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failure.</a:t>
            </a:r>
            <a:endParaRPr lang="en-US" sz="2400" i="1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74B759B-E097-2244-9A13-8BBD2A6BCC68}"/>
              </a:ext>
            </a:extLst>
          </p:cNvPr>
          <p:cNvSpPr/>
          <p:nvPr/>
        </p:nvSpPr>
        <p:spPr>
          <a:xfrm>
            <a:off x="268638" y="4546850"/>
            <a:ext cx="540000" cy="540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Helvetica" pitchFamily="2" charset="0"/>
                <a:cs typeface="Gill Sans" panose="020B0502020104020203" pitchFamily="34" charset="-79"/>
              </a:rPr>
              <a:t>2</a:t>
            </a:r>
            <a:endParaRPr lang="en-US" sz="3200" dirty="0">
              <a:latin typeface="Helvetica" pitchFamily="2" charset="0"/>
              <a:cs typeface="Gill Sans" panose="020B0502020104020203" pitchFamily="34" charset="-79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C18DDB-8767-4818-AE8F-8111046CFA77}"/>
              </a:ext>
            </a:extLst>
          </p:cNvPr>
          <p:cNvSpPr txBox="1"/>
          <p:nvPr/>
        </p:nvSpPr>
        <p:spPr>
          <a:xfrm>
            <a:off x="959053" y="1451884"/>
            <a:ext cx="9915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The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root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cause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is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an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instruction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in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the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failure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execution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which,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if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changed,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would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have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CA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resulted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in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a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correct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execution.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64134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16D84-FF4A-CF44-9E59-69C2DED70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8" y="290292"/>
            <a:ext cx="10813890" cy="868430"/>
          </a:xfrm>
        </p:spPr>
        <p:txBody>
          <a:bodyPr>
            <a:normAutofit/>
          </a:bodyPr>
          <a:lstStyle/>
          <a:p>
            <a:r>
              <a:rPr lang="en-US" altLang="zh-CN" dirty="0"/>
              <a:t>What is a Root Cause?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7B7EBDB-00FE-7F41-9568-5F4FD58815B6}"/>
              </a:ext>
            </a:extLst>
          </p:cNvPr>
          <p:cNvSpPr/>
          <p:nvPr/>
        </p:nvSpPr>
        <p:spPr>
          <a:xfrm>
            <a:off x="268638" y="1542006"/>
            <a:ext cx="540000" cy="540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Helvetica" pitchFamily="2" charset="0"/>
                <a:cs typeface="Gill Sans" panose="020B0502020104020203" pitchFamily="34" charset="-79"/>
              </a:rPr>
              <a:t>1</a:t>
            </a:r>
            <a:endParaRPr lang="en-US" sz="3200" dirty="0">
              <a:latin typeface="Helvetica" pitchFamily="2" charset="0"/>
              <a:cs typeface="Gill Sans" panose="020B0502020104020203" pitchFamily="34" charset="-79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749CE4A-662B-224D-809C-174599AFF96B}"/>
              </a:ext>
            </a:extLst>
          </p:cNvPr>
          <p:cNvCxnSpPr>
            <a:cxnSpLocks/>
            <a:stCxn id="67" idx="4"/>
            <a:endCxn id="70" idx="0"/>
          </p:cNvCxnSpPr>
          <p:nvPr/>
        </p:nvCxnSpPr>
        <p:spPr>
          <a:xfrm>
            <a:off x="9421841" y="3616944"/>
            <a:ext cx="0" cy="151200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C066BEF-3B16-1442-B64A-6AB30128AA4D}"/>
              </a:ext>
            </a:extLst>
          </p:cNvPr>
          <p:cNvCxnSpPr>
            <a:cxnSpLocks/>
            <a:stCxn id="58" idx="4"/>
            <a:endCxn id="65" idx="0"/>
          </p:cNvCxnSpPr>
          <p:nvPr/>
        </p:nvCxnSpPr>
        <p:spPr>
          <a:xfrm>
            <a:off x="7340792" y="3328944"/>
            <a:ext cx="0" cy="324000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1990F03C-C8D1-404F-A274-B758DFF0E1E9}"/>
              </a:ext>
            </a:extLst>
          </p:cNvPr>
          <p:cNvSpPr/>
          <p:nvPr/>
        </p:nvSpPr>
        <p:spPr>
          <a:xfrm>
            <a:off x="7232792" y="3112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FE86F92-BE53-4D47-9FA9-7C4A0D72740C}"/>
              </a:ext>
            </a:extLst>
          </p:cNvPr>
          <p:cNvSpPr txBox="1"/>
          <p:nvPr/>
        </p:nvSpPr>
        <p:spPr>
          <a:xfrm>
            <a:off x="6462917" y="2617931"/>
            <a:ext cx="1764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Optima" panose="02000503060000020004" pitchFamily="2" charset="0"/>
              </a:rPr>
              <a:t>Thread 0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8C0BE40-5C6C-364D-8235-14C21F76993B}"/>
              </a:ext>
            </a:extLst>
          </p:cNvPr>
          <p:cNvSpPr/>
          <p:nvPr/>
        </p:nvSpPr>
        <p:spPr>
          <a:xfrm>
            <a:off x="7232792" y="3688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DC89FCF-E93F-5F44-A5DC-D7DE2F0EA330}"/>
              </a:ext>
            </a:extLst>
          </p:cNvPr>
          <p:cNvSpPr/>
          <p:nvPr/>
        </p:nvSpPr>
        <p:spPr>
          <a:xfrm>
            <a:off x="7232792" y="4264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DFE7E40-68E0-7F40-BF1F-2F8DAF75864F}"/>
              </a:ext>
            </a:extLst>
          </p:cNvPr>
          <p:cNvSpPr/>
          <p:nvPr/>
        </p:nvSpPr>
        <p:spPr>
          <a:xfrm>
            <a:off x="7232792" y="4840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4B6BD78-5A4F-6C41-80D3-BCD58C9DFF48}"/>
              </a:ext>
            </a:extLst>
          </p:cNvPr>
          <p:cNvSpPr/>
          <p:nvPr/>
        </p:nvSpPr>
        <p:spPr>
          <a:xfrm>
            <a:off x="7232792" y="5416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4D737B4-1959-6340-BA5A-B7B004996F29}"/>
              </a:ext>
            </a:extLst>
          </p:cNvPr>
          <p:cNvSpPr/>
          <p:nvPr/>
        </p:nvSpPr>
        <p:spPr>
          <a:xfrm>
            <a:off x="7232792" y="5992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78C2D72D-3F90-6842-98CA-BBFE8BD20267}"/>
              </a:ext>
            </a:extLst>
          </p:cNvPr>
          <p:cNvSpPr/>
          <p:nvPr/>
        </p:nvSpPr>
        <p:spPr>
          <a:xfrm>
            <a:off x="7232792" y="6568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6648164-B913-AB44-B040-88F766452D7A}"/>
              </a:ext>
            </a:extLst>
          </p:cNvPr>
          <p:cNvSpPr txBox="1"/>
          <p:nvPr/>
        </p:nvSpPr>
        <p:spPr>
          <a:xfrm>
            <a:off x="7482694" y="3566111"/>
            <a:ext cx="1097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a=0;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987C381-5F4D-2742-A4B8-C7EBC00C39DC}"/>
              </a:ext>
            </a:extLst>
          </p:cNvPr>
          <p:cNvSpPr/>
          <p:nvPr/>
        </p:nvSpPr>
        <p:spPr>
          <a:xfrm>
            <a:off x="9313841" y="3400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3CD9B297-485B-6B4A-A41E-C7B0ED95FBEF}"/>
              </a:ext>
            </a:extLst>
          </p:cNvPr>
          <p:cNvSpPr/>
          <p:nvPr/>
        </p:nvSpPr>
        <p:spPr>
          <a:xfrm>
            <a:off x="9313841" y="3976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EC4E6E7-2373-1245-87D5-A7A7118DA5E7}"/>
              </a:ext>
            </a:extLst>
          </p:cNvPr>
          <p:cNvSpPr/>
          <p:nvPr/>
        </p:nvSpPr>
        <p:spPr>
          <a:xfrm>
            <a:off x="9314344" y="4552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55D748BA-38F5-0B4F-BDA3-5C3C33E0A55E}"/>
              </a:ext>
            </a:extLst>
          </p:cNvPr>
          <p:cNvSpPr/>
          <p:nvPr/>
        </p:nvSpPr>
        <p:spPr>
          <a:xfrm>
            <a:off x="9313841" y="5128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B61B72B-1576-AC47-BACE-495E04FF7B8E}"/>
              </a:ext>
            </a:extLst>
          </p:cNvPr>
          <p:cNvSpPr txBox="1"/>
          <p:nvPr/>
        </p:nvSpPr>
        <p:spPr>
          <a:xfrm>
            <a:off x="7477380" y="5910710"/>
            <a:ext cx="1892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if(a!=0)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9FB3F85-BEC6-9645-AE8C-44570B125D1D}"/>
              </a:ext>
            </a:extLst>
          </p:cNvPr>
          <p:cNvSpPr txBox="1"/>
          <p:nvPr/>
        </p:nvSpPr>
        <p:spPr>
          <a:xfrm>
            <a:off x="7513628" y="6405723"/>
            <a:ext cx="1427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FAIL;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1B62E38-E384-4742-9E63-0E8DC67A9B38}"/>
              </a:ext>
            </a:extLst>
          </p:cNvPr>
          <p:cNvCxnSpPr>
            <a:cxnSpLocks/>
          </p:cNvCxnSpPr>
          <p:nvPr/>
        </p:nvCxnSpPr>
        <p:spPr>
          <a:xfrm>
            <a:off x="7513628" y="3904944"/>
            <a:ext cx="1671916" cy="688598"/>
          </a:xfrm>
          <a:prstGeom prst="straightConnector1">
            <a:avLst/>
          </a:prstGeom>
          <a:ln w="12700">
            <a:solidFill>
              <a:schemeClr val="tx1">
                <a:lumMod val="50000"/>
              </a:schemeClr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8F93EA7-F45D-AF4A-A994-80DFA1544083}"/>
              </a:ext>
            </a:extLst>
          </p:cNvPr>
          <p:cNvCxnSpPr>
            <a:cxnSpLocks/>
          </p:cNvCxnSpPr>
          <p:nvPr/>
        </p:nvCxnSpPr>
        <p:spPr>
          <a:xfrm flipH="1">
            <a:off x="7477381" y="4768944"/>
            <a:ext cx="1708163" cy="1267134"/>
          </a:xfrm>
          <a:prstGeom prst="straightConnector1">
            <a:avLst/>
          </a:prstGeom>
          <a:ln w="12700">
            <a:solidFill>
              <a:schemeClr val="tx1">
                <a:lumMod val="50000"/>
              </a:schemeClr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50B1AB64-D8B2-A041-A0D8-F6A7AA1F8D57}"/>
              </a:ext>
            </a:extLst>
          </p:cNvPr>
          <p:cNvSpPr txBox="1"/>
          <p:nvPr/>
        </p:nvSpPr>
        <p:spPr>
          <a:xfrm>
            <a:off x="8539519" y="2611089"/>
            <a:ext cx="1764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Optima" panose="02000503060000020004" pitchFamily="2" charset="0"/>
              </a:rPr>
              <a:t>Thread </a:t>
            </a:r>
            <a:r>
              <a:rPr lang="en-US" altLang="zh-CN" sz="2400" dirty="0">
                <a:solidFill>
                  <a:srgbClr val="FF0000"/>
                </a:solidFill>
                <a:latin typeface="Optima" panose="02000503060000020004" pitchFamily="2" charset="0"/>
              </a:rPr>
              <a:t>1</a:t>
            </a:r>
            <a:endParaRPr lang="en-US" sz="2400" dirty="0">
              <a:solidFill>
                <a:srgbClr val="FF0000"/>
              </a:solidFill>
              <a:latin typeface="Optima" panose="02000503060000020004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3BE628A-EC4D-BE4D-98D1-E20E898EB6E6}"/>
              </a:ext>
            </a:extLst>
          </p:cNvPr>
          <p:cNvSpPr txBox="1"/>
          <p:nvPr/>
        </p:nvSpPr>
        <p:spPr>
          <a:xfrm>
            <a:off x="9529339" y="4430111"/>
            <a:ext cx="134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urier" pitchFamily="2" charset="0"/>
                <a:cs typeface="Consolas" panose="020B0609020204030204" pitchFamily="49" charset="0"/>
              </a:rPr>
              <a:t>a=-1;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672EE17-79A2-0248-AFDD-1A95628048CC}"/>
              </a:ext>
            </a:extLst>
          </p:cNvPr>
          <p:cNvCxnSpPr>
            <a:cxnSpLocks/>
          </p:cNvCxnSpPr>
          <p:nvPr/>
        </p:nvCxnSpPr>
        <p:spPr>
          <a:xfrm>
            <a:off x="6513132" y="3620375"/>
            <a:ext cx="0" cy="2612649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C36A0CF2-2702-0741-B115-EBF044BDCEA1}"/>
              </a:ext>
            </a:extLst>
          </p:cNvPr>
          <p:cNvSpPr txBox="1"/>
          <p:nvPr/>
        </p:nvSpPr>
        <p:spPr>
          <a:xfrm>
            <a:off x="5979789" y="3120554"/>
            <a:ext cx="980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i="1" dirty="0">
                <a:solidFill>
                  <a:schemeClr val="tx1">
                    <a:lumMod val="50000"/>
                  </a:schemeClr>
                </a:solidFill>
                <a:latin typeface="Optima" panose="02000503060000020004" pitchFamily="2" charset="0"/>
              </a:rPr>
              <a:t>Time</a:t>
            </a:r>
            <a:endParaRPr lang="en-US" sz="2400" i="1" dirty="0">
              <a:solidFill>
                <a:schemeClr val="tx1">
                  <a:lumMod val="50000"/>
                </a:schemeClr>
              </a:solidFill>
              <a:latin typeface="Optima" panose="02000503060000020004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A81D7B-8D26-8645-ABC3-115613F0E7C8}"/>
              </a:ext>
            </a:extLst>
          </p:cNvPr>
          <p:cNvSpPr txBox="1"/>
          <p:nvPr/>
        </p:nvSpPr>
        <p:spPr>
          <a:xfrm>
            <a:off x="985300" y="4430990"/>
            <a:ext cx="49944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The root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cause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is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the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most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basic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cause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of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the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failure.</a:t>
            </a:r>
            <a:endParaRPr lang="en-US" sz="2400" i="1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3C8393F-877E-3040-B5A2-82BAF5117E22}"/>
              </a:ext>
            </a:extLst>
          </p:cNvPr>
          <p:cNvSpPr/>
          <p:nvPr/>
        </p:nvSpPr>
        <p:spPr>
          <a:xfrm>
            <a:off x="268638" y="4546850"/>
            <a:ext cx="540000" cy="540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Helvetica" pitchFamily="2" charset="0"/>
                <a:cs typeface="Gill Sans" panose="020B0502020104020203" pitchFamily="34" charset="-79"/>
              </a:rPr>
              <a:t>2</a:t>
            </a:r>
            <a:endParaRPr lang="en-US" sz="3200" dirty="0">
              <a:latin typeface="Helvetica" pitchFamily="2" charset="0"/>
              <a:cs typeface="Gill Sans" panose="020B0502020104020203" pitchFamily="34" charset="-79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E33C1D-0470-4549-B31F-FFF502E4B57B}"/>
              </a:ext>
            </a:extLst>
          </p:cNvPr>
          <p:cNvSpPr txBox="1"/>
          <p:nvPr/>
        </p:nvSpPr>
        <p:spPr>
          <a:xfrm>
            <a:off x="959053" y="1451884"/>
            <a:ext cx="9915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The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root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cause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is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an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instruction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in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the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failure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execution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which,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if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changed,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would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have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CA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resulted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in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a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correct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execution.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07503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48184B2-5024-5D40-A6FB-1AC9B600F0D9}"/>
              </a:ext>
            </a:extLst>
          </p:cNvPr>
          <p:cNvCxnSpPr>
            <a:cxnSpLocks/>
            <a:stCxn id="16" idx="4"/>
            <a:endCxn id="19" idx="0"/>
          </p:cNvCxnSpPr>
          <p:nvPr/>
        </p:nvCxnSpPr>
        <p:spPr>
          <a:xfrm>
            <a:off x="9421841" y="3616944"/>
            <a:ext cx="0" cy="151200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8816D84-FF4A-CF44-9E59-69C2DED70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8" y="290292"/>
            <a:ext cx="10813890" cy="868430"/>
          </a:xfrm>
        </p:spPr>
        <p:txBody>
          <a:bodyPr>
            <a:normAutofit/>
          </a:bodyPr>
          <a:lstStyle/>
          <a:p>
            <a:r>
              <a:rPr lang="en-US" altLang="zh-CN" dirty="0"/>
              <a:t>What is a Root Cause?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7B7EBDB-00FE-7F41-9568-5F4FD58815B6}"/>
              </a:ext>
            </a:extLst>
          </p:cNvPr>
          <p:cNvSpPr/>
          <p:nvPr/>
        </p:nvSpPr>
        <p:spPr>
          <a:xfrm>
            <a:off x="268638" y="1542006"/>
            <a:ext cx="540000" cy="540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Helvetica" pitchFamily="2" charset="0"/>
                <a:cs typeface="Gill Sans" panose="020B0502020104020203" pitchFamily="34" charset="-79"/>
              </a:rPr>
              <a:t>1</a:t>
            </a:r>
            <a:endParaRPr lang="en-US" sz="3200" dirty="0">
              <a:latin typeface="Helvetica" pitchFamily="2" charset="0"/>
              <a:cs typeface="Gill Sans" panose="020B0502020104020203" pitchFamily="34" charset="-79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D4CD48-3A0E-0C48-9E3B-A04D286CDAAD}"/>
              </a:ext>
            </a:extLst>
          </p:cNvPr>
          <p:cNvCxnSpPr>
            <a:cxnSpLocks/>
            <a:stCxn id="7" idx="4"/>
            <a:endCxn id="14" idx="0"/>
          </p:cNvCxnSpPr>
          <p:nvPr/>
        </p:nvCxnSpPr>
        <p:spPr>
          <a:xfrm>
            <a:off x="7340792" y="3328944"/>
            <a:ext cx="0" cy="324000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5E6220ED-1B0E-7B46-B378-2078FE68C3B6}"/>
              </a:ext>
            </a:extLst>
          </p:cNvPr>
          <p:cNvSpPr/>
          <p:nvPr/>
        </p:nvSpPr>
        <p:spPr>
          <a:xfrm>
            <a:off x="7232792" y="3112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E69D3-7790-6E46-A2FA-0DECE86A770E}"/>
              </a:ext>
            </a:extLst>
          </p:cNvPr>
          <p:cNvSpPr txBox="1"/>
          <p:nvPr/>
        </p:nvSpPr>
        <p:spPr>
          <a:xfrm>
            <a:off x="6462917" y="2617931"/>
            <a:ext cx="1764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Optima" panose="02000503060000020004" pitchFamily="2" charset="0"/>
              </a:rPr>
              <a:t>Thread 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1FC17BE-C805-A84D-8657-51EB3B2407F3}"/>
              </a:ext>
            </a:extLst>
          </p:cNvPr>
          <p:cNvSpPr/>
          <p:nvPr/>
        </p:nvSpPr>
        <p:spPr>
          <a:xfrm>
            <a:off x="7232792" y="3688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E16793F-0AA6-264F-97AC-07C705DB1DF8}"/>
              </a:ext>
            </a:extLst>
          </p:cNvPr>
          <p:cNvSpPr/>
          <p:nvPr/>
        </p:nvSpPr>
        <p:spPr>
          <a:xfrm>
            <a:off x="7232792" y="4264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79529C6-49E5-2D43-B5DE-ED8AC22278D2}"/>
              </a:ext>
            </a:extLst>
          </p:cNvPr>
          <p:cNvSpPr/>
          <p:nvPr/>
        </p:nvSpPr>
        <p:spPr>
          <a:xfrm>
            <a:off x="7232792" y="4840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3370D1C-7BD4-BF44-8B79-931996224997}"/>
              </a:ext>
            </a:extLst>
          </p:cNvPr>
          <p:cNvSpPr/>
          <p:nvPr/>
        </p:nvSpPr>
        <p:spPr>
          <a:xfrm>
            <a:off x="7232792" y="5416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A1779A7-005D-8A49-A6BE-B09D611578B0}"/>
              </a:ext>
            </a:extLst>
          </p:cNvPr>
          <p:cNvSpPr/>
          <p:nvPr/>
        </p:nvSpPr>
        <p:spPr>
          <a:xfrm>
            <a:off x="7232792" y="5992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0FA3030-39FE-9E4E-B738-154DCB1B0B2F}"/>
              </a:ext>
            </a:extLst>
          </p:cNvPr>
          <p:cNvSpPr/>
          <p:nvPr/>
        </p:nvSpPr>
        <p:spPr>
          <a:xfrm>
            <a:off x="7232792" y="6568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6C0D25-36CD-BF43-BFEA-CBA64FF7E87E}"/>
              </a:ext>
            </a:extLst>
          </p:cNvPr>
          <p:cNvSpPr txBox="1"/>
          <p:nvPr/>
        </p:nvSpPr>
        <p:spPr>
          <a:xfrm>
            <a:off x="7482694" y="3566111"/>
            <a:ext cx="1097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a=0;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4CA3332-A22A-2441-BE4F-E197A05146D9}"/>
              </a:ext>
            </a:extLst>
          </p:cNvPr>
          <p:cNvSpPr/>
          <p:nvPr/>
        </p:nvSpPr>
        <p:spPr>
          <a:xfrm>
            <a:off x="9313841" y="3400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0FCCB44-03D3-744E-A5F0-EB13696AE83B}"/>
              </a:ext>
            </a:extLst>
          </p:cNvPr>
          <p:cNvSpPr/>
          <p:nvPr/>
        </p:nvSpPr>
        <p:spPr>
          <a:xfrm>
            <a:off x="9313841" y="3976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97622E8-3C6D-6643-B9FC-66A582EFDF11}"/>
              </a:ext>
            </a:extLst>
          </p:cNvPr>
          <p:cNvSpPr/>
          <p:nvPr/>
        </p:nvSpPr>
        <p:spPr>
          <a:xfrm>
            <a:off x="9314344" y="4552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F36BEEF-26FA-9540-AC63-1E60B4239655}"/>
              </a:ext>
            </a:extLst>
          </p:cNvPr>
          <p:cNvSpPr/>
          <p:nvPr/>
        </p:nvSpPr>
        <p:spPr>
          <a:xfrm>
            <a:off x="9313841" y="5128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CE412E-F4BA-BF4B-B134-4A86AD815BA6}"/>
              </a:ext>
            </a:extLst>
          </p:cNvPr>
          <p:cNvSpPr txBox="1"/>
          <p:nvPr/>
        </p:nvSpPr>
        <p:spPr>
          <a:xfrm>
            <a:off x="7477380" y="5910710"/>
            <a:ext cx="1892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if(a!=0)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F5580E-3F6D-2340-9DB3-751DB176B795}"/>
              </a:ext>
            </a:extLst>
          </p:cNvPr>
          <p:cNvSpPr txBox="1"/>
          <p:nvPr/>
        </p:nvSpPr>
        <p:spPr>
          <a:xfrm>
            <a:off x="7513628" y="6405723"/>
            <a:ext cx="1427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FAIL;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306C917-6804-5044-9841-CAA8A842634E}"/>
              </a:ext>
            </a:extLst>
          </p:cNvPr>
          <p:cNvCxnSpPr>
            <a:cxnSpLocks/>
          </p:cNvCxnSpPr>
          <p:nvPr/>
        </p:nvCxnSpPr>
        <p:spPr>
          <a:xfrm>
            <a:off x="7513628" y="3904944"/>
            <a:ext cx="1671916" cy="688598"/>
          </a:xfrm>
          <a:prstGeom prst="straightConnector1">
            <a:avLst/>
          </a:prstGeom>
          <a:ln w="12700">
            <a:solidFill>
              <a:schemeClr val="tx1">
                <a:lumMod val="50000"/>
              </a:schemeClr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1CCF8E5-C4F1-F241-802B-567C70F7934E}"/>
              </a:ext>
            </a:extLst>
          </p:cNvPr>
          <p:cNvCxnSpPr>
            <a:cxnSpLocks/>
          </p:cNvCxnSpPr>
          <p:nvPr/>
        </p:nvCxnSpPr>
        <p:spPr>
          <a:xfrm flipH="1">
            <a:off x="7477381" y="4768944"/>
            <a:ext cx="1708163" cy="1267134"/>
          </a:xfrm>
          <a:prstGeom prst="straightConnector1">
            <a:avLst/>
          </a:prstGeom>
          <a:ln w="12700">
            <a:solidFill>
              <a:schemeClr val="tx1">
                <a:lumMod val="50000"/>
              </a:schemeClr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9CBE3CC-7818-B843-A698-26A06C8981F4}"/>
              </a:ext>
            </a:extLst>
          </p:cNvPr>
          <p:cNvSpPr txBox="1"/>
          <p:nvPr/>
        </p:nvSpPr>
        <p:spPr>
          <a:xfrm>
            <a:off x="8539519" y="2611089"/>
            <a:ext cx="1764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Optima" panose="02000503060000020004" pitchFamily="2" charset="0"/>
              </a:rPr>
              <a:t>Thread </a:t>
            </a:r>
            <a:r>
              <a:rPr lang="en-US" altLang="zh-CN" sz="2400" dirty="0">
                <a:solidFill>
                  <a:srgbClr val="FF0000"/>
                </a:solidFill>
                <a:latin typeface="Optima" panose="02000503060000020004" pitchFamily="2" charset="0"/>
              </a:rPr>
              <a:t>1</a:t>
            </a:r>
            <a:endParaRPr lang="en-US" sz="2400" dirty="0">
              <a:solidFill>
                <a:srgbClr val="FF0000"/>
              </a:solidFill>
              <a:latin typeface="Optima" panose="02000503060000020004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9354B6-C829-154A-A211-4386196FCDAA}"/>
              </a:ext>
            </a:extLst>
          </p:cNvPr>
          <p:cNvSpPr txBox="1"/>
          <p:nvPr/>
        </p:nvSpPr>
        <p:spPr>
          <a:xfrm>
            <a:off x="9529339" y="4430111"/>
            <a:ext cx="134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urier" pitchFamily="2" charset="0"/>
                <a:cs typeface="Consolas" panose="020B0609020204030204" pitchFamily="49" charset="0"/>
              </a:rPr>
              <a:t>a=-1;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2B537FE-2E12-F448-8C72-B18143B48975}"/>
              </a:ext>
            </a:extLst>
          </p:cNvPr>
          <p:cNvSpPr/>
          <p:nvPr/>
        </p:nvSpPr>
        <p:spPr>
          <a:xfrm>
            <a:off x="9559820" y="4426362"/>
            <a:ext cx="1012380" cy="4691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A582DBE-53BD-7748-B26D-DBE07D159928}"/>
              </a:ext>
            </a:extLst>
          </p:cNvPr>
          <p:cNvCxnSpPr>
            <a:cxnSpLocks/>
          </p:cNvCxnSpPr>
          <p:nvPr/>
        </p:nvCxnSpPr>
        <p:spPr>
          <a:xfrm>
            <a:off x="6513132" y="3620375"/>
            <a:ext cx="0" cy="2612649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B4EBA69-99E4-7A49-AFC4-AA92DB6F8A7F}"/>
              </a:ext>
            </a:extLst>
          </p:cNvPr>
          <p:cNvSpPr txBox="1"/>
          <p:nvPr/>
        </p:nvSpPr>
        <p:spPr>
          <a:xfrm>
            <a:off x="5979789" y="3120554"/>
            <a:ext cx="980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i="1" dirty="0">
                <a:solidFill>
                  <a:schemeClr val="tx1">
                    <a:lumMod val="50000"/>
                  </a:schemeClr>
                </a:solidFill>
                <a:latin typeface="Optima" panose="02000503060000020004" pitchFamily="2" charset="0"/>
              </a:rPr>
              <a:t>Time</a:t>
            </a:r>
            <a:endParaRPr lang="en-US" sz="2400" i="1" dirty="0">
              <a:solidFill>
                <a:schemeClr val="tx1">
                  <a:lumMod val="50000"/>
                </a:schemeClr>
              </a:solidFill>
              <a:latin typeface="Optima" panose="02000503060000020004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3179AE7-AEA6-6A47-9DA1-6C195B070CFE}"/>
              </a:ext>
            </a:extLst>
          </p:cNvPr>
          <p:cNvSpPr txBox="1"/>
          <p:nvPr/>
        </p:nvSpPr>
        <p:spPr>
          <a:xfrm>
            <a:off x="985300" y="4430990"/>
            <a:ext cx="49944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The root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cause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is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the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most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basic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cause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of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the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failure.</a:t>
            </a:r>
            <a:endParaRPr lang="en-US" sz="2400" i="1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27E044B-6CBC-B44E-9C92-D28108156609}"/>
              </a:ext>
            </a:extLst>
          </p:cNvPr>
          <p:cNvSpPr/>
          <p:nvPr/>
        </p:nvSpPr>
        <p:spPr>
          <a:xfrm>
            <a:off x="268638" y="4546850"/>
            <a:ext cx="540000" cy="540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Helvetica" pitchFamily="2" charset="0"/>
                <a:cs typeface="Gill Sans" panose="020B0502020104020203" pitchFamily="34" charset="-79"/>
              </a:rPr>
              <a:t>2</a:t>
            </a:r>
            <a:endParaRPr lang="en-US" sz="3200" dirty="0">
              <a:latin typeface="Helvetica" pitchFamily="2" charset="0"/>
              <a:cs typeface="Gill Sans" panose="020B0502020104020203" pitchFamily="34" charset="-79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2AB170-FC93-4647-9212-95EF651686EF}"/>
              </a:ext>
            </a:extLst>
          </p:cNvPr>
          <p:cNvSpPr txBox="1"/>
          <p:nvPr/>
        </p:nvSpPr>
        <p:spPr>
          <a:xfrm>
            <a:off x="959053" y="1451884"/>
            <a:ext cx="9915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The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root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cause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is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an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instruction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in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the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failure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execution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which,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if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changed,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would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have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CA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resulted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in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a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correct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execution.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36240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48184B2-5024-5D40-A6FB-1AC9B600F0D9}"/>
              </a:ext>
            </a:extLst>
          </p:cNvPr>
          <p:cNvCxnSpPr>
            <a:cxnSpLocks/>
            <a:stCxn id="16" idx="4"/>
            <a:endCxn id="19" idx="0"/>
          </p:cNvCxnSpPr>
          <p:nvPr/>
        </p:nvCxnSpPr>
        <p:spPr>
          <a:xfrm>
            <a:off x="9426201" y="3616944"/>
            <a:ext cx="0" cy="2978205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8816D84-FF4A-CF44-9E59-69C2DED70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8" y="290292"/>
            <a:ext cx="10813890" cy="868430"/>
          </a:xfrm>
        </p:spPr>
        <p:txBody>
          <a:bodyPr>
            <a:normAutofit/>
          </a:bodyPr>
          <a:lstStyle/>
          <a:p>
            <a:r>
              <a:rPr lang="en-US" altLang="zh-CN" dirty="0"/>
              <a:t>What is a Root Cause?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7B7EBDB-00FE-7F41-9568-5F4FD58815B6}"/>
              </a:ext>
            </a:extLst>
          </p:cNvPr>
          <p:cNvSpPr/>
          <p:nvPr/>
        </p:nvSpPr>
        <p:spPr>
          <a:xfrm>
            <a:off x="268638" y="1542006"/>
            <a:ext cx="540000" cy="540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Helvetica" pitchFamily="2" charset="0"/>
                <a:cs typeface="Gill Sans" panose="020B0502020104020203" pitchFamily="34" charset="-79"/>
              </a:rPr>
              <a:t>1</a:t>
            </a:r>
            <a:endParaRPr lang="en-US" sz="3200" dirty="0">
              <a:latin typeface="Helvetica" pitchFamily="2" charset="0"/>
              <a:cs typeface="Gill Sans" panose="020B0502020104020203" pitchFamily="34" charset="-79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D4CD48-3A0E-0C48-9E3B-A04D286CDAAD}"/>
              </a:ext>
            </a:extLst>
          </p:cNvPr>
          <p:cNvCxnSpPr>
            <a:cxnSpLocks/>
            <a:stCxn id="7" idx="4"/>
            <a:endCxn id="13" idx="0"/>
          </p:cNvCxnSpPr>
          <p:nvPr/>
        </p:nvCxnSpPr>
        <p:spPr>
          <a:xfrm>
            <a:off x="7345152" y="3328944"/>
            <a:ext cx="0" cy="266400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5E6220ED-1B0E-7B46-B378-2078FE68C3B6}"/>
              </a:ext>
            </a:extLst>
          </p:cNvPr>
          <p:cNvSpPr/>
          <p:nvPr/>
        </p:nvSpPr>
        <p:spPr>
          <a:xfrm>
            <a:off x="7237152" y="3112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E69D3-7790-6E46-A2FA-0DECE86A770E}"/>
              </a:ext>
            </a:extLst>
          </p:cNvPr>
          <p:cNvSpPr txBox="1"/>
          <p:nvPr/>
        </p:nvSpPr>
        <p:spPr>
          <a:xfrm>
            <a:off x="6467277" y="2617931"/>
            <a:ext cx="1764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Optima" panose="02000503060000020004" pitchFamily="2" charset="0"/>
              </a:rPr>
              <a:t>Thread 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1FC17BE-C805-A84D-8657-51EB3B2407F3}"/>
              </a:ext>
            </a:extLst>
          </p:cNvPr>
          <p:cNvSpPr/>
          <p:nvPr/>
        </p:nvSpPr>
        <p:spPr>
          <a:xfrm>
            <a:off x="7237152" y="3688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E16793F-0AA6-264F-97AC-07C705DB1DF8}"/>
              </a:ext>
            </a:extLst>
          </p:cNvPr>
          <p:cNvSpPr/>
          <p:nvPr/>
        </p:nvSpPr>
        <p:spPr>
          <a:xfrm>
            <a:off x="7237152" y="4264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79529C6-49E5-2D43-B5DE-ED8AC22278D2}"/>
              </a:ext>
            </a:extLst>
          </p:cNvPr>
          <p:cNvSpPr/>
          <p:nvPr/>
        </p:nvSpPr>
        <p:spPr>
          <a:xfrm>
            <a:off x="7237152" y="4840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3370D1C-7BD4-BF44-8B79-931996224997}"/>
              </a:ext>
            </a:extLst>
          </p:cNvPr>
          <p:cNvSpPr/>
          <p:nvPr/>
        </p:nvSpPr>
        <p:spPr>
          <a:xfrm>
            <a:off x="7237152" y="5416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A1779A7-005D-8A49-A6BE-B09D611578B0}"/>
              </a:ext>
            </a:extLst>
          </p:cNvPr>
          <p:cNvSpPr/>
          <p:nvPr/>
        </p:nvSpPr>
        <p:spPr>
          <a:xfrm>
            <a:off x="7237152" y="5992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6C0D25-36CD-BF43-BFEA-CBA64FF7E87E}"/>
              </a:ext>
            </a:extLst>
          </p:cNvPr>
          <p:cNvSpPr txBox="1"/>
          <p:nvPr/>
        </p:nvSpPr>
        <p:spPr>
          <a:xfrm>
            <a:off x="7487054" y="3566111"/>
            <a:ext cx="1097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a=0;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4CA3332-A22A-2441-BE4F-E197A05146D9}"/>
              </a:ext>
            </a:extLst>
          </p:cNvPr>
          <p:cNvSpPr/>
          <p:nvPr/>
        </p:nvSpPr>
        <p:spPr>
          <a:xfrm>
            <a:off x="9318201" y="3400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0FCCB44-03D3-744E-A5F0-EB13696AE83B}"/>
              </a:ext>
            </a:extLst>
          </p:cNvPr>
          <p:cNvSpPr/>
          <p:nvPr/>
        </p:nvSpPr>
        <p:spPr>
          <a:xfrm>
            <a:off x="9318201" y="3976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97622E8-3C6D-6643-B9FC-66A582EFDF11}"/>
              </a:ext>
            </a:extLst>
          </p:cNvPr>
          <p:cNvSpPr/>
          <p:nvPr/>
        </p:nvSpPr>
        <p:spPr>
          <a:xfrm>
            <a:off x="9318704" y="6302936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F36BEEF-26FA-9540-AC63-1E60B4239655}"/>
              </a:ext>
            </a:extLst>
          </p:cNvPr>
          <p:cNvSpPr/>
          <p:nvPr/>
        </p:nvSpPr>
        <p:spPr>
          <a:xfrm>
            <a:off x="9318201" y="6595149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CE412E-F4BA-BF4B-B134-4A86AD815BA6}"/>
              </a:ext>
            </a:extLst>
          </p:cNvPr>
          <p:cNvSpPr txBox="1"/>
          <p:nvPr/>
        </p:nvSpPr>
        <p:spPr>
          <a:xfrm>
            <a:off x="7481740" y="5910710"/>
            <a:ext cx="1892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if(a!=0)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306C917-6804-5044-9841-CAA8A842634E}"/>
              </a:ext>
            </a:extLst>
          </p:cNvPr>
          <p:cNvCxnSpPr>
            <a:cxnSpLocks/>
          </p:cNvCxnSpPr>
          <p:nvPr/>
        </p:nvCxnSpPr>
        <p:spPr>
          <a:xfrm>
            <a:off x="7517988" y="6254353"/>
            <a:ext cx="1748350" cy="156583"/>
          </a:xfrm>
          <a:prstGeom prst="straightConnector1">
            <a:avLst/>
          </a:prstGeom>
          <a:ln w="12700">
            <a:solidFill>
              <a:schemeClr val="tx1">
                <a:lumMod val="50000"/>
              </a:schemeClr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9CBE3CC-7818-B843-A698-26A06C8981F4}"/>
              </a:ext>
            </a:extLst>
          </p:cNvPr>
          <p:cNvSpPr txBox="1"/>
          <p:nvPr/>
        </p:nvSpPr>
        <p:spPr>
          <a:xfrm>
            <a:off x="8543879" y="2611089"/>
            <a:ext cx="1764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Optima" panose="02000503060000020004" pitchFamily="2" charset="0"/>
              </a:rPr>
              <a:t>Thread </a:t>
            </a:r>
            <a:r>
              <a:rPr lang="en-US" altLang="zh-CN" sz="2400" dirty="0">
                <a:solidFill>
                  <a:srgbClr val="FF0000"/>
                </a:solidFill>
                <a:latin typeface="Optima" panose="02000503060000020004" pitchFamily="2" charset="0"/>
              </a:rPr>
              <a:t>1</a:t>
            </a:r>
            <a:endParaRPr lang="en-US" sz="2400" dirty="0">
              <a:solidFill>
                <a:srgbClr val="FF0000"/>
              </a:solidFill>
              <a:latin typeface="Optima" panose="02000503060000020004" pitchFamily="2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E057A5E-81A5-314A-9F45-E205D5191706}"/>
              </a:ext>
            </a:extLst>
          </p:cNvPr>
          <p:cNvCxnSpPr>
            <a:cxnSpLocks/>
          </p:cNvCxnSpPr>
          <p:nvPr/>
        </p:nvCxnSpPr>
        <p:spPr>
          <a:xfrm>
            <a:off x="6513132" y="3620375"/>
            <a:ext cx="0" cy="2612649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383E617-E34D-8848-A13D-9217C90ECB67}"/>
              </a:ext>
            </a:extLst>
          </p:cNvPr>
          <p:cNvSpPr txBox="1"/>
          <p:nvPr/>
        </p:nvSpPr>
        <p:spPr>
          <a:xfrm>
            <a:off x="5979789" y="3120554"/>
            <a:ext cx="980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i="1" dirty="0">
                <a:solidFill>
                  <a:schemeClr val="tx1">
                    <a:lumMod val="50000"/>
                  </a:schemeClr>
                </a:solidFill>
                <a:latin typeface="Optima" panose="02000503060000020004" pitchFamily="2" charset="0"/>
              </a:rPr>
              <a:t>Time</a:t>
            </a:r>
            <a:endParaRPr lang="en-US" sz="2400" i="1" dirty="0">
              <a:solidFill>
                <a:schemeClr val="tx1">
                  <a:lumMod val="50000"/>
                </a:schemeClr>
              </a:solidFill>
              <a:latin typeface="Optima" panose="02000503060000020004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9354B6-C829-154A-A211-4386196FCDAA}"/>
              </a:ext>
            </a:extLst>
          </p:cNvPr>
          <p:cNvSpPr txBox="1"/>
          <p:nvPr/>
        </p:nvSpPr>
        <p:spPr>
          <a:xfrm>
            <a:off x="9533699" y="6148560"/>
            <a:ext cx="134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urier" pitchFamily="2" charset="0"/>
                <a:cs typeface="Consolas" panose="020B0609020204030204" pitchFamily="49" charset="0"/>
              </a:rPr>
              <a:t>a=-1;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6D3D2BF-9A2B-9B4B-97BE-67CBE4FE4295}"/>
              </a:ext>
            </a:extLst>
          </p:cNvPr>
          <p:cNvSpPr/>
          <p:nvPr/>
        </p:nvSpPr>
        <p:spPr>
          <a:xfrm>
            <a:off x="9564180" y="6133242"/>
            <a:ext cx="1012380" cy="4691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540E04-D75B-4D49-9CE2-216BBB54F8CF}"/>
              </a:ext>
            </a:extLst>
          </p:cNvPr>
          <p:cNvSpPr txBox="1"/>
          <p:nvPr/>
        </p:nvSpPr>
        <p:spPr>
          <a:xfrm>
            <a:off x="985300" y="4430990"/>
            <a:ext cx="49944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The root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cause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is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the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most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basic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cause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of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the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failure.</a:t>
            </a:r>
            <a:endParaRPr lang="en-US" sz="2400" i="1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E0FE053-B8FB-2E41-8F25-BC1111A5EF45}"/>
              </a:ext>
            </a:extLst>
          </p:cNvPr>
          <p:cNvSpPr/>
          <p:nvPr/>
        </p:nvSpPr>
        <p:spPr>
          <a:xfrm>
            <a:off x="268638" y="4546850"/>
            <a:ext cx="540000" cy="540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Helvetica" pitchFamily="2" charset="0"/>
                <a:cs typeface="Gill Sans" panose="020B0502020104020203" pitchFamily="34" charset="-79"/>
              </a:rPr>
              <a:t>2</a:t>
            </a:r>
            <a:endParaRPr lang="en-US" sz="3200" dirty="0">
              <a:latin typeface="Helvetica" pitchFamily="2" charset="0"/>
              <a:cs typeface="Gill Sans" panose="020B0502020104020203" pitchFamily="34" charset="-79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4BFB9F5-828E-4DEB-B2EF-521024047717}"/>
              </a:ext>
            </a:extLst>
          </p:cNvPr>
          <p:cNvSpPr txBox="1"/>
          <p:nvPr/>
        </p:nvSpPr>
        <p:spPr>
          <a:xfrm>
            <a:off x="959053" y="1451884"/>
            <a:ext cx="9915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The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root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cause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is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an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instruction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in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the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failure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execution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which,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if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changed,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would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have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CA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resulted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in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a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correct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execution.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45947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48184B2-5024-5D40-A6FB-1AC9B600F0D9}"/>
              </a:ext>
            </a:extLst>
          </p:cNvPr>
          <p:cNvCxnSpPr>
            <a:cxnSpLocks/>
            <a:stCxn id="16" idx="4"/>
            <a:endCxn id="19" idx="0"/>
          </p:cNvCxnSpPr>
          <p:nvPr/>
        </p:nvCxnSpPr>
        <p:spPr>
          <a:xfrm>
            <a:off x="9421843" y="3616944"/>
            <a:ext cx="0" cy="151200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8816D84-FF4A-CF44-9E59-69C2DED70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8" y="290292"/>
            <a:ext cx="10813890" cy="868430"/>
          </a:xfrm>
        </p:spPr>
        <p:txBody>
          <a:bodyPr>
            <a:normAutofit/>
          </a:bodyPr>
          <a:lstStyle/>
          <a:p>
            <a:r>
              <a:rPr lang="en-US" altLang="zh-CN" dirty="0"/>
              <a:t>What is a Root Cause?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7B7EBDB-00FE-7F41-9568-5F4FD58815B6}"/>
              </a:ext>
            </a:extLst>
          </p:cNvPr>
          <p:cNvSpPr/>
          <p:nvPr/>
        </p:nvSpPr>
        <p:spPr>
          <a:xfrm>
            <a:off x="268638" y="1542006"/>
            <a:ext cx="540000" cy="540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Helvetica" pitchFamily="2" charset="0"/>
                <a:cs typeface="Gill Sans" panose="020B0502020104020203" pitchFamily="34" charset="-79"/>
              </a:rPr>
              <a:t>1</a:t>
            </a:r>
            <a:endParaRPr lang="en-US" sz="3200" dirty="0">
              <a:latin typeface="Helvetica" pitchFamily="2" charset="0"/>
              <a:cs typeface="Gill Sans" panose="020B0502020104020203" pitchFamily="34" charset="-79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D4CD48-3A0E-0C48-9E3B-A04D286CDAAD}"/>
              </a:ext>
            </a:extLst>
          </p:cNvPr>
          <p:cNvCxnSpPr>
            <a:cxnSpLocks/>
            <a:stCxn id="7" idx="4"/>
            <a:endCxn id="13" idx="0"/>
          </p:cNvCxnSpPr>
          <p:nvPr/>
        </p:nvCxnSpPr>
        <p:spPr>
          <a:xfrm>
            <a:off x="7340794" y="3328944"/>
            <a:ext cx="0" cy="266400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5E6220ED-1B0E-7B46-B378-2078FE68C3B6}"/>
              </a:ext>
            </a:extLst>
          </p:cNvPr>
          <p:cNvSpPr/>
          <p:nvPr/>
        </p:nvSpPr>
        <p:spPr>
          <a:xfrm>
            <a:off x="7232794" y="3112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E69D3-7790-6E46-A2FA-0DECE86A770E}"/>
              </a:ext>
            </a:extLst>
          </p:cNvPr>
          <p:cNvSpPr txBox="1"/>
          <p:nvPr/>
        </p:nvSpPr>
        <p:spPr>
          <a:xfrm>
            <a:off x="6462919" y="2617931"/>
            <a:ext cx="1764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Optima" panose="02000503060000020004" pitchFamily="2" charset="0"/>
              </a:rPr>
              <a:t>Thread 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1FC17BE-C805-A84D-8657-51EB3B2407F3}"/>
              </a:ext>
            </a:extLst>
          </p:cNvPr>
          <p:cNvSpPr/>
          <p:nvPr/>
        </p:nvSpPr>
        <p:spPr>
          <a:xfrm>
            <a:off x="7232794" y="3688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E16793F-0AA6-264F-97AC-07C705DB1DF8}"/>
              </a:ext>
            </a:extLst>
          </p:cNvPr>
          <p:cNvSpPr/>
          <p:nvPr/>
        </p:nvSpPr>
        <p:spPr>
          <a:xfrm>
            <a:off x="7232794" y="4264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79529C6-49E5-2D43-B5DE-ED8AC22278D2}"/>
              </a:ext>
            </a:extLst>
          </p:cNvPr>
          <p:cNvSpPr/>
          <p:nvPr/>
        </p:nvSpPr>
        <p:spPr>
          <a:xfrm>
            <a:off x="7232794" y="4840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3370D1C-7BD4-BF44-8B79-931996224997}"/>
              </a:ext>
            </a:extLst>
          </p:cNvPr>
          <p:cNvSpPr/>
          <p:nvPr/>
        </p:nvSpPr>
        <p:spPr>
          <a:xfrm>
            <a:off x="7232794" y="5416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A1779A7-005D-8A49-A6BE-B09D611578B0}"/>
              </a:ext>
            </a:extLst>
          </p:cNvPr>
          <p:cNvSpPr/>
          <p:nvPr/>
        </p:nvSpPr>
        <p:spPr>
          <a:xfrm>
            <a:off x="7232794" y="5992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0FA3030-39FE-9E4E-B738-154DCB1B0B2F}"/>
              </a:ext>
            </a:extLst>
          </p:cNvPr>
          <p:cNvSpPr/>
          <p:nvPr/>
        </p:nvSpPr>
        <p:spPr>
          <a:xfrm>
            <a:off x="7232794" y="6568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6C0D25-36CD-BF43-BFEA-CBA64FF7E87E}"/>
              </a:ext>
            </a:extLst>
          </p:cNvPr>
          <p:cNvSpPr txBox="1"/>
          <p:nvPr/>
        </p:nvSpPr>
        <p:spPr>
          <a:xfrm>
            <a:off x="7482696" y="3566111"/>
            <a:ext cx="1097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a=0;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4CA3332-A22A-2441-BE4F-E197A05146D9}"/>
              </a:ext>
            </a:extLst>
          </p:cNvPr>
          <p:cNvSpPr/>
          <p:nvPr/>
        </p:nvSpPr>
        <p:spPr>
          <a:xfrm>
            <a:off x="9313843" y="3400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0FCCB44-03D3-744E-A5F0-EB13696AE83B}"/>
              </a:ext>
            </a:extLst>
          </p:cNvPr>
          <p:cNvSpPr/>
          <p:nvPr/>
        </p:nvSpPr>
        <p:spPr>
          <a:xfrm>
            <a:off x="9313843" y="3976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97622E8-3C6D-6643-B9FC-66A582EFDF11}"/>
              </a:ext>
            </a:extLst>
          </p:cNvPr>
          <p:cNvSpPr/>
          <p:nvPr/>
        </p:nvSpPr>
        <p:spPr>
          <a:xfrm>
            <a:off x="9314346" y="4552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F36BEEF-26FA-9540-AC63-1E60B4239655}"/>
              </a:ext>
            </a:extLst>
          </p:cNvPr>
          <p:cNvSpPr/>
          <p:nvPr/>
        </p:nvSpPr>
        <p:spPr>
          <a:xfrm>
            <a:off x="9313843" y="5128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CE412E-F4BA-BF4B-B134-4A86AD815BA6}"/>
              </a:ext>
            </a:extLst>
          </p:cNvPr>
          <p:cNvSpPr txBox="1"/>
          <p:nvPr/>
        </p:nvSpPr>
        <p:spPr>
          <a:xfrm>
            <a:off x="7477382" y="5910710"/>
            <a:ext cx="1892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if(a!=0)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F5580E-3F6D-2340-9DB3-751DB176B795}"/>
              </a:ext>
            </a:extLst>
          </p:cNvPr>
          <p:cNvSpPr txBox="1"/>
          <p:nvPr/>
        </p:nvSpPr>
        <p:spPr>
          <a:xfrm>
            <a:off x="7513630" y="6405723"/>
            <a:ext cx="1427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FAIL;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306C917-6804-5044-9841-CAA8A842634E}"/>
              </a:ext>
            </a:extLst>
          </p:cNvPr>
          <p:cNvCxnSpPr>
            <a:cxnSpLocks/>
          </p:cNvCxnSpPr>
          <p:nvPr/>
        </p:nvCxnSpPr>
        <p:spPr>
          <a:xfrm>
            <a:off x="7513630" y="3904944"/>
            <a:ext cx="1671916" cy="688598"/>
          </a:xfrm>
          <a:prstGeom prst="straightConnector1">
            <a:avLst/>
          </a:prstGeom>
          <a:ln w="12700">
            <a:solidFill>
              <a:schemeClr val="tx1">
                <a:lumMod val="50000"/>
              </a:schemeClr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1CCF8E5-C4F1-F241-802B-567C70F7934E}"/>
              </a:ext>
            </a:extLst>
          </p:cNvPr>
          <p:cNvCxnSpPr>
            <a:cxnSpLocks/>
          </p:cNvCxnSpPr>
          <p:nvPr/>
        </p:nvCxnSpPr>
        <p:spPr>
          <a:xfrm flipH="1">
            <a:off x="7477383" y="4768944"/>
            <a:ext cx="1708163" cy="1267134"/>
          </a:xfrm>
          <a:prstGeom prst="straightConnector1">
            <a:avLst/>
          </a:prstGeom>
          <a:ln w="12700">
            <a:solidFill>
              <a:schemeClr val="tx1">
                <a:lumMod val="50000"/>
              </a:schemeClr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9CBE3CC-7818-B843-A698-26A06C8981F4}"/>
              </a:ext>
            </a:extLst>
          </p:cNvPr>
          <p:cNvSpPr txBox="1"/>
          <p:nvPr/>
        </p:nvSpPr>
        <p:spPr>
          <a:xfrm>
            <a:off x="8539521" y="2611089"/>
            <a:ext cx="1764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Optima" panose="02000503060000020004" pitchFamily="2" charset="0"/>
              </a:rPr>
              <a:t>Thread </a:t>
            </a:r>
            <a:r>
              <a:rPr lang="en-US" altLang="zh-CN" sz="2400" dirty="0">
                <a:solidFill>
                  <a:srgbClr val="FF0000"/>
                </a:solidFill>
                <a:latin typeface="Optima" panose="02000503060000020004" pitchFamily="2" charset="0"/>
              </a:rPr>
              <a:t>1</a:t>
            </a:r>
            <a:endParaRPr lang="en-US" sz="2400" dirty="0">
              <a:solidFill>
                <a:srgbClr val="FF0000"/>
              </a:solidFill>
              <a:latin typeface="Optima" panose="02000503060000020004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9354B6-C829-154A-A211-4386196FCDAA}"/>
              </a:ext>
            </a:extLst>
          </p:cNvPr>
          <p:cNvSpPr txBox="1"/>
          <p:nvPr/>
        </p:nvSpPr>
        <p:spPr>
          <a:xfrm>
            <a:off x="9529341" y="4430111"/>
            <a:ext cx="134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urier" pitchFamily="2" charset="0"/>
                <a:cs typeface="Consolas" panose="020B0609020204030204" pitchFamily="49" charset="0"/>
              </a:rPr>
              <a:t>a=-1;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918AA3-5AA5-2441-9DB8-AD52AEE6E129}"/>
              </a:ext>
            </a:extLst>
          </p:cNvPr>
          <p:cNvSpPr txBox="1"/>
          <p:nvPr/>
        </p:nvSpPr>
        <p:spPr>
          <a:xfrm>
            <a:off x="9529341" y="3289767"/>
            <a:ext cx="2216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ourier" pitchFamily="2" charset="0"/>
                <a:cs typeface="Consolas" panose="020B0609020204030204" pitchFamily="49" charset="0"/>
              </a:rPr>
              <a:t>if(CONFIG)</a:t>
            </a:r>
            <a:endParaRPr lang="en-US" sz="2400" dirty="0">
              <a:solidFill>
                <a:srgbClr val="FF0000"/>
              </a:solidFill>
              <a:latin typeface="Courier" pitchFamily="2" charset="0"/>
              <a:cs typeface="Consolas" panose="020B0609020204030204" pitchFamily="49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C70B0E6-DDB2-2B49-8FFE-71D01C69640B}"/>
              </a:ext>
            </a:extLst>
          </p:cNvPr>
          <p:cNvCxnSpPr>
            <a:cxnSpLocks/>
            <a:stCxn id="13" idx="4"/>
            <a:endCxn id="14" idx="0"/>
          </p:cNvCxnSpPr>
          <p:nvPr/>
        </p:nvCxnSpPr>
        <p:spPr>
          <a:xfrm>
            <a:off x="7340794" y="6208944"/>
            <a:ext cx="0" cy="36000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76B7D8C-8947-AC43-A5DD-8B6ADA253CA1}"/>
              </a:ext>
            </a:extLst>
          </p:cNvPr>
          <p:cNvCxnSpPr>
            <a:cxnSpLocks/>
          </p:cNvCxnSpPr>
          <p:nvPr/>
        </p:nvCxnSpPr>
        <p:spPr>
          <a:xfrm>
            <a:off x="6513132" y="3620375"/>
            <a:ext cx="0" cy="2612649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2B0E47FF-7F10-5A4C-ADA7-C10F67804995}"/>
              </a:ext>
            </a:extLst>
          </p:cNvPr>
          <p:cNvSpPr txBox="1"/>
          <p:nvPr/>
        </p:nvSpPr>
        <p:spPr>
          <a:xfrm>
            <a:off x="5979789" y="3120554"/>
            <a:ext cx="980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i="1" dirty="0">
                <a:solidFill>
                  <a:schemeClr val="tx1">
                    <a:lumMod val="50000"/>
                  </a:schemeClr>
                </a:solidFill>
                <a:latin typeface="Optima" panose="02000503060000020004" pitchFamily="2" charset="0"/>
              </a:rPr>
              <a:t>Time</a:t>
            </a:r>
            <a:endParaRPr lang="en-US" sz="2400" i="1" dirty="0">
              <a:solidFill>
                <a:schemeClr val="tx1">
                  <a:lumMod val="50000"/>
                </a:schemeClr>
              </a:solidFill>
              <a:latin typeface="Optima" panose="02000503060000020004" pitchFamily="2" charset="0"/>
            </a:endParaRPr>
          </a:p>
        </p:txBody>
      </p:sp>
      <p:sp>
        <p:nvSpPr>
          <p:cNvPr id="4" name="Snip Single Corner Rectangle 3">
            <a:extLst>
              <a:ext uri="{FF2B5EF4-FFF2-40B4-BE49-F238E27FC236}">
                <a16:creationId xmlns:a16="http://schemas.microsoft.com/office/drawing/2014/main" id="{DBB3A3EE-18E0-AF48-9F1B-ADEC4F859F60}"/>
              </a:ext>
            </a:extLst>
          </p:cNvPr>
          <p:cNvSpPr/>
          <p:nvPr/>
        </p:nvSpPr>
        <p:spPr>
          <a:xfrm>
            <a:off x="10345587" y="2001367"/>
            <a:ext cx="1062693" cy="1288400"/>
          </a:xfrm>
          <a:prstGeom prst="snip1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A255855-A5D1-9044-81F2-EA1BCB505106}"/>
              </a:ext>
            </a:extLst>
          </p:cNvPr>
          <p:cNvSpPr txBox="1"/>
          <p:nvPr/>
        </p:nvSpPr>
        <p:spPr>
          <a:xfrm>
            <a:off x="10345587" y="2280591"/>
            <a:ext cx="1062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CONFIG=</a:t>
            </a:r>
          </a:p>
          <a:p>
            <a:pPr algn="ctr"/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FALSE;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FFAD3F6-37B7-C048-BEE7-AE6C2A137599}"/>
              </a:ext>
            </a:extLst>
          </p:cNvPr>
          <p:cNvSpPr txBox="1"/>
          <p:nvPr/>
        </p:nvSpPr>
        <p:spPr>
          <a:xfrm>
            <a:off x="985300" y="4430990"/>
            <a:ext cx="49944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The root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cause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is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the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most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basic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cause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of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the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failure.</a:t>
            </a:r>
            <a:endParaRPr lang="en-US" sz="2400" i="1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8565D4A-AE8B-8343-ABAF-0AD0B446E10F}"/>
              </a:ext>
            </a:extLst>
          </p:cNvPr>
          <p:cNvSpPr/>
          <p:nvPr/>
        </p:nvSpPr>
        <p:spPr>
          <a:xfrm>
            <a:off x="268638" y="4546850"/>
            <a:ext cx="540000" cy="540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Helvetica" pitchFamily="2" charset="0"/>
                <a:cs typeface="Gill Sans" panose="020B0502020104020203" pitchFamily="34" charset="-79"/>
              </a:rPr>
              <a:t>2</a:t>
            </a:r>
            <a:endParaRPr lang="en-US" sz="3200" dirty="0">
              <a:latin typeface="Helvetica" pitchFamily="2" charset="0"/>
              <a:cs typeface="Gill Sans" panose="020B0502020104020203" pitchFamily="34" charset="-79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694BA27-9AA2-4B85-A4EC-691B04EB9D1B}"/>
              </a:ext>
            </a:extLst>
          </p:cNvPr>
          <p:cNvSpPr txBox="1"/>
          <p:nvPr/>
        </p:nvSpPr>
        <p:spPr>
          <a:xfrm>
            <a:off x="959053" y="1451884"/>
            <a:ext cx="9915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The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root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cause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is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an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instruction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in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the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failure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execution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which,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if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changed,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would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have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CA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resulted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in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a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correct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execution.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302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21" grpId="0"/>
      <p:bldP spid="31" grpId="0"/>
      <p:bldP spid="4" grpId="0" animBg="1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48184B2-5024-5D40-A6FB-1AC9B600F0D9}"/>
              </a:ext>
            </a:extLst>
          </p:cNvPr>
          <p:cNvCxnSpPr>
            <a:cxnSpLocks/>
            <a:stCxn id="16" idx="4"/>
            <a:endCxn id="19" idx="0"/>
          </p:cNvCxnSpPr>
          <p:nvPr/>
        </p:nvCxnSpPr>
        <p:spPr>
          <a:xfrm>
            <a:off x="9421843" y="3616944"/>
            <a:ext cx="0" cy="151200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8816D84-FF4A-CF44-9E59-69C2DED70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8" y="290292"/>
            <a:ext cx="10813890" cy="868430"/>
          </a:xfrm>
        </p:spPr>
        <p:txBody>
          <a:bodyPr>
            <a:normAutofit/>
          </a:bodyPr>
          <a:lstStyle/>
          <a:p>
            <a:r>
              <a:rPr lang="en-US" altLang="zh-CN" dirty="0"/>
              <a:t>What is a Root Cause?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7B7EBDB-00FE-7F41-9568-5F4FD58815B6}"/>
              </a:ext>
            </a:extLst>
          </p:cNvPr>
          <p:cNvSpPr/>
          <p:nvPr/>
        </p:nvSpPr>
        <p:spPr>
          <a:xfrm>
            <a:off x="268638" y="1542006"/>
            <a:ext cx="540000" cy="540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Helvetica" pitchFamily="2" charset="0"/>
                <a:cs typeface="Gill Sans" panose="020B0502020104020203" pitchFamily="34" charset="-79"/>
              </a:rPr>
              <a:t>1</a:t>
            </a:r>
            <a:endParaRPr lang="en-US" sz="3200" dirty="0">
              <a:latin typeface="Helvetica" pitchFamily="2" charset="0"/>
              <a:cs typeface="Gill Sans" panose="020B0502020104020203" pitchFamily="34" charset="-79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D4CD48-3A0E-0C48-9E3B-A04D286CDAAD}"/>
              </a:ext>
            </a:extLst>
          </p:cNvPr>
          <p:cNvCxnSpPr>
            <a:cxnSpLocks/>
            <a:stCxn id="7" idx="4"/>
            <a:endCxn id="13" idx="0"/>
          </p:cNvCxnSpPr>
          <p:nvPr/>
        </p:nvCxnSpPr>
        <p:spPr>
          <a:xfrm>
            <a:off x="7340794" y="3328944"/>
            <a:ext cx="0" cy="266400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5E6220ED-1B0E-7B46-B378-2078FE68C3B6}"/>
              </a:ext>
            </a:extLst>
          </p:cNvPr>
          <p:cNvSpPr/>
          <p:nvPr/>
        </p:nvSpPr>
        <p:spPr>
          <a:xfrm>
            <a:off x="7232794" y="3112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E69D3-7790-6E46-A2FA-0DECE86A770E}"/>
              </a:ext>
            </a:extLst>
          </p:cNvPr>
          <p:cNvSpPr txBox="1"/>
          <p:nvPr/>
        </p:nvSpPr>
        <p:spPr>
          <a:xfrm>
            <a:off x="6462919" y="2617931"/>
            <a:ext cx="1764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Optima" panose="02000503060000020004" pitchFamily="2" charset="0"/>
              </a:rPr>
              <a:t>Thread 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1FC17BE-C805-A84D-8657-51EB3B2407F3}"/>
              </a:ext>
            </a:extLst>
          </p:cNvPr>
          <p:cNvSpPr/>
          <p:nvPr/>
        </p:nvSpPr>
        <p:spPr>
          <a:xfrm>
            <a:off x="7232794" y="3688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E16793F-0AA6-264F-97AC-07C705DB1DF8}"/>
              </a:ext>
            </a:extLst>
          </p:cNvPr>
          <p:cNvSpPr/>
          <p:nvPr/>
        </p:nvSpPr>
        <p:spPr>
          <a:xfrm>
            <a:off x="7232794" y="4264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79529C6-49E5-2D43-B5DE-ED8AC22278D2}"/>
              </a:ext>
            </a:extLst>
          </p:cNvPr>
          <p:cNvSpPr/>
          <p:nvPr/>
        </p:nvSpPr>
        <p:spPr>
          <a:xfrm>
            <a:off x="7232794" y="4840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3370D1C-7BD4-BF44-8B79-931996224997}"/>
              </a:ext>
            </a:extLst>
          </p:cNvPr>
          <p:cNvSpPr/>
          <p:nvPr/>
        </p:nvSpPr>
        <p:spPr>
          <a:xfrm>
            <a:off x="7232794" y="5416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A1779A7-005D-8A49-A6BE-B09D611578B0}"/>
              </a:ext>
            </a:extLst>
          </p:cNvPr>
          <p:cNvSpPr/>
          <p:nvPr/>
        </p:nvSpPr>
        <p:spPr>
          <a:xfrm>
            <a:off x="7232794" y="5992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0FA3030-39FE-9E4E-B738-154DCB1B0B2F}"/>
              </a:ext>
            </a:extLst>
          </p:cNvPr>
          <p:cNvSpPr/>
          <p:nvPr/>
        </p:nvSpPr>
        <p:spPr>
          <a:xfrm>
            <a:off x="7232794" y="6568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6C0D25-36CD-BF43-BFEA-CBA64FF7E87E}"/>
              </a:ext>
            </a:extLst>
          </p:cNvPr>
          <p:cNvSpPr txBox="1"/>
          <p:nvPr/>
        </p:nvSpPr>
        <p:spPr>
          <a:xfrm>
            <a:off x="7482696" y="3566111"/>
            <a:ext cx="1097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a=0;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4CA3332-A22A-2441-BE4F-E197A05146D9}"/>
              </a:ext>
            </a:extLst>
          </p:cNvPr>
          <p:cNvSpPr/>
          <p:nvPr/>
        </p:nvSpPr>
        <p:spPr>
          <a:xfrm>
            <a:off x="9313843" y="3400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0FCCB44-03D3-744E-A5F0-EB13696AE83B}"/>
              </a:ext>
            </a:extLst>
          </p:cNvPr>
          <p:cNvSpPr/>
          <p:nvPr/>
        </p:nvSpPr>
        <p:spPr>
          <a:xfrm>
            <a:off x="9313843" y="3976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97622E8-3C6D-6643-B9FC-66A582EFDF11}"/>
              </a:ext>
            </a:extLst>
          </p:cNvPr>
          <p:cNvSpPr/>
          <p:nvPr/>
        </p:nvSpPr>
        <p:spPr>
          <a:xfrm>
            <a:off x="9314346" y="4552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F36BEEF-26FA-9540-AC63-1E60B4239655}"/>
              </a:ext>
            </a:extLst>
          </p:cNvPr>
          <p:cNvSpPr/>
          <p:nvPr/>
        </p:nvSpPr>
        <p:spPr>
          <a:xfrm>
            <a:off x="9313843" y="5128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CE412E-F4BA-BF4B-B134-4A86AD815BA6}"/>
              </a:ext>
            </a:extLst>
          </p:cNvPr>
          <p:cNvSpPr txBox="1"/>
          <p:nvPr/>
        </p:nvSpPr>
        <p:spPr>
          <a:xfrm>
            <a:off x="7477382" y="5910710"/>
            <a:ext cx="1892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if(a!=0)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F5580E-3F6D-2340-9DB3-751DB176B795}"/>
              </a:ext>
            </a:extLst>
          </p:cNvPr>
          <p:cNvSpPr txBox="1"/>
          <p:nvPr/>
        </p:nvSpPr>
        <p:spPr>
          <a:xfrm>
            <a:off x="7513630" y="6405723"/>
            <a:ext cx="1427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FAIL;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306C917-6804-5044-9841-CAA8A842634E}"/>
              </a:ext>
            </a:extLst>
          </p:cNvPr>
          <p:cNvCxnSpPr>
            <a:cxnSpLocks/>
          </p:cNvCxnSpPr>
          <p:nvPr/>
        </p:nvCxnSpPr>
        <p:spPr>
          <a:xfrm>
            <a:off x="7513630" y="3904944"/>
            <a:ext cx="1671916" cy="688598"/>
          </a:xfrm>
          <a:prstGeom prst="straightConnector1">
            <a:avLst/>
          </a:prstGeom>
          <a:ln w="12700">
            <a:solidFill>
              <a:schemeClr val="tx1">
                <a:lumMod val="50000"/>
              </a:schemeClr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1CCF8E5-C4F1-F241-802B-567C70F7934E}"/>
              </a:ext>
            </a:extLst>
          </p:cNvPr>
          <p:cNvCxnSpPr>
            <a:cxnSpLocks/>
          </p:cNvCxnSpPr>
          <p:nvPr/>
        </p:nvCxnSpPr>
        <p:spPr>
          <a:xfrm flipH="1">
            <a:off x="7477383" y="4768944"/>
            <a:ext cx="1708163" cy="1267134"/>
          </a:xfrm>
          <a:prstGeom prst="straightConnector1">
            <a:avLst/>
          </a:prstGeom>
          <a:ln w="12700">
            <a:solidFill>
              <a:schemeClr val="tx1">
                <a:lumMod val="50000"/>
              </a:schemeClr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9CBE3CC-7818-B843-A698-26A06C8981F4}"/>
              </a:ext>
            </a:extLst>
          </p:cNvPr>
          <p:cNvSpPr txBox="1"/>
          <p:nvPr/>
        </p:nvSpPr>
        <p:spPr>
          <a:xfrm>
            <a:off x="8539521" y="2611089"/>
            <a:ext cx="1764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Optima" panose="02000503060000020004" pitchFamily="2" charset="0"/>
              </a:rPr>
              <a:t>Thread </a:t>
            </a:r>
            <a:r>
              <a:rPr lang="en-US" altLang="zh-CN" sz="2400" dirty="0">
                <a:solidFill>
                  <a:srgbClr val="FF0000"/>
                </a:solidFill>
                <a:latin typeface="Optima" panose="02000503060000020004" pitchFamily="2" charset="0"/>
              </a:rPr>
              <a:t>1</a:t>
            </a:r>
            <a:endParaRPr lang="en-US" sz="2400" dirty="0">
              <a:solidFill>
                <a:srgbClr val="FF0000"/>
              </a:solidFill>
              <a:latin typeface="Optima" panose="02000503060000020004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9354B6-C829-154A-A211-4386196FCDAA}"/>
              </a:ext>
            </a:extLst>
          </p:cNvPr>
          <p:cNvSpPr txBox="1"/>
          <p:nvPr/>
        </p:nvSpPr>
        <p:spPr>
          <a:xfrm>
            <a:off x="9529341" y="4430111"/>
            <a:ext cx="134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urier" pitchFamily="2" charset="0"/>
                <a:cs typeface="Consolas" panose="020B0609020204030204" pitchFamily="49" charset="0"/>
              </a:rPr>
              <a:t>a=-1;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918AA3-5AA5-2441-9DB8-AD52AEE6E129}"/>
              </a:ext>
            </a:extLst>
          </p:cNvPr>
          <p:cNvSpPr txBox="1"/>
          <p:nvPr/>
        </p:nvSpPr>
        <p:spPr>
          <a:xfrm>
            <a:off x="9529341" y="3289767"/>
            <a:ext cx="2216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ourier" pitchFamily="2" charset="0"/>
                <a:cs typeface="Consolas" panose="020B0609020204030204" pitchFamily="49" charset="0"/>
              </a:rPr>
              <a:t>if(CONFIG)</a:t>
            </a:r>
            <a:endParaRPr lang="en-US" sz="2400" dirty="0">
              <a:solidFill>
                <a:srgbClr val="FF0000"/>
              </a:solidFill>
              <a:latin typeface="Courier" pitchFamily="2" charset="0"/>
              <a:cs typeface="Consolas" panose="020B0609020204030204" pitchFamily="49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C70B0E6-DDB2-2B49-8FFE-71D01C69640B}"/>
              </a:ext>
            </a:extLst>
          </p:cNvPr>
          <p:cNvCxnSpPr>
            <a:cxnSpLocks/>
            <a:stCxn id="13" idx="4"/>
            <a:endCxn id="14" idx="0"/>
          </p:cNvCxnSpPr>
          <p:nvPr/>
        </p:nvCxnSpPr>
        <p:spPr>
          <a:xfrm>
            <a:off x="7340794" y="6208944"/>
            <a:ext cx="0" cy="36000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76B7D8C-8947-AC43-A5DD-8B6ADA253CA1}"/>
              </a:ext>
            </a:extLst>
          </p:cNvPr>
          <p:cNvCxnSpPr>
            <a:cxnSpLocks/>
          </p:cNvCxnSpPr>
          <p:nvPr/>
        </p:nvCxnSpPr>
        <p:spPr>
          <a:xfrm>
            <a:off x="6513132" y="3620375"/>
            <a:ext cx="0" cy="2612649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2B0E47FF-7F10-5A4C-ADA7-C10F67804995}"/>
              </a:ext>
            </a:extLst>
          </p:cNvPr>
          <p:cNvSpPr txBox="1"/>
          <p:nvPr/>
        </p:nvSpPr>
        <p:spPr>
          <a:xfrm>
            <a:off x="5979789" y="3120554"/>
            <a:ext cx="980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i="1" dirty="0">
                <a:solidFill>
                  <a:schemeClr val="tx1">
                    <a:lumMod val="50000"/>
                  </a:schemeClr>
                </a:solidFill>
                <a:latin typeface="Optima" panose="02000503060000020004" pitchFamily="2" charset="0"/>
              </a:rPr>
              <a:t>Time</a:t>
            </a:r>
            <a:endParaRPr lang="en-US" sz="2400" i="1" dirty="0">
              <a:solidFill>
                <a:schemeClr val="tx1">
                  <a:lumMod val="50000"/>
                </a:schemeClr>
              </a:solidFill>
              <a:latin typeface="Optima" panose="02000503060000020004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23B7E7C-15C9-8946-9F8D-236048F24CEE}"/>
              </a:ext>
            </a:extLst>
          </p:cNvPr>
          <p:cNvSpPr txBox="1"/>
          <p:nvPr/>
        </p:nvSpPr>
        <p:spPr>
          <a:xfrm>
            <a:off x="985300" y="4430990"/>
            <a:ext cx="49944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The root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cause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is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the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most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basic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cause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of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the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failure.</a:t>
            </a:r>
            <a:endParaRPr lang="en-US" sz="2400" i="1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7467A56-4D43-BE41-A245-00283ED96CC8}"/>
              </a:ext>
            </a:extLst>
          </p:cNvPr>
          <p:cNvSpPr/>
          <p:nvPr/>
        </p:nvSpPr>
        <p:spPr>
          <a:xfrm>
            <a:off x="268638" y="4546850"/>
            <a:ext cx="540000" cy="540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Helvetica" pitchFamily="2" charset="0"/>
                <a:cs typeface="Gill Sans" panose="020B0502020104020203" pitchFamily="34" charset="-79"/>
              </a:rPr>
              <a:t>2</a:t>
            </a:r>
            <a:endParaRPr lang="en-US" sz="3200" dirty="0">
              <a:latin typeface="Helvetica" pitchFamily="2" charset="0"/>
              <a:cs typeface="Gill Sans" panose="020B0502020104020203" pitchFamily="34" charset="-79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2DDAB66-C892-B847-8086-B0DC4D09BEC0}"/>
              </a:ext>
            </a:extLst>
          </p:cNvPr>
          <p:cNvSpPr/>
          <p:nvPr/>
        </p:nvSpPr>
        <p:spPr>
          <a:xfrm>
            <a:off x="9572883" y="4422612"/>
            <a:ext cx="1012380" cy="4691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C7F33EA-1D99-40BB-B6F1-95E308B83E26}"/>
              </a:ext>
            </a:extLst>
          </p:cNvPr>
          <p:cNvSpPr txBox="1"/>
          <p:nvPr/>
        </p:nvSpPr>
        <p:spPr>
          <a:xfrm>
            <a:off x="959053" y="1451884"/>
            <a:ext cx="9915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The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root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cause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is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an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instruction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in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the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failure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execution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which,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if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changed,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would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have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CA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resulted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in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a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correct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execution.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35836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16D84-FF4A-CF44-9E59-69C2DED70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8" y="290292"/>
            <a:ext cx="10813890" cy="868430"/>
          </a:xfrm>
        </p:spPr>
        <p:txBody>
          <a:bodyPr>
            <a:normAutofit/>
          </a:bodyPr>
          <a:lstStyle/>
          <a:p>
            <a:r>
              <a:rPr lang="en-US" altLang="zh-CN" dirty="0"/>
              <a:t>Inflection Point Hypothesis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3E5D115-642E-1340-AEF9-B5EAC3822963}"/>
              </a:ext>
            </a:extLst>
          </p:cNvPr>
          <p:cNvCxnSpPr>
            <a:cxnSpLocks/>
            <a:stCxn id="14" idx="4"/>
            <a:endCxn id="17" idx="0"/>
          </p:cNvCxnSpPr>
          <p:nvPr/>
        </p:nvCxnSpPr>
        <p:spPr>
          <a:xfrm>
            <a:off x="3339221" y="3616944"/>
            <a:ext cx="0" cy="151200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875FEA7-BF1B-184B-AF5E-1A9CAB7CE36A}"/>
              </a:ext>
            </a:extLst>
          </p:cNvPr>
          <p:cNvCxnSpPr>
            <a:cxnSpLocks/>
            <a:stCxn id="5" idx="4"/>
            <a:endCxn id="11" idx="0"/>
          </p:cNvCxnSpPr>
          <p:nvPr/>
        </p:nvCxnSpPr>
        <p:spPr>
          <a:xfrm>
            <a:off x="1258172" y="3328944"/>
            <a:ext cx="0" cy="266400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82FB3179-6DF5-1B4E-852E-BE87A191AC84}"/>
              </a:ext>
            </a:extLst>
          </p:cNvPr>
          <p:cNvSpPr/>
          <p:nvPr/>
        </p:nvSpPr>
        <p:spPr>
          <a:xfrm>
            <a:off x="1150172" y="3112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D3AFCC-5B74-3044-8E36-A908E85303FF}"/>
              </a:ext>
            </a:extLst>
          </p:cNvPr>
          <p:cNvSpPr txBox="1"/>
          <p:nvPr/>
        </p:nvSpPr>
        <p:spPr>
          <a:xfrm>
            <a:off x="380297" y="2617931"/>
            <a:ext cx="1764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Optima" panose="02000503060000020004" pitchFamily="2" charset="0"/>
              </a:rPr>
              <a:t>Thread 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A1156AA-33E3-4A4E-9B3E-C8BE499A3143}"/>
              </a:ext>
            </a:extLst>
          </p:cNvPr>
          <p:cNvSpPr/>
          <p:nvPr/>
        </p:nvSpPr>
        <p:spPr>
          <a:xfrm>
            <a:off x="1150172" y="3688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7E13FDA-581C-714D-A755-7B9500F66FF7}"/>
              </a:ext>
            </a:extLst>
          </p:cNvPr>
          <p:cNvSpPr/>
          <p:nvPr/>
        </p:nvSpPr>
        <p:spPr>
          <a:xfrm>
            <a:off x="1150172" y="4264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6E3BEC2-DBCF-8B44-B17D-D25FE0FAB149}"/>
              </a:ext>
            </a:extLst>
          </p:cNvPr>
          <p:cNvSpPr/>
          <p:nvPr/>
        </p:nvSpPr>
        <p:spPr>
          <a:xfrm>
            <a:off x="1150172" y="4840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5D74DB4-716D-744B-BFE5-EFF007118C75}"/>
              </a:ext>
            </a:extLst>
          </p:cNvPr>
          <p:cNvSpPr/>
          <p:nvPr/>
        </p:nvSpPr>
        <p:spPr>
          <a:xfrm>
            <a:off x="1150172" y="5416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ABE3224-0117-BF47-A812-529B65BBDE2B}"/>
              </a:ext>
            </a:extLst>
          </p:cNvPr>
          <p:cNvSpPr/>
          <p:nvPr/>
        </p:nvSpPr>
        <p:spPr>
          <a:xfrm>
            <a:off x="1150172" y="5992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D950D8F-99EF-FA47-B023-C5517D4D0E14}"/>
              </a:ext>
            </a:extLst>
          </p:cNvPr>
          <p:cNvSpPr/>
          <p:nvPr/>
        </p:nvSpPr>
        <p:spPr>
          <a:xfrm>
            <a:off x="1150172" y="6568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5D1446-A5D8-0A43-BF54-6F64291CA6E2}"/>
              </a:ext>
            </a:extLst>
          </p:cNvPr>
          <p:cNvSpPr txBox="1"/>
          <p:nvPr/>
        </p:nvSpPr>
        <p:spPr>
          <a:xfrm>
            <a:off x="1400074" y="3566111"/>
            <a:ext cx="1097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a=0;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3A95203-AE1E-3F4F-88F4-72F60E51364F}"/>
              </a:ext>
            </a:extLst>
          </p:cNvPr>
          <p:cNvSpPr/>
          <p:nvPr/>
        </p:nvSpPr>
        <p:spPr>
          <a:xfrm>
            <a:off x="3231221" y="3400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CFE91AE-BD29-9C46-BFF0-FDEB7716D5F1}"/>
              </a:ext>
            </a:extLst>
          </p:cNvPr>
          <p:cNvSpPr/>
          <p:nvPr/>
        </p:nvSpPr>
        <p:spPr>
          <a:xfrm>
            <a:off x="3231221" y="3976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B45991E-1888-5F4E-8CF3-4C89636F0504}"/>
              </a:ext>
            </a:extLst>
          </p:cNvPr>
          <p:cNvSpPr/>
          <p:nvPr/>
        </p:nvSpPr>
        <p:spPr>
          <a:xfrm>
            <a:off x="3231724" y="4552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5799888-AFB0-0D42-B60A-6AF23B0B04FF}"/>
              </a:ext>
            </a:extLst>
          </p:cNvPr>
          <p:cNvSpPr/>
          <p:nvPr/>
        </p:nvSpPr>
        <p:spPr>
          <a:xfrm>
            <a:off x="3231221" y="5128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C96039-C179-4F40-867F-120726890359}"/>
              </a:ext>
            </a:extLst>
          </p:cNvPr>
          <p:cNvSpPr txBox="1"/>
          <p:nvPr/>
        </p:nvSpPr>
        <p:spPr>
          <a:xfrm>
            <a:off x="1394760" y="5910710"/>
            <a:ext cx="1892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if(a!=0)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919273A-C655-9646-B0CF-C54A76E44D09}"/>
              </a:ext>
            </a:extLst>
          </p:cNvPr>
          <p:cNvCxnSpPr>
            <a:cxnSpLocks/>
          </p:cNvCxnSpPr>
          <p:nvPr/>
        </p:nvCxnSpPr>
        <p:spPr>
          <a:xfrm>
            <a:off x="1431008" y="3904944"/>
            <a:ext cx="1671916" cy="688598"/>
          </a:xfrm>
          <a:prstGeom prst="straightConnector1">
            <a:avLst/>
          </a:prstGeom>
          <a:ln w="12700">
            <a:solidFill>
              <a:schemeClr val="tx1">
                <a:lumMod val="50000"/>
              </a:schemeClr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2C0AF9D-41E1-AD40-B3F6-F599BB0D6C42}"/>
              </a:ext>
            </a:extLst>
          </p:cNvPr>
          <p:cNvCxnSpPr>
            <a:cxnSpLocks/>
          </p:cNvCxnSpPr>
          <p:nvPr/>
        </p:nvCxnSpPr>
        <p:spPr>
          <a:xfrm flipH="1">
            <a:off x="1394761" y="4768944"/>
            <a:ext cx="1708163" cy="1267134"/>
          </a:xfrm>
          <a:prstGeom prst="straightConnector1">
            <a:avLst/>
          </a:prstGeom>
          <a:ln w="12700">
            <a:solidFill>
              <a:schemeClr val="tx1">
                <a:lumMod val="50000"/>
              </a:schemeClr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DBCB97E-FCF3-7043-8BD1-F5717D7F106A}"/>
              </a:ext>
            </a:extLst>
          </p:cNvPr>
          <p:cNvSpPr txBox="1"/>
          <p:nvPr/>
        </p:nvSpPr>
        <p:spPr>
          <a:xfrm>
            <a:off x="2456899" y="2611089"/>
            <a:ext cx="1764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Optima" panose="02000503060000020004" pitchFamily="2" charset="0"/>
              </a:rPr>
              <a:t>Thread </a:t>
            </a:r>
            <a:r>
              <a:rPr lang="en-US" altLang="zh-CN" sz="2400" dirty="0">
                <a:solidFill>
                  <a:srgbClr val="FF0000"/>
                </a:solidFill>
                <a:latin typeface="Optima" panose="02000503060000020004" pitchFamily="2" charset="0"/>
              </a:rPr>
              <a:t>1</a:t>
            </a:r>
            <a:endParaRPr lang="en-US" sz="2400" dirty="0">
              <a:solidFill>
                <a:srgbClr val="FF0000"/>
              </a:solidFill>
              <a:latin typeface="Optima" panose="02000503060000020004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49373F-081C-5543-BAAB-7D4129BD2C72}"/>
              </a:ext>
            </a:extLst>
          </p:cNvPr>
          <p:cNvSpPr txBox="1"/>
          <p:nvPr/>
        </p:nvSpPr>
        <p:spPr>
          <a:xfrm>
            <a:off x="3446719" y="4430111"/>
            <a:ext cx="134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urier" pitchFamily="2" charset="0"/>
                <a:cs typeface="Consolas" panose="020B0609020204030204" pitchFamily="49" charset="0"/>
              </a:rPr>
              <a:t>a=-1;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C6F3B4-DC45-354C-9606-3F0688811FFC}"/>
              </a:ext>
            </a:extLst>
          </p:cNvPr>
          <p:cNvSpPr txBox="1"/>
          <p:nvPr/>
        </p:nvSpPr>
        <p:spPr>
          <a:xfrm>
            <a:off x="3446719" y="3289767"/>
            <a:ext cx="2216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ourier" pitchFamily="2" charset="0"/>
                <a:cs typeface="Consolas" panose="020B0609020204030204" pitchFamily="49" charset="0"/>
              </a:rPr>
              <a:t>if(CONFIG)</a:t>
            </a:r>
            <a:endParaRPr lang="en-US" sz="2400" dirty="0">
              <a:solidFill>
                <a:srgbClr val="FF0000"/>
              </a:solidFill>
              <a:latin typeface="Courier" pitchFamily="2" charset="0"/>
              <a:cs typeface="Consolas" panose="020B0609020204030204" pitchFamily="49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DAD0103-2952-7F49-8A1E-73D14CE9422A}"/>
              </a:ext>
            </a:extLst>
          </p:cNvPr>
          <p:cNvCxnSpPr>
            <a:cxnSpLocks/>
            <a:stCxn id="11" idx="4"/>
            <a:endCxn id="12" idx="0"/>
          </p:cNvCxnSpPr>
          <p:nvPr/>
        </p:nvCxnSpPr>
        <p:spPr>
          <a:xfrm>
            <a:off x="1258172" y="6208944"/>
            <a:ext cx="0" cy="36000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D2872D3-8151-284D-AD21-9D6DFD6DF86F}"/>
              </a:ext>
            </a:extLst>
          </p:cNvPr>
          <p:cNvSpPr txBox="1"/>
          <p:nvPr/>
        </p:nvSpPr>
        <p:spPr>
          <a:xfrm>
            <a:off x="1366172" y="6446111"/>
            <a:ext cx="1427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FAIL;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ABCBDE-17F8-5941-B2A5-C3766821FC24}"/>
              </a:ext>
            </a:extLst>
          </p:cNvPr>
          <p:cNvSpPr txBox="1"/>
          <p:nvPr/>
        </p:nvSpPr>
        <p:spPr>
          <a:xfrm>
            <a:off x="321366" y="2611088"/>
            <a:ext cx="1979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Optima" panose="02000503060000020004" pitchFamily="2" charset="0"/>
                <a:cs typeface="Gill Sans" panose="020B0502020104020203" pitchFamily="34" charset="-79"/>
              </a:rPr>
              <a:t>Failure 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Optima" panose="02000503060000020004" pitchFamily="2" charset="0"/>
                <a:cs typeface="Gill Sans" panose="020B0502020104020203" pitchFamily="34" charset="-79"/>
              </a:rPr>
              <a:t>exe.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Optima" panose="02000503060000020004" pitchFamily="2" charset="0"/>
              <a:cs typeface="Gill Sans" panose="020B0502020104020203" pitchFamily="34" charset="-79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852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07407E-6 L -0.1707 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-0.17071 0.00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L -0.1707 0.00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-0.1707 0.0006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-0.1707 0.081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409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7 L -0.1707 0.0006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  <p:bldP spid="15" grpId="0" animBg="1"/>
      <p:bldP spid="16" grpId="0" animBg="1"/>
      <p:bldP spid="17" grpId="0" animBg="1"/>
      <p:bldP spid="21" grpId="0"/>
      <p:bldP spid="22" grpId="0"/>
      <p:bldP spid="23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16D84-FF4A-CF44-9E59-69C2DED70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8" y="290292"/>
            <a:ext cx="10813890" cy="868430"/>
          </a:xfrm>
        </p:spPr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Cost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Debugging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3B3C2E6-CE08-2849-BC93-BD375834C815}"/>
              </a:ext>
            </a:extLst>
          </p:cNvPr>
          <p:cNvGraphicFramePr>
            <a:graphicFrameLocks/>
          </p:cNvGraphicFramePr>
          <p:nvPr/>
        </p:nvGraphicFramePr>
        <p:xfrm>
          <a:off x="1103583" y="1855033"/>
          <a:ext cx="4572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Freeform 8">
            <a:extLst>
              <a:ext uri="{FF2B5EF4-FFF2-40B4-BE49-F238E27FC236}">
                <a16:creationId xmlns:a16="http://schemas.microsoft.com/office/drawing/2014/main" id="{38B5D892-FEA2-9A4B-9358-FA7240AB17AB}"/>
              </a:ext>
            </a:extLst>
          </p:cNvPr>
          <p:cNvSpPr/>
          <p:nvPr/>
        </p:nvSpPr>
        <p:spPr>
          <a:xfrm>
            <a:off x="7256917" y="3120821"/>
            <a:ext cx="129642" cy="934222"/>
          </a:xfrm>
          <a:custGeom>
            <a:avLst/>
            <a:gdLst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72768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4713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87397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1055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71154 w 376733"/>
              <a:gd name="connsiteY5" fmla="*/ 1564474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87365"/>
              <a:gd name="connsiteY0" fmla="*/ 0 h 1645920"/>
              <a:gd name="connsiteX1" fmla="*/ 0 w 387365"/>
              <a:gd name="connsiteY1" fmla="*/ 0 h 1645920"/>
              <a:gd name="connsiteX2" fmla="*/ 0 w 387365"/>
              <a:gd name="connsiteY2" fmla="*/ 1645920 h 1645920"/>
              <a:gd name="connsiteX3" fmla="*/ 376733 w 387365"/>
              <a:gd name="connsiteY3" fmla="*/ 1645920 h 1645920"/>
              <a:gd name="connsiteX4" fmla="*/ 387365 w 387365"/>
              <a:gd name="connsiteY4" fmla="*/ 1564475 h 1645920"/>
              <a:gd name="connsiteX5" fmla="*/ 71154 w 387365"/>
              <a:gd name="connsiteY5" fmla="*/ 1564474 h 1645920"/>
              <a:gd name="connsiteX6" fmla="*/ 65837 w 387365"/>
              <a:gd name="connsiteY6" fmla="*/ 58521 h 1645920"/>
              <a:gd name="connsiteX7" fmla="*/ 336499 w 387365"/>
              <a:gd name="connsiteY7" fmla="*/ 58521 h 1645920"/>
              <a:gd name="connsiteX8" fmla="*/ 336499 w 387365"/>
              <a:gd name="connsiteY8" fmla="*/ 0 h 1645920"/>
              <a:gd name="connsiteX0" fmla="*/ 336499 w 405611"/>
              <a:gd name="connsiteY0" fmla="*/ 0 h 1645920"/>
              <a:gd name="connsiteX1" fmla="*/ 0 w 405611"/>
              <a:gd name="connsiteY1" fmla="*/ 0 h 1645920"/>
              <a:gd name="connsiteX2" fmla="*/ 0 w 405611"/>
              <a:gd name="connsiteY2" fmla="*/ 1645920 h 1645920"/>
              <a:gd name="connsiteX3" fmla="*/ 376733 w 405611"/>
              <a:gd name="connsiteY3" fmla="*/ 1645920 h 1645920"/>
              <a:gd name="connsiteX4" fmla="*/ 387365 w 405611"/>
              <a:gd name="connsiteY4" fmla="*/ 1564475 h 1645920"/>
              <a:gd name="connsiteX5" fmla="*/ 71154 w 405611"/>
              <a:gd name="connsiteY5" fmla="*/ 1564474 h 1645920"/>
              <a:gd name="connsiteX6" fmla="*/ 65837 w 405611"/>
              <a:gd name="connsiteY6" fmla="*/ 58521 h 1645920"/>
              <a:gd name="connsiteX7" fmla="*/ 405611 w 405611"/>
              <a:gd name="connsiteY7" fmla="*/ 63838 h 1645920"/>
              <a:gd name="connsiteX8" fmla="*/ 336499 w 405611"/>
              <a:gd name="connsiteY8" fmla="*/ 0 h 1645920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76733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403314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71490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44886"/>
              <a:gd name="connsiteX1" fmla="*/ 0 w 405611"/>
              <a:gd name="connsiteY1" fmla="*/ 5316 h 1644886"/>
              <a:gd name="connsiteX2" fmla="*/ 0 w 405611"/>
              <a:gd name="connsiteY2" fmla="*/ 1644886 h 1644886"/>
              <a:gd name="connsiteX3" fmla="*/ 387439 w 405611"/>
              <a:gd name="connsiteY3" fmla="*/ 1644886 h 1644886"/>
              <a:gd name="connsiteX4" fmla="*/ 387365 w 405611"/>
              <a:gd name="connsiteY4" fmla="*/ 1566616 h 1644886"/>
              <a:gd name="connsiteX5" fmla="*/ 71154 w 405611"/>
              <a:gd name="connsiteY5" fmla="*/ 1569790 h 1644886"/>
              <a:gd name="connsiteX6" fmla="*/ 65837 w 405611"/>
              <a:gd name="connsiteY6" fmla="*/ 63837 h 1644886"/>
              <a:gd name="connsiteX7" fmla="*/ 405611 w 405611"/>
              <a:gd name="connsiteY7" fmla="*/ 69154 h 1644886"/>
              <a:gd name="connsiteX8" fmla="*/ 400294 w 405611"/>
              <a:gd name="connsiteY8" fmla="*/ 0 h 1644886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63837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60662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414236"/>
              <a:gd name="connsiteY0" fmla="*/ 0 h 1641711"/>
              <a:gd name="connsiteX1" fmla="*/ 0 w 414236"/>
              <a:gd name="connsiteY1" fmla="*/ 2141 h 1641711"/>
              <a:gd name="connsiteX2" fmla="*/ 0 w 414236"/>
              <a:gd name="connsiteY2" fmla="*/ 1641711 h 1641711"/>
              <a:gd name="connsiteX3" fmla="*/ 387439 w 414236"/>
              <a:gd name="connsiteY3" fmla="*/ 1641711 h 1641711"/>
              <a:gd name="connsiteX4" fmla="*/ 379172 w 414236"/>
              <a:gd name="connsiteY4" fmla="*/ 1600163 h 1641711"/>
              <a:gd name="connsiteX5" fmla="*/ 387365 w 414236"/>
              <a:gd name="connsiteY5" fmla="*/ 1563441 h 1641711"/>
              <a:gd name="connsiteX6" fmla="*/ 71154 w 414236"/>
              <a:gd name="connsiteY6" fmla="*/ 1566615 h 1641711"/>
              <a:gd name="connsiteX7" fmla="*/ 65837 w 414236"/>
              <a:gd name="connsiteY7" fmla="*/ 76537 h 1641711"/>
              <a:gd name="connsiteX8" fmla="*/ 386561 w 414236"/>
              <a:gd name="connsiteY8" fmla="*/ 75504 h 1641711"/>
              <a:gd name="connsiteX9" fmla="*/ 384419 w 414236"/>
              <a:gd name="connsiteY9" fmla="*/ 0 h 1641711"/>
              <a:gd name="connsiteX0" fmla="*/ 384419 w 431494"/>
              <a:gd name="connsiteY0" fmla="*/ 0 h 1641711"/>
              <a:gd name="connsiteX1" fmla="*/ 0 w 431494"/>
              <a:gd name="connsiteY1" fmla="*/ 2141 h 1641711"/>
              <a:gd name="connsiteX2" fmla="*/ 0 w 431494"/>
              <a:gd name="connsiteY2" fmla="*/ 1641711 h 1641711"/>
              <a:gd name="connsiteX3" fmla="*/ 387439 w 431494"/>
              <a:gd name="connsiteY3" fmla="*/ 1641711 h 1641711"/>
              <a:gd name="connsiteX4" fmla="*/ 387365 w 431494"/>
              <a:gd name="connsiteY4" fmla="*/ 1563441 h 1641711"/>
              <a:gd name="connsiteX5" fmla="*/ 71154 w 431494"/>
              <a:gd name="connsiteY5" fmla="*/ 1566615 h 1641711"/>
              <a:gd name="connsiteX6" fmla="*/ 65837 w 431494"/>
              <a:gd name="connsiteY6" fmla="*/ 76537 h 1641711"/>
              <a:gd name="connsiteX7" fmla="*/ 386561 w 431494"/>
              <a:gd name="connsiteY7" fmla="*/ 75504 h 1641711"/>
              <a:gd name="connsiteX8" fmla="*/ 384419 w 431494"/>
              <a:gd name="connsiteY8" fmla="*/ 0 h 1641711"/>
              <a:gd name="connsiteX0" fmla="*/ 384419 w 409039"/>
              <a:gd name="connsiteY0" fmla="*/ 0 h 1642067"/>
              <a:gd name="connsiteX1" fmla="*/ 0 w 409039"/>
              <a:gd name="connsiteY1" fmla="*/ 2141 h 1642067"/>
              <a:gd name="connsiteX2" fmla="*/ 0 w 409039"/>
              <a:gd name="connsiteY2" fmla="*/ 1641711 h 1642067"/>
              <a:gd name="connsiteX3" fmla="*/ 387439 w 409039"/>
              <a:gd name="connsiteY3" fmla="*/ 1641711 h 1642067"/>
              <a:gd name="connsiteX4" fmla="*/ 387365 w 409039"/>
              <a:gd name="connsiteY4" fmla="*/ 1563441 h 1642067"/>
              <a:gd name="connsiteX5" fmla="*/ 71154 w 409039"/>
              <a:gd name="connsiteY5" fmla="*/ 1566615 h 1642067"/>
              <a:gd name="connsiteX6" fmla="*/ 65837 w 409039"/>
              <a:gd name="connsiteY6" fmla="*/ 76537 h 1642067"/>
              <a:gd name="connsiteX7" fmla="*/ 386561 w 409039"/>
              <a:gd name="connsiteY7" fmla="*/ 75504 h 1642067"/>
              <a:gd name="connsiteX8" fmla="*/ 384419 w 409039"/>
              <a:gd name="connsiteY8" fmla="*/ 0 h 1642067"/>
              <a:gd name="connsiteX0" fmla="*/ 384419 w 410804"/>
              <a:gd name="connsiteY0" fmla="*/ 0 h 1641711"/>
              <a:gd name="connsiteX1" fmla="*/ 0 w 410804"/>
              <a:gd name="connsiteY1" fmla="*/ 2141 h 1641711"/>
              <a:gd name="connsiteX2" fmla="*/ 0 w 410804"/>
              <a:gd name="connsiteY2" fmla="*/ 1641711 h 1641711"/>
              <a:gd name="connsiteX3" fmla="*/ 387439 w 410804"/>
              <a:gd name="connsiteY3" fmla="*/ 1641711 h 1641711"/>
              <a:gd name="connsiteX4" fmla="*/ 387365 w 410804"/>
              <a:gd name="connsiteY4" fmla="*/ 1563441 h 1641711"/>
              <a:gd name="connsiteX5" fmla="*/ 71154 w 410804"/>
              <a:gd name="connsiteY5" fmla="*/ 1566615 h 1641711"/>
              <a:gd name="connsiteX6" fmla="*/ 65837 w 410804"/>
              <a:gd name="connsiteY6" fmla="*/ 76537 h 1641711"/>
              <a:gd name="connsiteX7" fmla="*/ 386561 w 410804"/>
              <a:gd name="connsiteY7" fmla="*/ 75504 h 1641711"/>
              <a:gd name="connsiteX8" fmla="*/ 384419 w 410804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79712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7806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7806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439" h="1641711">
                <a:moveTo>
                  <a:pt x="384419" y="0"/>
                </a:moveTo>
                <a:lnTo>
                  <a:pt x="0" y="2141"/>
                </a:lnTo>
                <a:lnTo>
                  <a:pt x="0" y="1641711"/>
                </a:lnTo>
                <a:lnTo>
                  <a:pt x="387439" y="1641711"/>
                </a:lnTo>
                <a:cubicBezTo>
                  <a:pt x="387414" y="1615621"/>
                  <a:pt x="387390" y="1589531"/>
                  <a:pt x="387365" y="1563441"/>
                </a:cubicBezTo>
                <a:lnTo>
                  <a:pt x="71154" y="1566615"/>
                </a:lnTo>
                <a:cubicBezTo>
                  <a:pt x="68495" y="821576"/>
                  <a:pt x="68495" y="821576"/>
                  <a:pt x="65837" y="76537"/>
                </a:cubicBezTo>
                <a:lnTo>
                  <a:pt x="386561" y="75504"/>
                </a:lnTo>
                <a:lnTo>
                  <a:pt x="384419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42640691-17AF-A548-98E4-2C72A9F4BCD4}"/>
              </a:ext>
            </a:extLst>
          </p:cNvPr>
          <p:cNvSpPr/>
          <p:nvPr/>
        </p:nvSpPr>
        <p:spPr>
          <a:xfrm rot="10800000">
            <a:off x="10052321" y="3120821"/>
            <a:ext cx="96946" cy="934225"/>
          </a:xfrm>
          <a:custGeom>
            <a:avLst/>
            <a:gdLst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72768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4713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87397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1055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71154 w 376733"/>
              <a:gd name="connsiteY5" fmla="*/ 1564474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87365"/>
              <a:gd name="connsiteY0" fmla="*/ 0 h 1645920"/>
              <a:gd name="connsiteX1" fmla="*/ 0 w 387365"/>
              <a:gd name="connsiteY1" fmla="*/ 0 h 1645920"/>
              <a:gd name="connsiteX2" fmla="*/ 0 w 387365"/>
              <a:gd name="connsiteY2" fmla="*/ 1645920 h 1645920"/>
              <a:gd name="connsiteX3" fmla="*/ 376733 w 387365"/>
              <a:gd name="connsiteY3" fmla="*/ 1645920 h 1645920"/>
              <a:gd name="connsiteX4" fmla="*/ 387365 w 387365"/>
              <a:gd name="connsiteY4" fmla="*/ 1564475 h 1645920"/>
              <a:gd name="connsiteX5" fmla="*/ 71154 w 387365"/>
              <a:gd name="connsiteY5" fmla="*/ 1564474 h 1645920"/>
              <a:gd name="connsiteX6" fmla="*/ 65837 w 387365"/>
              <a:gd name="connsiteY6" fmla="*/ 58521 h 1645920"/>
              <a:gd name="connsiteX7" fmla="*/ 336499 w 387365"/>
              <a:gd name="connsiteY7" fmla="*/ 58521 h 1645920"/>
              <a:gd name="connsiteX8" fmla="*/ 336499 w 387365"/>
              <a:gd name="connsiteY8" fmla="*/ 0 h 1645920"/>
              <a:gd name="connsiteX0" fmla="*/ 336499 w 405611"/>
              <a:gd name="connsiteY0" fmla="*/ 0 h 1645920"/>
              <a:gd name="connsiteX1" fmla="*/ 0 w 405611"/>
              <a:gd name="connsiteY1" fmla="*/ 0 h 1645920"/>
              <a:gd name="connsiteX2" fmla="*/ 0 w 405611"/>
              <a:gd name="connsiteY2" fmla="*/ 1645920 h 1645920"/>
              <a:gd name="connsiteX3" fmla="*/ 376733 w 405611"/>
              <a:gd name="connsiteY3" fmla="*/ 1645920 h 1645920"/>
              <a:gd name="connsiteX4" fmla="*/ 387365 w 405611"/>
              <a:gd name="connsiteY4" fmla="*/ 1564475 h 1645920"/>
              <a:gd name="connsiteX5" fmla="*/ 71154 w 405611"/>
              <a:gd name="connsiteY5" fmla="*/ 1564474 h 1645920"/>
              <a:gd name="connsiteX6" fmla="*/ 65837 w 405611"/>
              <a:gd name="connsiteY6" fmla="*/ 58521 h 1645920"/>
              <a:gd name="connsiteX7" fmla="*/ 405611 w 405611"/>
              <a:gd name="connsiteY7" fmla="*/ 63838 h 1645920"/>
              <a:gd name="connsiteX8" fmla="*/ 336499 w 405611"/>
              <a:gd name="connsiteY8" fmla="*/ 0 h 1645920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76733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403314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71490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44886"/>
              <a:gd name="connsiteX1" fmla="*/ 0 w 405611"/>
              <a:gd name="connsiteY1" fmla="*/ 5316 h 1644886"/>
              <a:gd name="connsiteX2" fmla="*/ 0 w 405611"/>
              <a:gd name="connsiteY2" fmla="*/ 1644886 h 1644886"/>
              <a:gd name="connsiteX3" fmla="*/ 387439 w 405611"/>
              <a:gd name="connsiteY3" fmla="*/ 1644886 h 1644886"/>
              <a:gd name="connsiteX4" fmla="*/ 387365 w 405611"/>
              <a:gd name="connsiteY4" fmla="*/ 1566616 h 1644886"/>
              <a:gd name="connsiteX5" fmla="*/ 71154 w 405611"/>
              <a:gd name="connsiteY5" fmla="*/ 1569790 h 1644886"/>
              <a:gd name="connsiteX6" fmla="*/ 65837 w 405611"/>
              <a:gd name="connsiteY6" fmla="*/ 63837 h 1644886"/>
              <a:gd name="connsiteX7" fmla="*/ 405611 w 405611"/>
              <a:gd name="connsiteY7" fmla="*/ 69154 h 1644886"/>
              <a:gd name="connsiteX8" fmla="*/ 400294 w 405611"/>
              <a:gd name="connsiteY8" fmla="*/ 0 h 1644886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63837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60662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414236"/>
              <a:gd name="connsiteY0" fmla="*/ 0 h 1641711"/>
              <a:gd name="connsiteX1" fmla="*/ 0 w 414236"/>
              <a:gd name="connsiteY1" fmla="*/ 2141 h 1641711"/>
              <a:gd name="connsiteX2" fmla="*/ 0 w 414236"/>
              <a:gd name="connsiteY2" fmla="*/ 1641711 h 1641711"/>
              <a:gd name="connsiteX3" fmla="*/ 387439 w 414236"/>
              <a:gd name="connsiteY3" fmla="*/ 1641711 h 1641711"/>
              <a:gd name="connsiteX4" fmla="*/ 379172 w 414236"/>
              <a:gd name="connsiteY4" fmla="*/ 1600163 h 1641711"/>
              <a:gd name="connsiteX5" fmla="*/ 387365 w 414236"/>
              <a:gd name="connsiteY5" fmla="*/ 1563441 h 1641711"/>
              <a:gd name="connsiteX6" fmla="*/ 71154 w 414236"/>
              <a:gd name="connsiteY6" fmla="*/ 1566615 h 1641711"/>
              <a:gd name="connsiteX7" fmla="*/ 65837 w 414236"/>
              <a:gd name="connsiteY7" fmla="*/ 76537 h 1641711"/>
              <a:gd name="connsiteX8" fmla="*/ 386561 w 414236"/>
              <a:gd name="connsiteY8" fmla="*/ 75504 h 1641711"/>
              <a:gd name="connsiteX9" fmla="*/ 384419 w 414236"/>
              <a:gd name="connsiteY9" fmla="*/ 0 h 1641711"/>
              <a:gd name="connsiteX0" fmla="*/ 384419 w 431494"/>
              <a:gd name="connsiteY0" fmla="*/ 0 h 1641711"/>
              <a:gd name="connsiteX1" fmla="*/ 0 w 431494"/>
              <a:gd name="connsiteY1" fmla="*/ 2141 h 1641711"/>
              <a:gd name="connsiteX2" fmla="*/ 0 w 431494"/>
              <a:gd name="connsiteY2" fmla="*/ 1641711 h 1641711"/>
              <a:gd name="connsiteX3" fmla="*/ 387439 w 431494"/>
              <a:gd name="connsiteY3" fmla="*/ 1641711 h 1641711"/>
              <a:gd name="connsiteX4" fmla="*/ 387365 w 431494"/>
              <a:gd name="connsiteY4" fmla="*/ 1563441 h 1641711"/>
              <a:gd name="connsiteX5" fmla="*/ 71154 w 431494"/>
              <a:gd name="connsiteY5" fmla="*/ 1566615 h 1641711"/>
              <a:gd name="connsiteX6" fmla="*/ 65837 w 431494"/>
              <a:gd name="connsiteY6" fmla="*/ 76537 h 1641711"/>
              <a:gd name="connsiteX7" fmla="*/ 386561 w 431494"/>
              <a:gd name="connsiteY7" fmla="*/ 75504 h 1641711"/>
              <a:gd name="connsiteX8" fmla="*/ 384419 w 431494"/>
              <a:gd name="connsiteY8" fmla="*/ 0 h 1641711"/>
              <a:gd name="connsiteX0" fmla="*/ 384419 w 409039"/>
              <a:gd name="connsiteY0" fmla="*/ 0 h 1642067"/>
              <a:gd name="connsiteX1" fmla="*/ 0 w 409039"/>
              <a:gd name="connsiteY1" fmla="*/ 2141 h 1642067"/>
              <a:gd name="connsiteX2" fmla="*/ 0 w 409039"/>
              <a:gd name="connsiteY2" fmla="*/ 1641711 h 1642067"/>
              <a:gd name="connsiteX3" fmla="*/ 387439 w 409039"/>
              <a:gd name="connsiteY3" fmla="*/ 1641711 h 1642067"/>
              <a:gd name="connsiteX4" fmla="*/ 387365 w 409039"/>
              <a:gd name="connsiteY4" fmla="*/ 1563441 h 1642067"/>
              <a:gd name="connsiteX5" fmla="*/ 71154 w 409039"/>
              <a:gd name="connsiteY5" fmla="*/ 1566615 h 1642067"/>
              <a:gd name="connsiteX6" fmla="*/ 65837 w 409039"/>
              <a:gd name="connsiteY6" fmla="*/ 76537 h 1642067"/>
              <a:gd name="connsiteX7" fmla="*/ 386561 w 409039"/>
              <a:gd name="connsiteY7" fmla="*/ 75504 h 1642067"/>
              <a:gd name="connsiteX8" fmla="*/ 384419 w 409039"/>
              <a:gd name="connsiteY8" fmla="*/ 0 h 1642067"/>
              <a:gd name="connsiteX0" fmla="*/ 384419 w 410804"/>
              <a:gd name="connsiteY0" fmla="*/ 0 h 1641711"/>
              <a:gd name="connsiteX1" fmla="*/ 0 w 410804"/>
              <a:gd name="connsiteY1" fmla="*/ 2141 h 1641711"/>
              <a:gd name="connsiteX2" fmla="*/ 0 w 410804"/>
              <a:gd name="connsiteY2" fmla="*/ 1641711 h 1641711"/>
              <a:gd name="connsiteX3" fmla="*/ 387439 w 410804"/>
              <a:gd name="connsiteY3" fmla="*/ 1641711 h 1641711"/>
              <a:gd name="connsiteX4" fmla="*/ 387365 w 410804"/>
              <a:gd name="connsiteY4" fmla="*/ 1563441 h 1641711"/>
              <a:gd name="connsiteX5" fmla="*/ 71154 w 410804"/>
              <a:gd name="connsiteY5" fmla="*/ 1566615 h 1641711"/>
              <a:gd name="connsiteX6" fmla="*/ 65837 w 410804"/>
              <a:gd name="connsiteY6" fmla="*/ 76537 h 1641711"/>
              <a:gd name="connsiteX7" fmla="*/ 386561 w 410804"/>
              <a:gd name="connsiteY7" fmla="*/ 75504 h 1641711"/>
              <a:gd name="connsiteX8" fmla="*/ 384419 w 410804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79712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7806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7806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439" h="1641711">
                <a:moveTo>
                  <a:pt x="384419" y="0"/>
                </a:moveTo>
                <a:lnTo>
                  <a:pt x="0" y="2141"/>
                </a:lnTo>
                <a:lnTo>
                  <a:pt x="0" y="1641711"/>
                </a:lnTo>
                <a:lnTo>
                  <a:pt x="387439" y="1641711"/>
                </a:lnTo>
                <a:cubicBezTo>
                  <a:pt x="387414" y="1615621"/>
                  <a:pt x="387390" y="1589531"/>
                  <a:pt x="387365" y="1563441"/>
                </a:cubicBezTo>
                <a:lnTo>
                  <a:pt x="71154" y="1566615"/>
                </a:lnTo>
                <a:cubicBezTo>
                  <a:pt x="68495" y="821576"/>
                  <a:pt x="68495" y="821576"/>
                  <a:pt x="65837" y="76537"/>
                </a:cubicBezTo>
                <a:lnTo>
                  <a:pt x="386561" y="75504"/>
                </a:lnTo>
                <a:lnTo>
                  <a:pt x="384419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F756F5-8585-ED4D-9B06-84F003981DB8}"/>
              </a:ext>
            </a:extLst>
          </p:cNvPr>
          <p:cNvSpPr txBox="1"/>
          <p:nvPr/>
        </p:nvSpPr>
        <p:spPr>
          <a:xfrm>
            <a:off x="7289613" y="3358102"/>
            <a:ext cx="28542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i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$312 Billion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AFF6C3FF-4A7D-E544-9776-2109D8204E76}"/>
              </a:ext>
            </a:extLst>
          </p:cNvPr>
          <p:cNvSpPr/>
          <p:nvPr/>
        </p:nvSpPr>
        <p:spPr>
          <a:xfrm rot="16200000">
            <a:off x="4014219" y="1565073"/>
            <a:ext cx="2313276" cy="4237517"/>
          </a:xfrm>
          <a:prstGeom prst="arc">
            <a:avLst>
              <a:gd name="adj1" fmla="val 16681964"/>
              <a:gd name="adj2" fmla="val 4512729"/>
            </a:avLst>
          </a:prstGeom>
          <a:ln w="50800">
            <a:solidFill>
              <a:schemeClr val="tx1">
                <a:lumMod val="50000"/>
              </a:schemeClr>
            </a:solidFill>
            <a:prstDash val="dash"/>
            <a:headEnd type="oval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D58B44-6933-B14A-AA4B-595F7A881D48}"/>
              </a:ext>
            </a:extLst>
          </p:cNvPr>
          <p:cNvSpPr txBox="1"/>
          <p:nvPr/>
        </p:nvSpPr>
        <p:spPr>
          <a:xfrm>
            <a:off x="7321738" y="4093674"/>
            <a:ext cx="28542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[Britton</a:t>
            </a: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et</a:t>
            </a: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al.</a:t>
            </a: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2013]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789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16D84-FF4A-CF44-9E59-69C2DED70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8" y="290292"/>
            <a:ext cx="10813890" cy="868430"/>
          </a:xfrm>
        </p:spPr>
        <p:txBody>
          <a:bodyPr>
            <a:normAutofit/>
          </a:bodyPr>
          <a:lstStyle/>
          <a:p>
            <a:r>
              <a:rPr lang="en-US" altLang="zh-CN" dirty="0"/>
              <a:t>Inflection Point Hypothesis – Inflection Point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2D206BE-1A43-7341-B0F5-89CBC4CB9996}"/>
              </a:ext>
            </a:extLst>
          </p:cNvPr>
          <p:cNvCxnSpPr>
            <a:cxnSpLocks/>
            <a:stCxn id="5" idx="4"/>
            <a:endCxn id="10" idx="0"/>
          </p:cNvCxnSpPr>
          <p:nvPr/>
        </p:nvCxnSpPr>
        <p:spPr>
          <a:xfrm>
            <a:off x="1249084" y="3328944"/>
            <a:ext cx="0" cy="266400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BE95F8B3-99E3-694C-B7CC-1E41F0FA1228}"/>
              </a:ext>
            </a:extLst>
          </p:cNvPr>
          <p:cNvSpPr/>
          <p:nvPr/>
        </p:nvSpPr>
        <p:spPr>
          <a:xfrm>
            <a:off x="1141084" y="3112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8126AB6-CC4E-2944-8682-A37B0682B722}"/>
              </a:ext>
            </a:extLst>
          </p:cNvPr>
          <p:cNvSpPr/>
          <p:nvPr/>
        </p:nvSpPr>
        <p:spPr>
          <a:xfrm>
            <a:off x="1141084" y="3688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F3E42F6-B96A-2D48-99B7-B81E50256E27}"/>
              </a:ext>
            </a:extLst>
          </p:cNvPr>
          <p:cNvSpPr/>
          <p:nvPr/>
        </p:nvSpPr>
        <p:spPr>
          <a:xfrm>
            <a:off x="1141084" y="4264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3B0546E-4930-D44A-9D2A-3255132D1AF7}"/>
              </a:ext>
            </a:extLst>
          </p:cNvPr>
          <p:cNvSpPr/>
          <p:nvPr/>
        </p:nvSpPr>
        <p:spPr>
          <a:xfrm>
            <a:off x="1141084" y="4840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A3779D2-5132-5C49-90C2-EFF393107EAB}"/>
              </a:ext>
            </a:extLst>
          </p:cNvPr>
          <p:cNvSpPr/>
          <p:nvPr/>
        </p:nvSpPr>
        <p:spPr>
          <a:xfrm>
            <a:off x="1141084" y="5416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BA3243D-2CBF-4844-B4DD-638197E28F15}"/>
              </a:ext>
            </a:extLst>
          </p:cNvPr>
          <p:cNvSpPr/>
          <p:nvPr/>
        </p:nvSpPr>
        <p:spPr>
          <a:xfrm>
            <a:off x="1141084" y="5992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E143DC5-65A6-6B43-B6ED-A10AB6E92011}"/>
              </a:ext>
            </a:extLst>
          </p:cNvPr>
          <p:cNvSpPr/>
          <p:nvPr/>
        </p:nvSpPr>
        <p:spPr>
          <a:xfrm>
            <a:off x="1141084" y="6568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BD79EF-C665-3643-9D50-CF35CDEE557B}"/>
              </a:ext>
            </a:extLst>
          </p:cNvPr>
          <p:cNvSpPr txBox="1"/>
          <p:nvPr/>
        </p:nvSpPr>
        <p:spPr>
          <a:xfrm>
            <a:off x="1390986" y="3566111"/>
            <a:ext cx="1097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a=0;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37F1BFA-4490-E54C-B17F-BE812ACFEB04}"/>
              </a:ext>
            </a:extLst>
          </p:cNvPr>
          <p:cNvSpPr/>
          <p:nvPr/>
        </p:nvSpPr>
        <p:spPr>
          <a:xfrm>
            <a:off x="1135757" y="3400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E296D64-9FE9-B54F-998B-C845DC35596C}"/>
              </a:ext>
            </a:extLst>
          </p:cNvPr>
          <p:cNvSpPr/>
          <p:nvPr/>
        </p:nvSpPr>
        <p:spPr>
          <a:xfrm>
            <a:off x="1135757" y="3976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25AEBCE-CCAB-7040-8DFC-2A2AC3B33B3B}"/>
              </a:ext>
            </a:extLst>
          </p:cNvPr>
          <p:cNvSpPr/>
          <p:nvPr/>
        </p:nvSpPr>
        <p:spPr>
          <a:xfrm>
            <a:off x="1136260" y="4552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2E8B854-39FF-AC46-BB03-F4EE952C2C1A}"/>
              </a:ext>
            </a:extLst>
          </p:cNvPr>
          <p:cNvSpPr/>
          <p:nvPr/>
        </p:nvSpPr>
        <p:spPr>
          <a:xfrm>
            <a:off x="1135757" y="5708498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92D89D-10A0-F54B-ABB5-9FF3F44B55D4}"/>
              </a:ext>
            </a:extLst>
          </p:cNvPr>
          <p:cNvSpPr txBox="1"/>
          <p:nvPr/>
        </p:nvSpPr>
        <p:spPr>
          <a:xfrm>
            <a:off x="1385672" y="5910710"/>
            <a:ext cx="1892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if(a!=0)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6E0F0E-D782-9A45-B1FD-3F1459A2F41E}"/>
              </a:ext>
            </a:extLst>
          </p:cNvPr>
          <p:cNvSpPr txBox="1"/>
          <p:nvPr/>
        </p:nvSpPr>
        <p:spPr>
          <a:xfrm>
            <a:off x="1351255" y="4430111"/>
            <a:ext cx="134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urier" pitchFamily="2" charset="0"/>
                <a:cs typeface="Consolas" panose="020B0609020204030204" pitchFamily="49" charset="0"/>
              </a:rPr>
              <a:t>a=-1;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C304E5-EB34-B944-B894-4BEF79EB3DEA}"/>
              </a:ext>
            </a:extLst>
          </p:cNvPr>
          <p:cNvSpPr txBox="1"/>
          <p:nvPr/>
        </p:nvSpPr>
        <p:spPr>
          <a:xfrm>
            <a:off x="1351255" y="3289767"/>
            <a:ext cx="2216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ourier" pitchFamily="2" charset="0"/>
                <a:cs typeface="Consolas" panose="020B0609020204030204" pitchFamily="49" charset="0"/>
              </a:rPr>
              <a:t>if(CONFIG)</a:t>
            </a:r>
            <a:endParaRPr lang="en-US" sz="2400" dirty="0">
              <a:solidFill>
                <a:srgbClr val="FF0000"/>
              </a:solidFill>
              <a:latin typeface="Courier" pitchFamily="2" charset="0"/>
              <a:cs typeface="Consolas" panose="020B0609020204030204" pitchFamily="49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04A9301-9D09-224C-A616-643287E5818E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>
            <a:off x="1249084" y="6208944"/>
            <a:ext cx="0" cy="36000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1439EA3-7B9C-C946-8BD3-B9C4199AE77C}"/>
              </a:ext>
            </a:extLst>
          </p:cNvPr>
          <p:cNvSpPr txBox="1"/>
          <p:nvPr/>
        </p:nvSpPr>
        <p:spPr>
          <a:xfrm>
            <a:off x="1357084" y="6446111"/>
            <a:ext cx="1427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FAIL;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2C66208-612D-9B45-AE15-39BA07614B6B}"/>
                  </a:ext>
                </a:extLst>
              </p:cNvPr>
              <p:cNvSpPr txBox="1"/>
              <p:nvPr/>
            </p:nvSpPr>
            <p:spPr>
              <a:xfrm>
                <a:off x="135727" y="2597312"/>
                <a:ext cx="2216059" cy="491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tx1">
                        <a:lumMod val="50000"/>
                      </a:schemeClr>
                    </a:solidFill>
                    <a:latin typeface="Optima" panose="02000503060000020004" pitchFamily="2" charset="0"/>
                    <a:cs typeface="Gill Sans" panose="020B0502020104020203" pitchFamily="34" charset="-79"/>
                  </a:rPr>
                  <a:t>Failure </a:t>
                </a:r>
                <a:r>
                  <a:rPr lang="en-US" altLang="zh-CN" sz="2400" dirty="0">
                    <a:solidFill>
                      <a:schemeClr val="tx1">
                        <a:lumMod val="50000"/>
                      </a:schemeClr>
                    </a:solidFill>
                    <a:latin typeface="Optima" panose="02000503060000020004" pitchFamily="2" charset="0"/>
                    <a:cs typeface="Gill Sans" panose="020B0502020104020203" pitchFamily="34" charset="-79"/>
                  </a:rPr>
                  <a:t>exe.</a:t>
                </a:r>
                <a:r>
                  <a:rPr lang="zh-CN" altLang="en-US" sz="2400" dirty="0">
                    <a:solidFill>
                      <a:schemeClr val="tx1">
                        <a:lumMod val="50000"/>
                      </a:schemeClr>
                    </a:solidFill>
                    <a:latin typeface="Optima" panose="02000503060000020004" pitchFamily="2" charset="0"/>
                    <a:cs typeface="Gill Sans" panose="020B0502020104020203" pitchFamily="34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𝑒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𝑓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  <a:latin typeface="Optima" panose="02000503060000020004" pitchFamily="2" charset="0"/>
                  <a:cs typeface="Gill Sans" panose="020B0502020104020203" pitchFamily="34" charset="-79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2C66208-612D-9B45-AE15-39BA07614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27" y="2597312"/>
                <a:ext cx="2216059" cy="491288"/>
              </a:xfrm>
              <a:prstGeom prst="rect">
                <a:avLst/>
              </a:prstGeom>
              <a:blipFill>
                <a:blip r:embed="rId3"/>
                <a:stretch>
                  <a:fillRect l="-571" t="-7692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B0C2C2D-F0DA-644C-AE61-EBA130A90153}"/>
              </a:ext>
            </a:extLst>
          </p:cNvPr>
          <p:cNvCxnSpPr>
            <a:cxnSpLocks/>
            <a:stCxn id="25" idx="4"/>
            <a:endCxn id="36" idx="0"/>
          </p:cNvCxnSpPr>
          <p:nvPr/>
        </p:nvCxnSpPr>
        <p:spPr>
          <a:xfrm flipH="1">
            <a:off x="3454156" y="3328944"/>
            <a:ext cx="5327" cy="3229559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E60309B3-CEB2-D541-95D3-28902B5C7453}"/>
              </a:ext>
            </a:extLst>
          </p:cNvPr>
          <p:cNvSpPr/>
          <p:nvPr/>
        </p:nvSpPr>
        <p:spPr>
          <a:xfrm>
            <a:off x="3351483" y="3112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2088584-105C-0F47-85C9-9F32B635AE38}"/>
              </a:ext>
            </a:extLst>
          </p:cNvPr>
          <p:cNvSpPr/>
          <p:nvPr/>
        </p:nvSpPr>
        <p:spPr>
          <a:xfrm>
            <a:off x="3351483" y="3688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13A32E5-6030-4A4D-AD14-009242341A52}"/>
              </a:ext>
            </a:extLst>
          </p:cNvPr>
          <p:cNvSpPr/>
          <p:nvPr/>
        </p:nvSpPr>
        <p:spPr>
          <a:xfrm>
            <a:off x="3351483" y="4264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6BB9ED4-2107-9440-A464-E48B3746FF3A}"/>
              </a:ext>
            </a:extLst>
          </p:cNvPr>
          <p:cNvSpPr/>
          <p:nvPr/>
        </p:nvSpPr>
        <p:spPr>
          <a:xfrm>
            <a:off x="3351483" y="4840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BD922FC-1C2F-874F-A8C2-DDA71A7D84C5}"/>
              </a:ext>
            </a:extLst>
          </p:cNvPr>
          <p:cNvSpPr/>
          <p:nvPr/>
        </p:nvSpPr>
        <p:spPr>
          <a:xfrm>
            <a:off x="3351483" y="5416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895D697-9C74-344B-95B8-C46E4169D257}"/>
              </a:ext>
            </a:extLst>
          </p:cNvPr>
          <p:cNvSpPr/>
          <p:nvPr/>
        </p:nvSpPr>
        <p:spPr>
          <a:xfrm>
            <a:off x="3351483" y="5992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6F079C-2CEA-3640-8D9F-B36188FB5F64}"/>
              </a:ext>
            </a:extLst>
          </p:cNvPr>
          <p:cNvSpPr txBox="1"/>
          <p:nvPr/>
        </p:nvSpPr>
        <p:spPr>
          <a:xfrm>
            <a:off x="3601385" y="3566111"/>
            <a:ext cx="1097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a=0;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E8A8543-D633-6648-AE3D-AE5EBAD182C1}"/>
              </a:ext>
            </a:extLst>
          </p:cNvPr>
          <p:cNvSpPr/>
          <p:nvPr/>
        </p:nvSpPr>
        <p:spPr>
          <a:xfrm>
            <a:off x="3346156" y="3400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BAB9D98-8166-2949-A116-757F99181D68}"/>
              </a:ext>
            </a:extLst>
          </p:cNvPr>
          <p:cNvSpPr/>
          <p:nvPr/>
        </p:nvSpPr>
        <p:spPr>
          <a:xfrm>
            <a:off x="3346156" y="3976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3893121-B7BA-AB4D-92AC-9A456BD8CDFD}"/>
              </a:ext>
            </a:extLst>
          </p:cNvPr>
          <p:cNvSpPr/>
          <p:nvPr/>
        </p:nvSpPr>
        <p:spPr>
          <a:xfrm>
            <a:off x="3346659" y="6278716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1816D0A-4ADD-904F-B8C5-394410DA2713}"/>
              </a:ext>
            </a:extLst>
          </p:cNvPr>
          <p:cNvSpPr/>
          <p:nvPr/>
        </p:nvSpPr>
        <p:spPr>
          <a:xfrm>
            <a:off x="3346156" y="6558503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38307CF-8F4F-0940-B2E6-81076A4F0C1C}"/>
              </a:ext>
            </a:extLst>
          </p:cNvPr>
          <p:cNvSpPr txBox="1"/>
          <p:nvPr/>
        </p:nvSpPr>
        <p:spPr>
          <a:xfrm>
            <a:off x="3596071" y="5910710"/>
            <a:ext cx="1892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if(a!=0)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9BE8B9F-68A4-6D4B-B9C5-DF1EC90BC900}"/>
              </a:ext>
            </a:extLst>
          </p:cNvPr>
          <p:cNvSpPr txBox="1"/>
          <p:nvPr/>
        </p:nvSpPr>
        <p:spPr>
          <a:xfrm>
            <a:off x="3561654" y="6155883"/>
            <a:ext cx="134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urier" pitchFamily="2" charset="0"/>
                <a:cs typeface="Consolas" panose="020B0609020204030204" pitchFamily="49" charset="0"/>
              </a:rPr>
              <a:t>a=-1;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9523B6E-1464-C442-A9A7-A18A5743F4EF}"/>
              </a:ext>
            </a:extLst>
          </p:cNvPr>
          <p:cNvSpPr txBox="1"/>
          <p:nvPr/>
        </p:nvSpPr>
        <p:spPr>
          <a:xfrm>
            <a:off x="3561654" y="3289767"/>
            <a:ext cx="2216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ourier" pitchFamily="2" charset="0"/>
                <a:cs typeface="Consolas" panose="020B0609020204030204" pitchFamily="49" charset="0"/>
              </a:rPr>
              <a:t>if(CONFIG)</a:t>
            </a:r>
            <a:endParaRPr lang="en-US" sz="2400" dirty="0">
              <a:solidFill>
                <a:srgbClr val="FF0000"/>
              </a:solidFill>
              <a:latin typeface="Courier" pitchFamily="2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ACBA22E-AD78-FF4A-AA29-405014C47CD6}"/>
                  </a:ext>
                </a:extLst>
              </p:cNvPr>
              <p:cNvSpPr txBox="1"/>
              <p:nvPr/>
            </p:nvSpPr>
            <p:spPr>
              <a:xfrm>
                <a:off x="2522677" y="2611088"/>
                <a:ext cx="27962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tx1">
                        <a:lumMod val="50000"/>
                      </a:schemeClr>
                    </a:solidFill>
                    <a:latin typeface="Optima" panose="02000503060000020004" pitchFamily="2" charset="0"/>
                    <a:cs typeface="Gill Sans" panose="020B0502020104020203" pitchFamily="34" charset="-79"/>
                  </a:rPr>
                  <a:t>Non-f</a:t>
                </a:r>
                <a:r>
                  <a:rPr lang="en-US" sz="2400" dirty="0">
                    <a:solidFill>
                      <a:schemeClr val="tx1">
                        <a:lumMod val="50000"/>
                      </a:schemeClr>
                    </a:solidFill>
                    <a:latin typeface="Optima" panose="02000503060000020004" pitchFamily="2" charset="0"/>
                    <a:cs typeface="Gill Sans" panose="020B0502020104020203" pitchFamily="34" charset="-79"/>
                  </a:rPr>
                  <a:t>ailure </a:t>
                </a:r>
                <a:r>
                  <a:rPr lang="en-US" altLang="zh-CN" sz="2400" dirty="0">
                    <a:solidFill>
                      <a:schemeClr val="tx1">
                        <a:lumMod val="50000"/>
                      </a:schemeClr>
                    </a:solidFill>
                    <a:latin typeface="Optima" panose="02000503060000020004" pitchFamily="2" charset="0"/>
                    <a:cs typeface="Gill Sans" panose="020B0502020104020203" pitchFamily="34" charset="-79"/>
                  </a:rPr>
                  <a:t>exe.</a:t>
                </a:r>
                <a:r>
                  <a:rPr lang="zh-CN" altLang="en-US" sz="2400" dirty="0">
                    <a:solidFill>
                      <a:schemeClr val="tx1">
                        <a:lumMod val="50000"/>
                      </a:schemeClr>
                    </a:solidFill>
                    <a:latin typeface="Optima" panose="02000503060000020004" pitchFamily="2" charset="0"/>
                    <a:cs typeface="Gill Sans" panose="020B0502020104020203" pitchFamily="34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𝑒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𝑛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  <a:latin typeface="Optima" panose="02000503060000020004" pitchFamily="2" charset="0"/>
                  <a:cs typeface="Gill Sans" panose="020B0502020104020203" pitchFamily="34" charset="-79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ACBA22E-AD78-FF4A-AA29-405014C47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677" y="2611088"/>
                <a:ext cx="2796298" cy="461665"/>
              </a:xfrm>
              <a:prstGeom prst="rect">
                <a:avLst/>
              </a:prstGeom>
              <a:blipFill>
                <a:blip r:embed="rId4"/>
                <a:stretch>
                  <a:fillRect l="-1810"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514822E-9A9F-0642-9327-98EDF70EFEB3}"/>
                  </a:ext>
                </a:extLst>
              </p:cNvPr>
              <p:cNvSpPr txBox="1"/>
              <p:nvPr/>
            </p:nvSpPr>
            <p:spPr>
              <a:xfrm>
                <a:off x="5580748" y="1783393"/>
                <a:ext cx="6059488" cy="1419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Their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inflection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point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is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the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first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instruction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in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that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differs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from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the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instruction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at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the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same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point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.</a:t>
                </a:r>
                <a:endParaRPr lang="en-US" sz="2800" dirty="0">
                  <a:solidFill>
                    <a:schemeClr val="tx1">
                      <a:lumMod val="50000"/>
                    </a:schemeClr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514822E-9A9F-0642-9327-98EDF70EF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748" y="1783393"/>
                <a:ext cx="6059488" cy="1419491"/>
              </a:xfrm>
              <a:prstGeom prst="rect">
                <a:avLst/>
              </a:prstGeom>
              <a:blipFill>
                <a:blip r:embed="rId7"/>
                <a:stretch>
                  <a:fillRect t="-3540" b="-1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3837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16D84-FF4A-CF44-9E59-69C2DED70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8" y="290292"/>
            <a:ext cx="10813890" cy="868430"/>
          </a:xfrm>
        </p:spPr>
        <p:txBody>
          <a:bodyPr>
            <a:normAutofit/>
          </a:bodyPr>
          <a:lstStyle/>
          <a:p>
            <a:r>
              <a:rPr lang="en-US" altLang="zh-CN" dirty="0"/>
              <a:t>Inflection Point Hypothesis – Inflection Point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2D206BE-1A43-7341-B0F5-89CBC4CB9996}"/>
              </a:ext>
            </a:extLst>
          </p:cNvPr>
          <p:cNvCxnSpPr>
            <a:cxnSpLocks/>
            <a:stCxn id="5" idx="4"/>
            <a:endCxn id="10" idx="0"/>
          </p:cNvCxnSpPr>
          <p:nvPr/>
        </p:nvCxnSpPr>
        <p:spPr>
          <a:xfrm>
            <a:off x="1249084" y="3328944"/>
            <a:ext cx="0" cy="266400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BE95F8B3-99E3-694C-B7CC-1E41F0FA1228}"/>
              </a:ext>
            </a:extLst>
          </p:cNvPr>
          <p:cNvSpPr/>
          <p:nvPr/>
        </p:nvSpPr>
        <p:spPr>
          <a:xfrm>
            <a:off x="1141084" y="3112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8126AB6-CC4E-2944-8682-A37B0682B722}"/>
              </a:ext>
            </a:extLst>
          </p:cNvPr>
          <p:cNvSpPr/>
          <p:nvPr/>
        </p:nvSpPr>
        <p:spPr>
          <a:xfrm>
            <a:off x="1141084" y="3688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F3E42F6-B96A-2D48-99B7-B81E50256E27}"/>
              </a:ext>
            </a:extLst>
          </p:cNvPr>
          <p:cNvSpPr/>
          <p:nvPr/>
        </p:nvSpPr>
        <p:spPr>
          <a:xfrm>
            <a:off x="1141084" y="4264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3B0546E-4930-D44A-9D2A-3255132D1AF7}"/>
              </a:ext>
            </a:extLst>
          </p:cNvPr>
          <p:cNvSpPr/>
          <p:nvPr/>
        </p:nvSpPr>
        <p:spPr>
          <a:xfrm>
            <a:off x="1141084" y="4840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A3779D2-5132-5C49-90C2-EFF393107EAB}"/>
              </a:ext>
            </a:extLst>
          </p:cNvPr>
          <p:cNvSpPr/>
          <p:nvPr/>
        </p:nvSpPr>
        <p:spPr>
          <a:xfrm>
            <a:off x="1141084" y="5416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BA3243D-2CBF-4844-B4DD-638197E28F15}"/>
              </a:ext>
            </a:extLst>
          </p:cNvPr>
          <p:cNvSpPr/>
          <p:nvPr/>
        </p:nvSpPr>
        <p:spPr>
          <a:xfrm>
            <a:off x="1141084" y="5992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E143DC5-65A6-6B43-B6ED-A10AB6E92011}"/>
              </a:ext>
            </a:extLst>
          </p:cNvPr>
          <p:cNvSpPr/>
          <p:nvPr/>
        </p:nvSpPr>
        <p:spPr>
          <a:xfrm>
            <a:off x="1141084" y="6568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BD79EF-C665-3643-9D50-CF35CDEE557B}"/>
              </a:ext>
            </a:extLst>
          </p:cNvPr>
          <p:cNvSpPr txBox="1"/>
          <p:nvPr/>
        </p:nvSpPr>
        <p:spPr>
          <a:xfrm>
            <a:off x="1390986" y="3566111"/>
            <a:ext cx="1097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a=0;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37F1BFA-4490-E54C-B17F-BE812ACFEB04}"/>
              </a:ext>
            </a:extLst>
          </p:cNvPr>
          <p:cNvSpPr/>
          <p:nvPr/>
        </p:nvSpPr>
        <p:spPr>
          <a:xfrm>
            <a:off x="1135757" y="3400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E296D64-9FE9-B54F-998B-C845DC35596C}"/>
              </a:ext>
            </a:extLst>
          </p:cNvPr>
          <p:cNvSpPr/>
          <p:nvPr/>
        </p:nvSpPr>
        <p:spPr>
          <a:xfrm>
            <a:off x="1135757" y="3976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25AEBCE-CCAB-7040-8DFC-2A2AC3B33B3B}"/>
              </a:ext>
            </a:extLst>
          </p:cNvPr>
          <p:cNvSpPr/>
          <p:nvPr/>
        </p:nvSpPr>
        <p:spPr>
          <a:xfrm>
            <a:off x="1136260" y="4552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2E8B854-39FF-AC46-BB03-F4EE952C2C1A}"/>
              </a:ext>
            </a:extLst>
          </p:cNvPr>
          <p:cNvSpPr/>
          <p:nvPr/>
        </p:nvSpPr>
        <p:spPr>
          <a:xfrm>
            <a:off x="1135757" y="5708498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92D89D-10A0-F54B-ABB5-9FF3F44B55D4}"/>
              </a:ext>
            </a:extLst>
          </p:cNvPr>
          <p:cNvSpPr txBox="1"/>
          <p:nvPr/>
        </p:nvSpPr>
        <p:spPr>
          <a:xfrm>
            <a:off x="1385672" y="5910710"/>
            <a:ext cx="1892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if(a!=0)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6E0F0E-D782-9A45-B1FD-3F1459A2F41E}"/>
              </a:ext>
            </a:extLst>
          </p:cNvPr>
          <p:cNvSpPr txBox="1"/>
          <p:nvPr/>
        </p:nvSpPr>
        <p:spPr>
          <a:xfrm>
            <a:off x="1351255" y="4430111"/>
            <a:ext cx="134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urier" pitchFamily="2" charset="0"/>
                <a:cs typeface="Consolas" panose="020B0609020204030204" pitchFamily="49" charset="0"/>
              </a:rPr>
              <a:t>a=-1;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C304E5-EB34-B944-B894-4BEF79EB3DEA}"/>
              </a:ext>
            </a:extLst>
          </p:cNvPr>
          <p:cNvSpPr txBox="1"/>
          <p:nvPr/>
        </p:nvSpPr>
        <p:spPr>
          <a:xfrm>
            <a:off x="1351255" y="3289767"/>
            <a:ext cx="2216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ourier" pitchFamily="2" charset="0"/>
                <a:cs typeface="Consolas" panose="020B0609020204030204" pitchFamily="49" charset="0"/>
              </a:rPr>
              <a:t>if(CONFIG)</a:t>
            </a:r>
            <a:endParaRPr lang="en-US" sz="2400" dirty="0">
              <a:solidFill>
                <a:srgbClr val="FF0000"/>
              </a:solidFill>
              <a:latin typeface="Courier" pitchFamily="2" charset="0"/>
              <a:cs typeface="Consolas" panose="020B0609020204030204" pitchFamily="49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04A9301-9D09-224C-A616-643287E5818E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>
            <a:off x="1249084" y="6208944"/>
            <a:ext cx="0" cy="36000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1439EA3-7B9C-C946-8BD3-B9C4199AE77C}"/>
              </a:ext>
            </a:extLst>
          </p:cNvPr>
          <p:cNvSpPr txBox="1"/>
          <p:nvPr/>
        </p:nvSpPr>
        <p:spPr>
          <a:xfrm>
            <a:off x="1357084" y="6446111"/>
            <a:ext cx="1427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FAIL;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2C66208-612D-9B45-AE15-39BA07614B6B}"/>
                  </a:ext>
                </a:extLst>
              </p:cNvPr>
              <p:cNvSpPr txBox="1"/>
              <p:nvPr/>
            </p:nvSpPr>
            <p:spPr>
              <a:xfrm>
                <a:off x="135727" y="2597312"/>
                <a:ext cx="2216059" cy="491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tx1">
                        <a:lumMod val="50000"/>
                      </a:schemeClr>
                    </a:solidFill>
                    <a:latin typeface="Optima" panose="02000503060000020004" pitchFamily="2" charset="0"/>
                    <a:cs typeface="Gill Sans" panose="020B0502020104020203" pitchFamily="34" charset="-79"/>
                  </a:rPr>
                  <a:t>Failure </a:t>
                </a:r>
                <a:r>
                  <a:rPr lang="en-US" altLang="zh-CN" sz="2400" dirty="0">
                    <a:solidFill>
                      <a:schemeClr val="tx1">
                        <a:lumMod val="50000"/>
                      </a:schemeClr>
                    </a:solidFill>
                    <a:latin typeface="Optima" panose="02000503060000020004" pitchFamily="2" charset="0"/>
                    <a:cs typeface="Gill Sans" panose="020B0502020104020203" pitchFamily="34" charset="-79"/>
                  </a:rPr>
                  <a:t>exe.</a:t>
                </a:r>
                <a:r>
                  <a:rPr lang="zh-CN" altLang="en-US" sz="2400" dirty="0">
                    <a:solidFill>
                      <a:schemeClr val="tx1">
                        <a:lumMod val="50000"/>
                      </a:schemeClr>
                    </a:solidFill>
                    <a:latin typeface="Optima" panose="02000503060000020004" pitchFamily="2" charset="0"/>
                    <a:cs typeface="Gill Sans" panose="020B0502020104020203" pitchFamily="34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𝑒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𝑓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  <a:latin typeface="Optima" panose="02000503060000020004" pitchFamily="2" charset="0"/>
                  <a:cs typeface="Gill Sans" panose="020B0502020104020203" pitchFamily="34" charset="-79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2C66208-612D-9B45-AE15-39BA07614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27" y="2597312"/>
                <a:ext cx="2216059" cy="491288"/>
              </a:xfrm>
              <a:prstGeom prst="rect">
                <a:avLst/>
              </a:prstGeom>
              <a:blipFill>
                <a:blip r:embed="rId3"/>
                <a:stretch>
                  <a:fillRect l="-571" t="-7692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B0C2C2D-F0DA-644C-AE61-EBA130A90153}"/>
              </a:ext>
            </a:extLst>
          </p:cNvPr>
          <p:cNvCxnSpPr>
            <a:cxnSpLocks/>
            <a:stCxn id="25" idx="4"/>
            <a:endCxn id="36" idx="0"/>
          </p:cNvCxnSpPr>
          <p:nvPr/>
        </p:nvCxnSpPr>
        <p:spPr>
          <a:xfrm flipH="1">
            <a:off x="3454156" y="3328944"/>
            <a:ext cx="5327" cy="3229559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E60309B3-CEB2-D541-95D3-28902B5C7453}"/>
              </a:ext>
            </a:extLst>
          </p:cNvPr>
          <p:cNvSpPr/>
          <p:nvPr/>
        </p:nvSpPr>
        <p:spPr>
          <a:xfrm>
            <a:off x="3351483" y="3112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2088584-105C-0F47-85C9-9F32B635AE38}"/>
              </a:ext>
            </a:extLst>
          </p:cNvPr>
          <p:cNvSpPr/>
          <p:nvPr/>
        </p:nvSpPr>
        <p:spPr>
          <a:xfrm>
            <a:off x="3351483" y="3688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13A32E5-6030-4A4D-AD14-009242341A52}"/>
              </a:ext>
            </a:extLst>
          </p:cNvPr>
          <p:cNvSpPr/>
          <p:nvPr/>
        </p:nvSpPr>
        <p:spPr>
          <a:xfrm>
            <a:off x="3351483" y="4264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6BB9ED4-2107-9440-A464-E48B3746FF3A}"/>
              </a:ext>
            </a:extLst>
          </p:cNvPr>
          <p:cNvSpPr/>
          <p:nvPr/>
        </p:nvSpPr>
        <p:spPr>
          <a:xfrm>
            <a:off x="3351483" y="4840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BD922FC-1C2F-874F-A8C2-DDA71A7D84C5}"/>
              </a:ext>
            </a:extLst>
          </p:cNvPr>
          <p:cNvSpPr/>
          <p:nvPr/>
        </p:nvSpPr>
        <p:spPr>
          <a:xfrm>
            <a:off x="3351483" y="5416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895D697-9C74-344B-95B8-C46E4169D257}"/>
              </a:ext>
            </a:extLst>
          </p:cNvPr>
          <p:cNvSpPr/>
          <p:nvPr/>
        </p:nvSpPr>
        <p:spPr>
          <a:xfrm>
            <a:off x="3351483" y="5992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6F079C-2CEA-3640-8D9F-B36188FB5F64}"/>
              </a:ext>
            </a:extLst>
          </p:cNvPr>
          <p:cNvSpPr txBox="1"/>
          <p:nvPr/>
        </p:nvSpPr>
        <p:spPr>
          <a:xfrm>
            <a:off x="3601385" y="3566111"/>
            <a:ext cx="1097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a=0;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E8A8543-D633-6648-AE3D-AE5EBAD182C1}"/>
              </a:ext>
            </a:extLst>
          </p:cNvPr>
          <p:cNvSpPr/>
          <p:nvPr/>
        </p:nvSpPr>
        <p:spPr>
          <a:xfrm>
            <a:off x="3346156" y="3400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BAB9D98-8166-2949-A116-757F99181D68}"/>
              </a:ext>
            </a:extLst>
          </p:cNvPr>
          <p:cNvSpPr/>
          <p:nvPr/>
        </p:nvSpPr>
        <p:spPr>
          <a:xfrm>
            <a:off x="3346156" y="3976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3893121-B7BA-AB4D-92AC-9A456BD8CDFD}"/>
              </a:ext>
            </a:extLst>
          </p:cNvPr>
          <p:cNvSpPr/>
          <p:nvPr/>
        </p:nvSpPr>
        <p:spPr>
          <a:xfrm>
            <a:off x="3346659" y="6278716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1816D0A-4ADD-904F-B8C5-394410DA2713}"/>
              </a:ext>
            </a:extLst>
          </p:cNvPr>
          <p:cNvSpPr/>
          <p:nvPr/>
        </p:nvSpPr>
        <p:spPr>
          <a:xfrm>
            <a:off x="3346156" y="6558503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38307CF-8F4F-0940-B2E6-81076A4F0C1C}"/>
              </a:ext>
            </a:extLst>
          </p:cNvPr>
          <p:cNvSpPr txBox="1"/>
          <p:nvPr/>
        </p:nvSpPr>
        <p:spPr>
          <a:xfrm>
            <a:off x="3596071" y="5910710"/>
            <a:ext cx="1892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if(a!=0)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9BE8B9F-68A4-6D4B-B9C5-DF1EC90BC900}"/>
              </a:ext>
            </a:extLst>
          </p:cNvPr>
          <p:cNvSpPr txBox="1"/>
          <p:nvPr/>
        </p:nvSpPr>
        <p:spPr>
          <a:xfrm>
            <a:off x="3561654" y="6155883"/>
            <a:ext cx="134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urier" pitchFamily="2" charset="0"/>
                <a:cs typeface="Consolas" panose="020B0609020204030204" pitchFamily="49" charset="0"/>
              </a:rPr>
              <a:t>a=-1;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9523B6E-1464-C442-A9A7-A18A5743F4EF}"/>
              </a:ext>
            </a:extLst>
          </p:cNvPr>
          <p:cNvSpPr txBox="1"/>
          <p:nvPr/>
        </p:nvSpPr>
        <p:spPr>
          <a:xfrm>
            <a:off x="3561654" y="3289767"/>
            <a:ext cx="2216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ourier" pitchFamily="2" charset="0"/>
                <a:cs typeface="Consolas" panose="020B0609020204030204" pitchFamily="49" charset="0"/>
              </a:rPr>
              <a:t>if(CONFIG)</a:t>
            </a:r>
            <a:endParaRPr lang="en-US" sz="2400" dirty="0">
              <a:solidFill>
                <a:srgbClr val="FF0000"/>
              </a:solidFill>
              <a:latin typeface="Courier" pitchFamily="2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ACBA22E-AD78-FF4A-AA29-405014C47CD6}"/>
                  </a:ext>
                </a:extLst>
              </p:cNvPr>
              <p:cNvSpPr txBox="1"/>
              <p:nvPr/>
            </p:nvSpPr>
            <p:spPr>
              <a:xfrm>
                <a:off x="2522677" y="2611088"/>
                <a:ext cx="27962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tx1">
                        <a:lumMod val="50000"/>
                      </a:schemeClr>
                    </a:solidFill>
                    <a:latin typeface="Optima" panose="02000503060000020004" pitchFamily="2" charset="0"/>
                    <a:cs typeface="Gill Sans" panose="020B0502020104020203" pitchFamily="34" charset="-79"/>
                  </a:rPr>
                  <a:t>Non-f</a:t>
                </a:r>
                <a:r>
                  <a:rPr lang="en-US" sz="2400" dirty="0">
                    <a:solidFill>
                      <a:schemeClr val="tx1">
                        <a:lumMod val="50000"/>
                      </a:schemeClr>
                    </a:solidFill>
                    <a:latin typeface="Optima" panose="02000503060000020004" pitchFamily="2" charset="0"/>
                    <a:cs typeface="Gill Sans" panose="020B0502020104020203" pitchFamily="34" charset="-79"/>
                  </a:rPr>
                  <a:t>ailure </a:t>
                </a:r>
                <a:r>
                  <a:rPr lang="en-US" altLang="zh-CN" sz="2400" dirty="0">
                    <a:solidFill>
                      <a:schemeClr val="tx1">
                        <a:lumMod val="50000"/>
                      </a:schemeClr>
                    </a:solidFill>
                    <a:latin typeface="Optima" panose="02000503060000020004" pitchFamily="2" charset="0"/>
                    <a:cs typeface="Gill Sans" panose="020B0502020104020203" pitchFamily="34" charset="-79"/>
                  </a:rPr>
                  <a:t>exe.</a:t>
                </a:r>
                <a:r>
                  <a:rPr lang="zh-CN" altLang="en-US" sz="2400" dirty="0">
                    <a:solidFill>
                      <a:schemeClr val="tx1">
                        <a:lumMod val="50000"/>
                      </a:schemeClr>
                    </a:solidFill>
                    <a:latin typeface="Optima" panose="02000503060000020004" pitchFamily="2" charset="0"/>
                    <a:cs typeface="Gill Sans" panose="020B0502020104020203" pitchFamily="34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𝑒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𝑛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  <a:latin typeface="Optima" panose="02000503060000020004" pitchFamily="2" charset="0"/>
                  <a:cs typeface="Gill Sans" panose="020B0502020104020203" pitchFamily="34" charset="-79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ACBA22E-AD78-FF4A-AA29-405014C47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677" y="2611088"/>
                <a:ext cx="2796298" cy="461665"/>
              </a:xfrm>
              <a:prstGeom prst="rect">
                <a:avLst/>
              </a:prstGeom>
              <a:blipFill>
                <a:blip r:embed="rId4"/>
                <a:stretch>
                  <a:fillRect l="-1810"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id="{502AFEEF-A718-1249-B11E-625470BF5568}"/>
              </a:ext>
            </a:extLst>
          </p:cNvPr>
          <p:cNvSpPr/>
          <p:nvPr/>
        </p:nvSpPr>
        <p:spPr>
          <a:xfrm>
            <a:off x="1088939" y="4505711"/>
            <a:ext cx="306000" cy="30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BF81260-8A54-0D42-A37B-60497BEF5B12}"/>
              </a:ext>
            </a:extLst>
          </p:cNvPr>
          <p:cNvSpPr txBox="1"/>
          <p:nvPr/>
        </p:nvSpPr>
        <p:spPr>
          <a:xfrm>
            <a:off x="3207960" y="4416217"/>
            <a:ext cx="527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Optima" panose="02000503060000020004" pitchFamily="2" charset="0"/>
              </a:rPr>
              <a:t>𝗫</a:t>
            </a:r>
            <a:endParaRPr lang="en-US" sz="2800" dirty="0">
              <a:solidFill>
                <a:srgbClr val="FF0000"/>
              </a:solidFill>
              <a:latin typeface="Optima" panose="02000503060000020004" pitchFamily="2" charset="0"/>
            </a:endParaRPr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736D6C89-51C1-454D-AC47-ADC561BB99C6}"/>
              </a:ext>
            </a:extLst>
          </p:cNvPr>
          <p:cNvSpPr/>
          <p:nvPr/>
        </p:nvSpPr>
        <p:spPr>
          <a:xfrm rot="16200000">
            <a:off x="1828946" y="3665798"/>
            <a:ext cx="1023933" cy="2155248"/>
          </a:xfrm>
          <a:prstGeom prst="arc">
            <a:avLst>
              <a:gd name="adj1" fmla="val 17171008"/>
              <a:gd name="adj2" fmla="val 4579619"/>
            </a:avLst>
          </a:prstGeom>
          <a:ln w="25400">
            <a:solidFill>
              <a:srgbClr val="FF0000"/>
            </a:solidFill>
            <a:prstDash val="dash"/>
            <a:headEnd type="stealth" w="lg" len="lg"/>
            <a:tailEnd type="stealth" w="lg" len="lg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701371 w 1713776"/>
                      <a:gd name="connsiteY0" fmla="*/ 784030 h 1340749"/>
                      <a:gd name="connsiteX1" fmla="*/ 1013171 w 1713776"/>
                      <a:gd name="connsiteY1" fmla="*/ 1329505 h 1340749"/>
                      <a:gd name="connsiteX2" fmla="*/ 211483 w 1713776"/>
                      <a:gd name="connsiteY2" fmla="*/ 1111344 h 1340749"/>
                      <a:gd name="connsiteX3" fmla="*/ 856888 w 1713776"/>
                      <a:gd name="connsiteY3" fmla="*/ 670375 h 1340749"/>
                      <a:gd name="connsiteX4" fmla="*/ 1701371 w 1713776"/>
                      <a:gd name="connsiteY4" fmla="*/ 784030 h 1340749"/>
                      <a:gd name="connsiteX0" fmla="*/ 1701371 w 1713776"/>
                      <a:gd name="connsiteY0" fmla="*/ 784030 h 1340749"/>
                      <a:gd name="connsiteX1" fmla="*/ 1013171 w 1713776"/>
                      <a:gd name="connsiteY1" fmla="*/ 1329505 h 1340749"/>
                      <a:gd name="connsiteX2" fmla="*/ 211483 w 1713776"/>
                      <a:gd name="connsiteY2" fmla="*/ 1111344 h 1340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13776" h="1340749" stroke="0" extrusionOk="0">
                        <a:moveTo>
                          <a:pt x="1701371" y="784030"/>
                        </a:moveTo>
                        <a:cubicBezTo>
                          <a:pt x="1618649" y="1047128"/>
                          <a:pt x="1333257" y="1290571"/>
                          <a:pt x="1013171" y="1329505"/>
                        </a:cubicBezTo>
                        <a:cubicBezTo>
                          <a:pt x="763237" y="1382773"/>
                          <a:pt x="401010" y="1290082"/>
                          <a:pt x="211483" y="1111344"/>
                        </a:cubicBezTo>
                        <a:cubicBezTo>
                          <a:pt x="415183" y="937814"/>
                          <a:pt x="588279" y="936216"/>
                          <a:pt x="856888" y="670375"/>
                        </a:cubicBezTo>
                        <a:cubicBezTo>
                          <a:pt x="1002795" y="720365"/>
                          <a:pt x="1532632" y="721501"/>
                          <a:pt x="1701371" y="784030"/>
                        </a:cubicBezTo>
                        <a:close/>
                      </a:path>
                      <a:path w="1713776" h="1340749" fill="none" extrusionOk="0">
                        <a:moveTo>
                          <a:pt x="1701371" y="784030"/>
                        </a:moveTo>
                        <a:cubicBezTo>
                          <a:pt x="1666460" y="1063709"/>
                          <a:pt x="1377941" y="1253555"/>
                          <a:pt x="1013171" y="1329505"/>
                        </a:cubicBezTo>
                        <a:cubicBezTo>
                          <a:pt x="684006" y="1367897"/>
                          <a:pt x="373082" y="1325164"/>
                          <a:pt x="211483" y="1111344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CF311AD-9BA8-A848-A4AE-9984E5D803D2}"/>
                  </a:ext>
                </a:extLst>
              </p:cNvPr>
              <p:cNvSpPr txBox="1"/>
              <p:nvPr/>
            </p:nvSpPr>
            <p:spPr>
              <a:xfrm>
                <a:off x="5580748" y="1783393"/>
                <a:ext cx="6059488" cy="1419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Their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inflection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point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is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the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first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instruction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in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that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differs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from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the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instruction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at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the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same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point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.</a:t>
                </a:r>
                <a:endParaRPr lang="en-US" sz="2800" dirty="0">
                  <a:solidFill>
                    <a:schemeClr val="tx1">
                      <a:lumMod val="50000"/>
                    </a:schemeClr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CF311AD-9BA8-A848-A4AE-9984E5D80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748" y="1783393"/>
                <a:ext cx="6059488" cy="1419491"/>
              </a:xfrm>
              <a:prstGeom prst="rect">
                <a:avLst/>
              </a:prstGeom>
              <a:blipFill>
                <a:blip r:embed="rId7"/>
                <a:stretch>
                  <a:fillRect t="-3540" b="-1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7FE5ED82-03D4-2948-B312-2EDB8670BEB0}"/>
              </a:ext>
            </a:extLst>
          </p:cNvPr>
          <p:cNvSpPr/>
          <p:nvPr/>
        </p:nvSpPr>
        <p:spPr>
          <a:xfrm>
            <a:off x="1431407" y="4524114"/>
            <a:ext cx="928913" cy="28759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6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16D84-FF4A-CF44-9E59-69C2DED70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8" y="290292"/>
            <a:ext cx="10813890" cy="868430"/>
          </a:xfrm>
        </p:spPr>
        <p:txBody>
          <a:bodyPr>
            <a:normAutofit/>
          </a:bodyPr>
          <a:lstStyle/>
          <a:p>
            <a:r>
              <a:rPr lang="en-US" altLang="zh-CN" dirty="0"/>
              <a:t>Inflection Point Hypothesis – Inflection Point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2D206BE-1A43-7341-B0F5-89CBC4CB9996}"/>
              </a:ext>
            </a:extLst>
          </p:cNvPr>
          <p:cNvCxnSpPr>
            <a:cxnSpLocks/>
            <a:stCxn id="5" idx="4"/>
            <a:endCxn id="10" idx="0"/>
          </p:cNvCxnSpPr>
          <p:nvPr/>
        </p:nvCxnSpPr>
        <p:spPr>
          <a:xfrm>
            <a:off x="1249084" y="3328944"/>
            <a:ext cx="0" cy="266400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BE95F8B3-99E3-694C-B7CC-1E41F0FA1228}"/>
              </a:ext>
            </a:extLst>
          </p:cNvPr>
          <p:cNvSpPr/>
          <p:nvPr/>
        </p:nvSpPr>
        <p:spPr>
          <a:xfrm>
            <a:off x="1141084" y="3112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8126AB6-CC4E-2944-8682-A37B0682B722}"/>
              </a:ext>
            </a:extLst>
          </p:cNvPr>
          <p:cNvSpPr/>
          <p:nvPr/>
        </p:nvSpPr>
        <p:spPr>
          <a:xfrm>
            <a:off x="1141084" y="3688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F3E42F6-B96A-2D48-99B7-B81E50256E27}"/>
              </a:ext>
            </a:extLst>
          </p:cNvPr>
          <p:cNvSpPr/>
          <p:nvPr/>
        </p:nvSpPr>
        <p:spPr>
          <a:xfrm>
            <a:off x="1141084" y="4264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3B0546E-4930-D44A-9D2A-3255132D1AF7}"/>
              </a:ext>
            </a:extLst>
          </p:cNvPr>
          <p:cNvSpPr/>
          <p:nvPr/>
        </p:nvSpPr>
        <p:spPr>
          <a:xfrm>
            <a:off x="1141084" y="4840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A3779D2-5132-5C49-90C2-EFF393107EAB}"/>
              </a:ext>
            </a:extLst>
          </p:cNvPr>
          <p:cNvSpPr/>
          <p:nvPr/>
        </p:nvSpPr>
        <p:spPr>
          <a:xfrm>
            <a:off x="1141084" y="5416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BA3243D-2CBF-4844-B4DD-638197E28F15}"/>
              </a:ext>
            </a:extLst>
          </p:cNvPr>
          <p:cNvSpPr/>
          <p:nvPr/>
        </p:nvSpPr>
        <p:spPr>
          <a:xfrm>
            <a:off x="1141084" y="5992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E143DC5-65A6-6B43-B6ED-A10AB6E92011}"/>
              </a:ext>
            </a:extLst>
          </p:cNvPr>
          <p:cNvSpPr/>
          <p:nvPr/>
        </p:nvSpPr>
        <p:spPr>
          <a:xfrm>
            <a:off x="1141084" y="6568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BD79EF-C665-3643-9D50-CF35CDEE557B}"/>
              </a:ext>
            </a:extLst>
          </p:cNvPr>
          <p:cNvSpPr txBox="1"/>
          <p:nvPr/>
        </p:nvSpPr>
        <p:spPr>
          <a:xfrm>
            <a:off x="1390986" y="3566111"/>
            <a:ext cx="1097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a=0;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37F1BFA-4490-E54C-B17F-BE812ACFEB04}"/>
              </a:ext>
            </a:extLst>
          </p:cNvPr>
          <p:cNvSpPr/>
          <p:nvPr/>
        </p:nvSpPr>
        <p:spPr>
          <a:xfrm>
            <a:off x="1135757" y="3400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E296D64-9FE9-B54F-998B-C845DC35596C}"/>
              </a:ext>
            </a:extLst>
          </p:cNvPr>
          <p:cNvSpPr/>
          <p:nvPr/>
        </p:nvSpPr>
        <p:spPr>
          <a:xfrm>
            <a:off x="1135757" y="3976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25AEBCE-CCAB-7040-8DFC-2A2AC3B33B3B}"/>
              </a:ext>
            </a:extLst>
          </p:cNvPr>
          <p:cNvSpPr/>
          <p:nvPr/>
        </p:nvSpPr>
        <p:spPr>
          <a:xfrm>
            <a:off x="1136260" y="4552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2E8B854-39FF-AC46-BB03-F4EE952C2C1A}"/>
              </a:ext>
            </a:extLst>
          </p:cNvPr>
          <p:cNvSpPr/>
          <p:nvPr/>
        </p:nvSpPr>
        <p:spPr>
          <a:xfrm>
            <a:off x="1135757" y="5708498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92D89D-10A0-F54B-ABB5-9FF3F44B55D4}"/>
              </a:ext>
            </a:extLst>
          </p:cNvPr>
          <p:cNvSpPr txBox="1"/>
          <p:nvPr/>
        </p:nvSpPr>
        <p:spPr>
          <a:xfrm>
            <a:off x="1385672" y="5910710"/>
            <a:ext cx="1892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if(a!=0)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6E0F0E-D782-9A45-B1FD-3F1459A2F41E}"/>
              </a:ext>
            </a:extLst>
          </p:cNvPr>
          <p:cNvSpPr txBox="1"/>
          <p:nvPr/>
        </p:nvSpPr>
        <p:spPr>
          <a:xfrm>
            <a:off x="1351255" y="4430111"/>
            <a:ext cx="134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urier" pitchFamily="2" charset="0"/>
                <a:cs typeface="Consolas" panose="020B0609020204030204" pitchFamily="49" charset="0"/>
              </a:rPr>
              <a:t>a=-1;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C304E5-EB34-B944-B894-4BEF79EB3DEA}"/>
              </a:ext>
            </a:extLst>
          </p:cNvPr>
          <p:cNvSpPr txBox="1"/>
          <p:nvPr/>
        </p:nvSpPr>
        <p:spPr>
          <a:xfrm>
            <a:off x="1351255" y="3289767"/>
            <a:ext cx="2216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ourier" pitchFamily="2" charset="0"/>
                <a:cs typeface="Consolas" panose="020B0609020204030204" pitchFamily="49" charset="0"/>
              </a:rPr>
              <a:t>if(CONFIG)</a:t>
            </a:r>
            <a:endParaRPr lang="en-US" sz="2400" dirty="0">
              <a:solidFill>
                <a:srgbClr val="FF0000"/>
              </a:solidFill>
              <a:latin typeface="Courier" pitchFamily="2" charset="0"/>
              <a:cs typeface="Consolas" panose="020B0609020204030204" pitchFamily="49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04A9301-9D09-224C-A616-643287E5818E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>
            <a:off x="1249084" y="6208944"/>
            <a:ext cx="0" cy="36000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1439EA3-7B9C-C946-8BD3-B9C4199AE77C}"/>
              </a:ext>
            </a:extLst>
          </p:cNvPr>
          <p:cNvSpPr txBox="1"/>
          <p:nvPr/>
        </p:nvSpPr>
        <p:spPr>
          <a:xfrm>
            <a:off x="1357084" y="6446111"/>
            <a:ext cx="1427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FAIL;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2C66208-612D-9B45-AE15-39BA07614B6B}"/>
                  </a:ext>
                </a:extLst>
              </p:cNvPr>
              <p:cNvSpPr txBox="1"/>
              <p:nvPr/>
            </p:nvSpPr>
            <p:spPr>
              <a:xfrm>
                <a:off x="135727" y="2597312"/>
                <a:ext cx="2216059" cy="491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tx1">
                        <a:lumMod val="50000"/>
                      </a:schemeClr>
                    </a:solidFill>
                    <a:latin typeface="Optima" panose="02000503060000020004" pitchFamily="2" charset="0"/>
                    <a:cs typeface="Gill Sans" panose="020B0502020104020203" pitchFamily="34" charset="-79"/>
                  </a:rPr>
                  <a:t>Failure </a:t>
                </a:r>
                <a:r>
                  <a:rPr lang="en-US" altLang="zh-CN" sz="2400" dirty="0">
                    <a:solidFill>
                      <a:schemeClr val="tx1">
                        <a:lumMod val="50000"/>
                      </a:schemeClr>
                    </a:solidFill>
                    <a:latin typeface="Optima" panose="02000503060000020004" pitchFamily="2" charset="0"/>
                    <a:cs typeface="Gill Sans" panose="020B0502020104020203" pitchFamily="34" charset="-79"/>
                  </a:rPr>
                  <a:t>exe.</a:t>
                </a:r>
                <a:r>
                  <a:rPr lang="zh-CN" altLang="en-US" sz="2400" dirty="0">
                    <a:solidFill>
                      <a:schemeClr val="tx1">
                        <a:lumMod val="50000"/>
                      </a:schemeClr>
                    </a:solidFill>
                    <a:latin typeface="Optima" panose="02000503060000020004" pitchFamily="2" charset="0"/>
                    <a:cs typeface="Gill Sans" panose="020B0502020104020203" pitchFamily="34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𝑒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𝑓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  <a:latin typeface="Optima" panose="02000503060000020004" pitchFamily="2" charset="0"/>
                  <a:cs typeface="Gill Sans" panose="020B0502020104020203" pitchFamily="34" charset="-79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2C66208-612D-9B45-AE15-39BA07614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27" y="2597312"/>
                <a:ext cx="2216059" cy="491288"/>
              </a:xfrm>
              <a:prstGeom prst="rect">
                <a:avLst/>
              </a:prstGeom>
              <a:blipFill>
                <a:blip r:embed="rId3"/>
                <a:stretch>
                  <a:fillRect l="-571" t="-7692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B0C2C2D-F0DA-644C-AE61-EBA130A90153}"/>
              </a:ext>
            </a:extLst>
          </p:cNvPr>
          <p:cNvCxnSpPr>
            <a:cxnSpLocks/>
            <a:stCxn id="25" idx="4"/>
            <a:endCxn id="36" idx="0"/>
          </p:cNvCxnSpPr>
          <p:nvPr/>
        </p:nvCxnSpPr>
        <p:spPr>
          <a:xfrm flipH="1">
            <a:off x="3454156" y="3328944"/>
            <a:ext cx="5327" cy="3229559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E60309B3-CEB2-D541-95D3-28902B5C7453}"/>
              </a:ext>
            </a:extLst>
          </p:cNvPr>
          <p:cNvSpPr/>
          <p:nvPr/>
        </p:nvSpPr>
        <p:spPr>
          <a:xfrm>
            <a:off x="3351483" y="3112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2088584-105C-0F47-85C9-9F32B635AE38}"/>
              </a:ext>
            </a:extLst>
          </p:cNvPr>
          <p:cNvSpPr/>
          <p:nvPr/>
        </p:nvSpPr>
        <p:spPr>
          <a:xfrm>
            <a:off x="3351483" y="3688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13A32E5-6030-4A4D-AD14-009242341A52}"/>
              </a:ext>
            </a:extLst>
          </p:cNvPr>
          <p:cNvSpPr/>
          <p:nvPr/>
        </p:nvSpPr>
        <p:spPr>
          <a:xfrm>
            <a:off x="3351483" y="4264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6BB9ED4-2107-9440-A464-E48B3746FF3A}"/>
              </a:ext>
            </a:extLst>
          </p:cNvPr>
          <p:cNvSpPr/>
          <p:nvPr/>
        </p:nvSpPr>
        <p:spPr>
          <a:xfrm>
            <a:off x="3351483" y="4840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BD922FC-1C2F-874F-A8C2-DDA71A7D84C5}"/>
              </a:ext>
            </a:extLst>
          </p:cNvPr>
          <p:cNvSpPr/>
          <p:nvPr/>
        </p:nvSpPr>
        <p:spPr>
          <a:xfrm>
            <a:off x="3351483" y="5416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895D697-9C74-344B-95B8-C46E4169D257}"/>
              </a:ext>
            </a:extLst>
          </p:cNvPr>
          <p:cNvSpPr/>
          <p:nvPr/>
        </p:nvSpPr>
        <p:spPr>
          <a:xfrm>
            <a:off x="3351483" y="5992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6F079C-2CEA-3640-8D9F-B36188FB5F64}"/>
              </a:ext>
            </a:extLst>
          </p:cNvPr>
          <p:cNvSpPr txBox="1"/>
          <p:nvPr/>
        </p:nvSpPr>
        <p:spPr>
          <a:xfrm>
            <a:off x="3601385" y="3566111"/>
            <a:ext cx="1097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a=0;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E8A8543-D633-6648-AE3D-AE5EBAD182C1}"/>
              </a:ext>
            </a:extLst>
          </p:cNvPr>
          <p:cNvSpPr/>
          <p:nvPr/>
        </p:nvSpPr>
        <p:spPr>
          <a:xfrm>
            <a:off x="3346156" y="3400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BAB9D98-8166-2949-A116-757F99181D68}"/>
              </a:ext>
            </a:extLst>
          </p:cNvPr>
          <p:cNvSpPr/>
          <p:nvPr/>
        </p:nvSpPr>
        <p:spPr>
          <a:xfrm>
            <a:off x="3346156" y="3976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3893121-B7BA-AB4D-92AC-9A456BD8CDFD}"/>
              </a:ext>
            </a:extLst>
          </p:cNvPr>
          <p:cNvSpPr/>
          <p:nvPr/>
        </p:nvSpPr>
        <p:spPr>
          <a:xfrm>
            <a:off x="3346659" y="6278716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1816D0A-4ADD-904F-B8C5-394410DA2713}"/>
              </a:ext>
            </a:extLst>
          </p:cNvPr>
          <p:cNvSpPr/>
          <p:nvPr/>
        </p:nvSpPr>
        <p:spPr>
          <a:xfrm>
            <a:off x="3346156" y="6558503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38307CF-8F4F-0940-B2E6-81076A4F0C1C}"/>
              </a:ext>
            </a:extLst>
          </p:cNvPr>
          <p:cNvSpPr txBox="1"/>
          <p:nvPr/>
        </p:nvSpPr>
        <p:spPr>
          <a:xfrm>
            <a:off x="3596071" y="5910710"/>
            <a:ext cx="1892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if(a!=0)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9BE8B9F-68A4-6D4B-B9C5-DF1EC90BC900}"/>
              </a:ext>
            </a:extLst>
          </p:cNvPr>
          <p:cNvSpPr txBox="1"/>
          <p:nvPr/>
        </p:nvSpPr>
        <p:spPr>
          <a:xfrm>
            <a:off x="3561654" y="6155883"/>
            <a:ext cx="134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urier" pitchFamily="2" charset="0"/>
                <a:cs typeface="Consolas" panose="020B0609020204030204" pitchFamily="49" charset="0"/>
              </a:rPr>
              <a:t>a=-1;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9523B6E-1464-C442-A9A7-A18A5743F4EF}"/>
              </a:ext>
            </a:extLst>
          </p:cNvPr>
          <p:cNvSpPr txBox="1"/>
          <p:nvPr/>
        </p:nvSpPr>
        <p:spPr>
          <a:xfrm>
            <a:off x="3561654" y="3289767"/>
            <a:ext cx="2216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ourier" pitchFamily="2" charset="0"/>
                <a:cs typeface="Consolas" panose="020B0609020204030204" pitchFamily="49" charset="0"/>
              </a:rPr>
              <a:t>if(CONFIG)</a:t>
            </a:r>
            <a:endParaRPr lang="en-US" sz="2400" dirty="0">
              <a:solidFill>
                <a:srgbClr val="FF0000"/>
              </a:solidFill>
              <a:latin typeface="Courier" pitchFamily="2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ACBA22E-AD78-FF4A-AA29-405014C47CD6}"/>
                  </a:ext>
                </a:extLst>
              </p:cNvPr>
              <p:cNvSpPr txBox="1"/>
              <p:nvPr/>
            </p:nvSpPr>
            <p:spPr>
              <a:xfrm>
                <a:off x="2522677" y="2611088"/>
                <a:ext cx="27962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tx1">
                        <a:lumMod val="50000"/>
                      </a:schemeClr>
                    </a:solidFill>
                    <a:latin typeface="Optima" panose="02000503060000020004" pitchFamily="2" charset="0"/>
                    <a:cs typeface="Gill Sans" panose="020B0502020104020203" pitchFamily="34" charset="-79"/>
                  </a:rPr>
                  <a:t>Non-f</a:t>
                </a:r>
                <a:r>
                  <a:rPr lang="en-US" sz="2400" dirty="0">
                    <a:solidFill>
                      <a:schemeClr val="tx1">
                        <a:lumMod val="50000"/>
                      </a:schemeClr>
                    </a:solidFill>
                    <a:latin typeface="Optima" panose="02000503060000020004" pitchFamily="2" charset="0"/>
                    <a:cs typeface="Gill Sans" panose="020B0502020104020203" pitchFamily="34" charset="-79"/>
                  </a:rPr>
                  <a:t>ailure </a:t>
                </a:r>
                <a:r>
                  <a:rPr lang="en-US" altLang="zh-CN" sz="2400" dirty="0">
                    <a:solidFill>
                      <a:schemeClr val="tx1">
                        <a:lumMod val="50000"/>
                      </a:schemeClr>
                    </a:solidFill>
                    <a:latin typeface="Optima" panose="02000503060000020004" pitchFamily="2" charset="0"/>
                    <a:cs typeface="Gill Sans" panose="020B0502020104020203" pitchFamily="34" charset="-79"/>
                  </a:rPr>
                  <a:t>exe.</a:t>
                </a:r>
                <a:r>
                  <a:rPr lang="zh-CN" altLang="en-US" sz="2400" dirty="0">
                    <a:solidFill>
                      <a:schemeClr val="tx1">
                        <a:lumMod val="50000"/>
                      </a:schemeClr>
                    </a:solidFill>
                    <a:latin typeface="Optima" panose="02000503060000020004" pitchFamily="2" charset="0"/>
                    <a:cs typeface="Gill Sans" panose="020B0502020104020203" pitchFamily="34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𝑒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𝑛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  <a:latin typeface="Optima" panose="02000503060000020004" pitchFamily="2" charset="0"/>
                  <a:cs typeface="Gill Sans" panose="020B0502020104020203" pitchFamily="34" charset="-79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ACBA22E-AD78-FF4A-AA29-405014C47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677" y="2611088"/>
                <a:ext cx="2796298" cy="461665"/>
              </a:xfrm>
              <a:prstGeom prst="rect">
                <a:avLst/>
              </a:prstGeom>
              <a:blipFill>
                <a:blip r:embed="rId4"/>
                <a:stretch>
                  <a:fillRect l="-1810"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9365DCE2-463A-5747-A70C-CFC05342CFC0}"/>
              </a:ext>
            </a:extLst>
          </p:cNvPr>
          <p:cNvSpPr/>
          <p:nvPr/>
        </p:nvSpPr>
        <p:spPr>
          <a:xfrm>
            <a:off x="1026588" y="3037135"/>
            <a:ext cx="2646757" cy="1480008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AFF618B-FC96-464F-BA83-FD5653AFD42F}"/>
              </a:ext>
            </a:extLst>
          </p:cNvPr>
          <p:cNvSpPr txBox="1"/>
          <p:nvPr/>
        </p:nvSpPr>
        <p:spPr>
          <a:xfrm>
            <a:off x="3207960" y="4416217"/>
            <a:ext cx="527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Optima" panose="02000503060000020004" pitchFamily="2" charset="0"/>
              </a:rPr>
              <a:t>𝗫</a:t>
            </a:r>
            <a:endParaRPr lang="en-US" sz="2800" dirty="0">
              <a:solidFill>
                <a:srgbClr val="FF0000"/>
              </a:solidFill>
              <a:latin typeface="Optima" panose="02000503060000020004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B45D8EE-88C7-D84A-9864-B79103AC3929}"/>
              </a:ext>
            </a:extLst>
          </p:cNvPr>
          <p:cNvSpPr txBox="1"/>
          <p:nvPr/>
        </p:nvSpPr>
        <p:spPr>
          <a:xfrm>
            <a:off x="3571398" y="4114688"/>
            <a:ext cx="1734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B050"/>
                </a:solidFill>
                <a:latin typeface="Optima" panose="02000503060000020004" pitchFamily="2" charset="0"/>
                <a:cs typeface="Gill Sans" panose="020B0502020104020203" pitchFamily="34" charset="-79"/>
              </a:rPr>
              <a:t>Common</a:t>
            </a:r>
            <a:r>
              <a:rPr lang="zh-CN" altLang="en-US" sz="2400" b="1" dirty="0">
                <a:solidFill>
                  <a:srgbClr val="00B050"/>
                </a:solidFill>
                <a:latin typeface="Optima" panose="02000503060000020004" pitchFamily="2" charset="0"/>
                <a:cs typeface="Gill Sans" panose="020B0502020104020203" pitchFamily="34" charset="-79"/>
              </a:rPr>
              <a:t> </a:t>
            </a:r>
            <a:r>
              <a:rPr lang="en-US" altLang="zh-CN" sz="2400" b="1" dirty="0">
                <a:solidFill>
                  <a:srgbClr val="00B050"/>
                </a:solidFill>
                <a:latin typeface="Optima" panose="02000503060000020004" pitchFamily="2" charset="0"/>
                <a:cs typeface="Gill Sans" panose="020B0502020104020203" pitchFamily="34" charset="-79"/>
              </a:rPr>
              <a:t>prefix</a:t>
            </a:r>
            <a:endParaRPr lang="en-US" sz="2400" b="1" dirty="0">
              <a:solidFill>
                <a:srgbClr val="00B050"/>
              </a:solidFill>
              <a:latin typeface="Optima" panose="02000503060000020004" pitchFamily="2" charset="0"/>
              <a:cs typeface="Gill Sans" panose="020B0502020104020203" pitchFamily="34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3BD4157-EFA6-1940-AE95-0434FEC4AE97}"/>
                  </a:ext>
                </a:extLst>
              </p:cNvPr>
              <p:cNvSpPr txBox="1"/>
              <p:nvPr/>
            </p:nvSpPr>
            <p:spPr>
              <a:xfrm>
                <a:off x="5580748" y="1783393"/>
                <a:ext cx="6059488" cy="1419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Their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inflection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point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is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the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first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instruction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in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that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differs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from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the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instruction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at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the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same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point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.</a:t>
                </a:r>
                <a:endParaRPr lang="en-US" sz="2800" dirty="0">
                  <a:solidFill>
                    <a:schemeClr val="tx1">
                      <a:lumMod val="50000"/>
                    </a:schemeClr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3BD4157-EFA6-1940-AE95-0434FEC4A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748" y="1783393"/>
                <a:ext cx="6059488" cy="1419491"/>
              </a:xfrm>
              <a:prstGeom prst="rect">
                <a:avLst/>
              </a:prstGeom>
              <a:blipFill>
                <a:blip r:embed="rId7"/>
                <a:stretch>
                  <a:fillRect t="-3540" b="-1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>
            <a:extLst>
              <a:ext uri="{FF2B5EF4-FFF2-40B4-BE49-F238E27FC236}">
                <a16:creationId xmlns:a16="http://schemas.microsoft.com/office/drawing/2014/main" id="{4FB5F59B-E2C2-5B4B-9984-FFE7DFA2BD48}"/>
              </a:ext>
            </a:extLst>
          </p:cNvPr>
          <p:cNvSpPr/>
          <p:nvPr/>
        </p:nvSpPr>
        <p:spPr>
          <a:xfrm>
            <a:off x="1088939" y="4505711"/>
            <a:ext cx="306000" cy="30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193C71B9-2C84-E94F-ADD8-C08F8A376DFA}"/>
              </a:ext>
            </a:extLst>
          </p:cNvPr>
          <p:cNvSpPr/>
          <p:nvPr/>
        </p:nvSpPr>
        <p:spPr>
          <a:xfrm rot="16200000">
            <a:off x="1828946" y="3665798"/>
            <a:ext cx="1023933" cy="2155248"/>
          </a:xfrm>
          <a:prstGeom prst="arc">
            <a:avLst>
              <a:gd name="adj1" fmla="val 17171008"/>
              <a:gd name="adj2" fmla="val 4579619"/>
            </a:avLst>
          </a:prstGeom>
          <a:ln w="25400">
            <a:solidFill>
              <a:srgbClr val="FF0000"/>
            </a:solidFill>
            <a:prstDash val="dash"/>
            <a:headEnd type="stealth" w="lg" len="lg"/>
            <a:tailEnd type="stealth" w="lg" len="lg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701371 w 1713776"/>
                      <a:gd name="connsiteY0" fmla="*/ 784030 h 1340749"/>
                      <a:gd name="connsiteX1" fmla="*/ 1013171 w 1713776"/>
                      <a:gd name="connsiteY1" fmla="*/ 1329505 h 1340749"/>
                      <a:gd name="connsiteX2" fmla="*/ 211483 w 1713776"/>
                      <a:gd name="connsiteY2" fmla="*/ 1111344 h 1340749"/>
                      <a:gd name="connsiteX3" fmla="*/ 856888 w 1713776"/>
                      <a:gd name="connsiteY3" fmla="*/ 670375 h 1340749"/>
                      <a:gd name="connsiteX4" fmla="*/ 1701371 w 1713776"/>
                      <a:gd name="connsiteY4" fmla="*/ 784030 h 1340749"/>
                      <a:gd name="connsiteX0" fmla="*/ 1701371 w 1713776"/>
                      <a:gd name="connsiteY0" fmla="*/ 784030 h 1340749"/>
                      <a:gd name="connsiteX1" fmla="*/ 1013171 w 1713776"/>
                      <a:gd name="connsiteY1" fmla="*/ 1329505 h 1340749"/>
                      <a:gd name="connsiteX2" fmla="*/ 211483 w 1713776"/>
                      <a:gd name="connsiteY2" fmla="*/ 1111344 h 1340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13776" h="1340749" stroke="0" extrusionOk="0">
                        <a:moveTo>
                          <a:pt x="1701371" y="784030"/>
                        </a:moveTo>
                        <a:cubicBezTo>
                          <a:pt x="1618649" y="1047128"/>
                          <a:pt x="1333257" y="1290571"/>
                          <a:pt x="1013171" y="1329505"/>
                        </a:cubicBezTo>
                        <a:cubicBezTo>
                          <a:pt x="763237" y="1382773"/>
                          <a:pt x="401010" y="1290082"/>
                          <a:pt x="211483" y="1111344"/>
                        </a:cubicBezTo>
                        <a:cubicBezTo>
                          <a:pt x="415183" y="937814"/>
                          <a:pt x="588279" y="936216"/>
                          <a:pt x="856888" y="670375"/>
                        </a:cubicBezTo>
                        <a:cubicBezTo>
                          <a:pt x="1002795" y="720365"/>
                          <a:pt x="1532632" y="721501"/>
                          <a:pt x="1701371" y="784030"/>
                        </a:cubicBezTo>
                        <a:close/>
                      </a:path>
                      <a:path w="1713776" h="1340749" fill="none" extrusionOk="0">
                        <a:moveTo>
                          <a:pt x="1701371" y="784030"/>
                        </a:moveTo>
                        <a:cubicBezTo>
                          <a:pt x="1666460" y="1063709"/>
                          <a:pt x="1377941" y="1253555"/>
                          <a:pt x="1013171" y="1329505"/>
                        </a:cubicBezTo>
                        <a:cubicBezTo>
                          <a:pt x="684006" y="1367897"/>
                          <a:pt x="373082" y="1325164"/>
                          <a:pt x="211483" y="1111344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A907892-9A1D-5849-BA15-B551AE795C91}"/>
              </a:ext>
            </a:extLst>
          </p:cNvPr>
          <p:cNvSpPr/>
          <p:nvPr/>
        </p:nvSpPr>
        <p:spPr>
          <a:xfrm>
            <a:off x="1431407" y="4524114"/>
            <a:ext cx="928913" cy="28759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6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16D84-FF4A-CF44-9E59-69C2DED70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8" y="290292"/>
            <a:ext cx="10813890" cy="868430"/>
          </a:xfrm>
        </p:spPr>
        <p:txBody>
          <a:bodyPr>
            <a:normAutofit/>
          </a:bodyPr>
          <a:lstStyle/>
          <a:p>
            <a:r>
              <a:rPr lang="en-US" altLang="zh-CN" dirty="0"/>
              <a:t>Inflection Point Hypothesis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2D206BE-1A43-7341-B0F5-89CBC4CB9996}"/>
              </a:ext>
            </a:extLst>
          </p:cNvPr>
          <p:cNvCxnSpPr>
            <a:cxnSpLocks/>
            <a:stCxn id="5" idx="4"/>
            <a:endCxn id="10" idx="0"/>
          </p:cNvCxnSpPr>
          <p:nvPr/>
        </p:nvCxnSpPr>
        <p:spPr>
          <a:xfrm>
            <a:off x="1249084" y="3328944"/>
            <a:ext cx="0" cy="266400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BE95F8B3-99E3-694C-B7CC-1E41F0FA1228}"/>
              </a:ext>
            </a:extLst>
          </p:cNvPr>
          <p:cNvSpPr/>
          <p:nvPr/>
        </p:nvSpPr>
        <p:spPr>
          <a:xfrm>
            <a:off x="1141084" y="3112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8126AB6-CC4E-2944-8682-A37B0682B722}"/>
              </a:ext>
            </a:extLst>
          </p:cNvPr>
          <p:cNvSpPr/>
          <p:nvPr/>
        </p:nvSpPr>
        <p:spPr>
          <a:xfrm>
            <a:off x="1141084" y="3688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F3E42F6-B96A-2D48-99B7-B81E50256E27}"/>
              </a:ext>
            </a:extLst>
          </p:cNvPr>
          <p:cNvSpPr/>
          <p:nvPr/>
        </p:nvSpPr>
        <p:spPr>
          <a:xfrm>
            <a:off x="1141084" y="4264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3B0546E-4930-D44A-9D2A-3255132D1AF7}"/>
              </a:ext>
            </a:extLst>
          </p:cNvPr>
          <p:cNvSpPr/>
          <p:nvPr/>
        </p:nvSpPr>
        <p:spPr>
          <a:xfrm>
            <a:off x="1141084" y="4840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A3779D2-5132-5C49-90C2-EFF393107EAB}"/>
              </a:ext>
            </a:extLst>
          </p:cNvPr>
          <p:cNvSpPr/>
          <p:nvPr/>
        </p:nvSpPr>
        <p:spPr>
          <a:xfrm>
            <a:off x="1141084" y="5416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BA3243D-2CBF-4844-B4DD-638197E28F15}"/>
              </a:ext>
            </a:extLst>
          </p:cNvPr>
          <p:cNvSpPr/>
          <p:nvPr/>
        </p:nvSpPr>
        <p:spPr>
          <a:xfrm>
            <a:off x="1141084" y="5992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E143DC5-65A6-6B43-B6ED-A10AB6E92011}"/>
              </a:ext>
            </a:extLst>
          </p:cNvPr>
          <p:cNvSpPr/>
          <p:nvPr/>
        </p:nvSpPr>
        <p:spPr>
          <a:xfrm>
            <a:off x="1141084" y="6568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BD79EF-C665-3643-9D50-CF35CDEE557B}"/>
              </a:ext>
            </a:extLst>
          </p:cNvPr>
          <p:cNvSpPr txBox="1"/>
          <p:nvPr/>
        </p:nvSpPr>
        <p:spPr>
          <a:xfrm>
            <a:off x="1390986" y="3566111"/>
            <a:ext cx="1097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a=0;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37F1BFA-4490-E54C-B17F-BE812ACFEB04}"/>
              </a:ext>
            </a:extLst>
          </p:cNvPr>
          <p:cNvSpPr/>
          <p:nvPr/>
        </p:nvSpPr>
        <p:spPr>
          <a:xfrm>
            <a:off x="1135757" y="3400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E296D64-9FE9-B54F-998B-C845DC35596C}"/>
              </a:ext>
            </a:extLst>
          </p:cNvPr>
          <p:cNvSpPr/>
          <p:nvPr/>
        </p:nvSpPr>
        <p:spPr>
          <a:xfrm>
            <a:off x="1135757" y="3976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25AEBCE-CCAB-7040-8DFC-2A2AC3B33B3B}"/>
              </a:ext>
            </a:extLst>
          </p:cNvPr>
          <p:cNvSpPr/>
          <p:nvPr/>
        </p:nvSpPr>
        <p:spPr>
          <a:xfrm>
            <a:off x="1136260" y="4552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2E8B854-39FF-AC46-BB03-F4EE952C2C1A}"/>
              </a:ext>
            </a:extLst>
          </p:cNvPr>
          <p:cNvSpPr/>
          <p:nvPr/>
        </p:nvSpPr>
        <p:spPr>
          <a:xfrm>
            <a:off x="1135757" y="5708498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92D89D-10A0-F54B-ABB5-9FF3F44B55D4}"/>
              </a:ext>
            </a:extLst>
          </p:cNvPr>
          <p:cNvSpPr txBox="1"/>
          <p:nvPr/>
        </p:nvSpPr>
        <p:spPr>
          <a:xfrm>
            <a:off x="1385672" y="5910710"/>
            <a:ext cx="1892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if(a!=0)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6E0F0E-D782-9A45-B1FD-3F1459A2F41E}"/>
              </a:ext>
            </a:extLst>
          </p:cNvPr>
          <p:cNvSpPr txBox="1"/>
          <p:nvPr/>
        </p:nvSpPr>
        <p:spPr>
          <a:xfrm>
            <a:off x="1351255" y="4430111"/>
            <a:ext cx="134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urier" pitchFamily="2" charset="0"/>
                <a:cs typeface="Consolas" panose="020B0609020204030204" pitchFamily="49" charset="0"/>
              </a:rPr>
              <a:t>a=-1;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C304E5-EB34-B944-B894-4BEF79EB3DEA}"/>
              </a:ext>
            </a:extLst>
          </p:cNvPr>
          <p:cNvSpPr txBox="1"/>
          <p:nvPr/>
        </p:nvSpPr>
        <p:spPr>
          <a:xfrm>
            <a:off x="1351255" y="3289767"/>
            <a:ext cx="2216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ourier" pitchFamily="2" charset="0"/>
                <a:cs typeface="Consolas" panose="020B0609020204030204" pitchFamily="49" charset="0"/>
              </a:rPr>
              <a:t>if(CONFIG)</a:t>
            </a:r>
            <a:endParaRPr lang="en-US" sz="2400" dirty="0">
              <a:solidFill>
                <a:srgbClr val="FF0000"/>
              </a:solidFill>
              <a:latin typeface="Courier" pitchFamily="2" charset="0"/>
              <a:cs typeface="Consolas" panose="020B0609020204030204" pitchFamily="49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04A9301-9D09-224C-A616-643287E5818E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>
            <a:off x="1249084" y="6208944"/>
            <a:ext cx="0" cy="36000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1439EA3-7B9C-C946-8BD3-B9C4199AE77C}"/>
              </a:ext>
            </a:extLst>
          </p:cNvPr>
          <p:cNvSpPr txBox="1"/>
          <p:nvPr/>
        </p:nvSpPr>
        <p:spPr>
          <a:xfrm>
            <a:off x="1357084" y="6446111"/>
            <a:ext cx="1427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FAIL;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2C66208-612D-9B45-AE15-39BA07614B6B}"/>
                  </a:ext>
                </a:extLst>
              </p:cNvPr>
              <p:cNvSpPr txBox="1"/>
              <p:nvPr/>
            </p:nvSpPr>
            <p:spPr>
              <a:xfrm>
                <a:off x="135727" y="2597312"/>
                <a:ext cx="2216059" cy="491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tx1">
                        <a:lumMod val="50000"/>
                      </a:schemeClr>
                    </a:solidFill>
                    <a:latin typeface="Optima" panose="02000503060000020004" pitchFamily="2" charset="0"/>
                    <a:cs typeface="Gill Sans" panose="020B0502020104020203" pitchFamily="34" charset="-79"/>
                  </a:rPr>
                  <a:t>Failure </a:t>
                </a:r>
                <a:r>
                  <a:rPr lang="en-US" altLang="zh-CN" sz="2400" dirty="0">
                    <a:solidFill>
                      <a:schemeClr val="tx1">
                        <a:lumMod val="50000"/>
                      </a:schemeClr>
                    </a:solidFill>
                    <a:latin typeface="Optima" panose="02000503060000020004" pitchFamily="2" charset="0"/>
                    <a:cs typeface="Gill Sans" panose="020B0502020104020203" pitchFamily="34" charset="-79"/>
                  </a:rPr>
                  <a:t>exe.</a:t>
                </a:r>
                <a:r>
                  <a:rPr lang="zh-CN" altLang="en-US" sz="2400" dirty="0">
                    <a:solidFill>
                      <a:schemeClr val="tx1">
                        <a:lumMod val="50000"/>
                      </a:schemeClr>
                    </a:solidFill>
                    <a:latin typeface="Optima" panose="02000503060000020004" pitchFamily="2" charset="0"/>
                    <a:cs typeface="Gill Sans" panose="020B0502020104020203" pitchFamily="34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𝑒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𝑓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  <a:latin typeface="Optima" panose="02000503060000020004" pitchFamily="2" charset="0"/>
                  <a:cs typeface="Gill Sans" panose="020B0502020104020203" pitchFamily="34" charset="-79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2C66208-612D-9B45-AE15-39BA07614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27" y="2597312"/>
                <a:ext cx="2216059" cy="491288"/>
              </a:xfrm>
              <a:prstGeom prst="rect">
                <a:avLst/>
              </a:prstGeom>
              <a:blipFill>
                <a:blip r:embed="rId3"/>
                <a:stretch>
                  <a:fillRect l="-571" t="-7692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B0C2C2D-F0DA-644C-AE61-EBA130A90153}"/>
              </a:ext>
            </a:extLst>
          </p:cNvPr>
          <p:cNvCxnSpPr>
            <a:cxnSpLocks/>
            <a:stCxn id="25" idx="4"/>
            <a:endCxn id="36" idx="0"/>
          </p:cNvCxnSpPr>
          <p:nvPr/>
        </p:nvCxnSpPr>
        <p:spPr>
          <a:xfrm flipH="1">
            <a:off x="3454156" y="3328944"/>
            <a:ext cx="5327" cy="3229559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E60309B3-CEB2-D541-95D3-28902B5C7453}"/>
              </a:ext>
            </a:extLst>
          </p:cNvPr>
          <p:cNvSpPr/>
          <p:nvPr/>
        </p:nvSpPr>
        <p:spPr>
          <a:xfrm>
            <a:off x="3351483" y="3112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2088584-105C-0F47-85C9-9F32B635AE38}"/>
              </a:ext>
            </a:extLst>
          </p:cNvPr>
          <p:cNvSpPr/>
          <p:nvPr/>
        </p:nvSpPr>
        <p:spPr>
          <a:xfrm>
            <a:off x="3351483" y="3688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13A32E5-6030-4A4D-AD14-009242341A52}"/>
              </a:ext>
            </a:extLst>
          </p:cNvPr>
          <p:cNvSpPr/>
          <p:nvPr/>
        </p:nvSpPr>
        <p:spPr>
          <a:xfrm>
            <a:off x="3351483" y="4264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6BB9ED4-2107-9440-A464-E48B3746FF3A}"/>
              </a:ext>
            </a:extLst>
          </p:cNvPr>
          <p:cNvSpPr/>
          <p:nvPr/>
        </p:nvSpPr>
        <p:spPr>
          <a:xfrm>
            <a:off x="3351483" y="4840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BD922FC-1C2F-874F-A8C2-DDA71A7D84C5}"/>
              </a:ext>
            </a:extLst>
          </p:cNvPr>
          <p:cNvSpPr/>
          <p:nvPr/>
        </p:nvSpPr>
        <p:spPr>
          <a:xfrm>
            <a:off x="3351483" y="5416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895D697-9C74-344B-95B8-C46E4169D257}"/>
              </a:ext>
            </a:extLst>
          </p:cNvPr>
          <p:cNvSpPr/>
          <p:nvPr/>
        </p:nvSpPr>
        <p:spPr>
          <a:xfrm>
            <a:off x="3351483" y="5992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6F079C-2CEA-3640-8D9F-B36188FB5F64}"/>
              </a:ext>
            </a:extLst>
          </p:cNvPr>
          <p:cNvSpPr txBox="1"/>
          <p:nvPr/>
        </p:nvSpPr>
        <p:spPr>
          <a:xfrm>
            <a:off x="3601385" y="3566111"/>
            <a:ext cx="1097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a=0;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E8A8543-D633-6648-AE3D-AE5EBAD182C1}"/>
              </a:ext>
            </a:extLst>
          </p:cNvPr>
          <p:cNvSpPr/>
          <p:nvPr/>
        </p:nvSpPr>
        <p:spPr>
          <a:xfrm>
            <a:off x="3346156" y="3400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BAB9D98-8166-2949-A116-757F99181D68}"/>
              </a:ext>
            </a:extLst>
          </p:cNvPr>
          <p:cNvSpPr/>
          <p:nvPr/>
        </p:nvSpPr>
        <p:spPr>
          <a:xfrm>
            <a:off x="3346156" y="3976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3893121-B7BA-AB4D-92AC-9A456BD8CDFD}"/>
              </a:ext>
            </a:extLst>
          </p:cNvPr>
          <p:cNvSpPr/>
          <p:nvPr/>
        </p:nvSpPr>
        <p:spPr>
          <a:xfrm>
            <a:off x="3346659" y="6278716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1816D0A-4ADD-904F-B8C5-394410DA2713}"/>
              </a:ext>
            </a:extLst>
          </p:cNvPr>
          <p:cNvSpPr/>
          <p:nvPr/>
        </p:nvSpPr>
        <p:spPr>
          <a:xfrm>
            <a:off x="3346156" y="6558503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38307CF-8F4F-0940-B2E6-81076A4F0C1C}"/>
              </a:ext>
            </a:extLst>
          </p:cNvPr>
          <p:cNvSpPr txBox="1"/>
          <p:nvPr/>
        </p:nvSpPr>
        <p:spPr>
          <a:xfrm>
            <a:off x="3596071" y="5910710"/>
            <a:ext cx="1892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if(a!=0)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9BE8B9F-68A4-6D4B-B9C5-DF1EC90BC900}"/>
              </a:ext>
            </a:extLst>
          </p:cNvPr>
          <p:cNvSpPr txBox="1"/>
          <p:nvPr/>
        </p:nvSpPr>
        <p:spPr>
          <a:xfrm>
            <a:off x="3561654" y="6155883"/>
            <a:ext cx="134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urier" pitchFamily="2" charset="0"/>
                <a:cs typeface="Consolas" panose="020B0609020204030204" pitchFamily="49" charset="0"/>
              </a:rPr>
              <a:t>a=-1;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9523B6E-1464-C442-A9A7-A18A5743F4EF}"/>
              </a:ext>
            </a:extLst>
          </p:cNvPr>
          <p:cNvSpPr txBox="1"/>
          <p:nvPr/>
        </p:nvSpPr>
        <p:spPr>
          <a:xfrm>
            <a:off x="3561654" y="3289767"/>
            <a:ext cx="2216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ourier" pitchFamily="2" charset="0"/>
                <a:cs typeface="Consolas" panose="020B0609020204030204" pitchFamily="49" charset="0"/>
              </a:rPr>
              <a:t>if(CONFIG)</a:t>
            </a:r>
            <a:endParaRPr lang="en-US" sz="2400" dirty="0">
              <a:solidFill>
                <a:srgbClr val="FF0000"/>
              </a:solidFill>
              <a:latin typeface="Courier" pitchFamily="2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ACBA22E-AD78-FF4A-AA29-405014C47CD6}"/>
                  </a:ext>
                </a:extLst>
              </p:cNvPr>
              <p:cNvSpPr txBox="1"/>
              <p:nvPr/>
            </p:nvSpPr>
            <p:spPr>
              <a:xfrm>
                <a:off x="2522677" y="2611088"/>
                <a:ext cx="27962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tx1">
                        <a:lumMod val="50000"/>
                      </a:schemeClr>
                    </a:solidFill>
                    <a:latin typeface="Optima" panose="02000503060000020004" pitchFamily="2" charset="0"/>
                    <a:cs typeface="Gill Sans" panose="020B0502020104020203" pitchFamily="34" charset="-79"/>
                  </a:rPr>
                  <a:t>Non-f</a:t>
                </a:r>
                <a:r>
                  <a:rPr lang="en-US" sz="2400" dirty="0">
                    <a:solidFill>
                      <a:schemeClr val="tx1">
                        <a:lumMod val="50000"/>
                      </a:schemeClr>
                    </a:solidFill>
                    <a:latin typeface="Optima" panose="02000503060000020004" pitchFamily="2" charset="0"/>
                    <a:cs typeface="Gill Sans" panose="020B0502020104020203" pitchFamily="34" charset="-79"/>
                  </a:rPr>
                  <a:t>ailure </a:t>
                </a:r>
                <a:r>
                  <a:rPr lang="en-US" altLang="zh-CN" sz="2400" dirty="0">
                    <a:solidFill>
                      <a:schemeClr val="tx1">
                        <a:lumMod val="50000"/>
                      </a:schemeClr>
                    </a:solidFill>
                    <a:latin typeface="Optima" panose="02000503060000020004" pitchFamily="2" charset="0"/>
                    <a:cs typeface="Gill Sans" panose="020B0502020104020203" pitchFamily="34" charset="-79"/>
                  </a:rPr>
                  <a:t>exe.</a:t>
                </a:r>
                <a:r>
                  <a:rPr lang="zh-CN" altLang="en-US" sz="2400" dirty="0">
                    <a:solidFill>
                      <a:schemeClr val="tx1">
                        <a:lumMod val="50000"/>
                      </a:schemeClr>
                    </a:solidFill>
                    <a:latin typeface="Optima" panose="02000503060000020004" pitchFamily="2" charset="0"/>
                    <a:cs typeface="Gill Sans" panose="020B0502020104020203" pitchFamily="34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𝑒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𝑛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  <a:latin typeface="Optima" panose="02000503060000020004" pitchFamily="2" charset="0"/>
                  <a:cs typeface="Gill Sans" panose="020B0502020104020203" pitchFamily="34" charset="-79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ACBA22E-AD78-FF4A-AA29-405014C47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677" y="2611088"/>
                <a:ext cx="2796298" cy="461665"/>
              </a:xfrm>
              <a:prstGeom prst="rect">
                <a:avLst/>
              </a:prstGeom>
              <a:blipFill>
                <a:blip r:embed="rId4"/>
                <a:stretch>
                  <a:fillRect l="-1810"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9365DCE2-463A-5747-A70C-CFC05342CFC0}"/>
              </a:ext>
            </a:extLst>
          </p:cNvPr>
          <p:cNvSpPr/>
          <p:nvPr/>
        </p:nvSpPr>
        <p:spPr>
          <a:xfrm>
            <a:off x="1026588" y="3037135"/>
            <a:ext cx="2646757" cy="1480008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AFF618B-FC96-464F-BA83-FD5653AFD42F}"/>
              </a:ext>
            </a:extLst>
          </p:cNvPr>
          <p:cNvSpPr txBox="1"/>
          <p:nvPr/>
        </p:nvSpPr>
        <p:spPr>
          <a:xfrm>
            <a:off x="3207960" y="4416217"/>
            <a:ext cx="527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Optima" panose="02000503060000020004" pitchFamily="2" charset="0"/>
              </a:rPr>
              <a:t>𝗫</a:t>
            </a:r>
            <a:endParaRPr lang="en-US" sz="2800" dirty="0">
              <a:solidFill>
                <a:srgbClr val="FF0000"/>
              </a:solidFill>
              <a:latin typeface="Optima" panose="02000503060000020004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D3FF9E5-B29C-3A41-A6E3-A725CA9725EC}"/>
                  </a:ext>
                </a:extLst>
              </p:cNvPr>
              <p:cNvSpPr txBox="1"/>
              <p:nvPr/>
            </p:nvSpPr>
            <p:spPr>
              <a:xfrm>
                <a:off x="5766316" y="3610539"/>
                <a:ext cx="55046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altLang="zh-CN" sz="24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:</a:t>
                </a:r>
                <a:r>
                  <a:rPr lang="zh-CN" altLang="en-US" sz="24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4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the</a:t>
                </a:r>
                <a:r>
                  <a:rPr lang="zh-CN" altLang="en-US" sz="24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4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set</a:t>
                </a:r>
                <a:r>
                  <a:rPr lang="zh-CN" altLang="en-US" sz="24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4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of</a:t>
                </a:r>
                <a:r>
                  <a:rPr lang="zh-CN" altLang="en-US" sz="24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4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all</a:t>
                </a:r>
                <a:r>
                  <a:rPr lang="zh-CN" altLang="en-US" sz="24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4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non-failure</a:t>
                </a:r>
                <a:r>
                  <a:rPr lang="zh-CN" altLang="en-US" sz="24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4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executions.</a:t>
                </a:r>
                <a:endParaRPr lang="en-US" sz="2400" dirty="0">
                  <a:solidFill>
                    <a:schemeClr val="tx1">
                      <a:lumMod val="50000"/>
                    </a:schemeClr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D3FF9E5-B29C-3A41-A6E3-A725CA972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316" y="3610539"/>
                <a:ext cx="5504681" cy="461665"/>
              </a:xfrm>
              <a:prstGeom prst="rect">
                <a:avLst/>
              </a:prstGeom>
              <a:blipFill>
                <a:blip r:embed="rId7"/>
                <a:stretch>
                  <a:fillRect t="-7895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FB89D49-4B99-C24C-80B2-6E077606AD5D}"/>
                  </a:ext>
                </a:extLst>
              </p:cNvPr>
              <p:cNvSpPr txBox="1"/>
              <p:nvPr/>
            </p:nvSpPr>
            <p:spPr>
              <a:xfrm>
                <a:off x="5580748" y="1783393"/>
                <a:ext cx="6059488" cy="1419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Their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inflection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point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is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the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first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instruction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in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that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differs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from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the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instruction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at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the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same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point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.</a:t>
                </a:r>
                <a:endParaRPr lang="en-US" sz="2800" dirty="0">
                  <a:solidFill>
                    <a:schemeClr val="tx1">
                      <a:lumMod val="50000"/>
                    </a:schemeClr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FB89D49-4B99-C24C-80B2-6E077606A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748" y="1783393"/>
                <a:ext cx="6059488" cy="1419491"/>
              </a:xfrm>
              <a:prstGeom prst="rect">
                <a:avLst/>
              </a:prstGeom>
              <a:blipFill>
                <a:blip r:embed="rId8"/>
                <a:stretch>
                  <a:fillRect t="-3540" b="-1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C01208F8-A418-3347-BFE8-56DD5D83D3C2}"/>
              </a:ext>
            </a:extLst>
          </p:cNvPr>
          <p:cNvSpPr txBox="1"/>
          <p:nvPr/>
        </p:nvSpPr>
        <p:spPr>
          <a:xfrm>
            <a:off x="3571398" y="4114688"/>
            <a:ext cx="1734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B050"/>
                </a:solidFill>
                <a:latin typeface="Optima" panose="02000503060000020004" pitchFamily="2" charset="0"/>
                <a:cs typeface="Gill Sans" panose="020B0502020104020203" pitchFamily="34" charset="-79"/>
              </a:rPr>
              <a:t>Common</a:t>
            </a:r>
            <a:r>
              <a:rPr lang="zh-CN" altLang="en-US" sz="2400" b="1" dirty="0">
                <a:solidFill>
                  <a:srgbClr val="00B050"/>
                </a:solidFill>
                <a:latin typeface="Optima" panose="02000503060000020004" pitchFamily="2" charset="0"/>
                <a:cs typeface="Gill Sans" panose="020B0502020104020203" pitchFamily="34" charset="-79"/>
              </a:rPr>
              <a:t> </a:t>
            </a:r>
            <a:r>
              <a:rPr lang="en-US" altLang="zh-CN" sz="2400" b="1" dirty="0">
                <a:solidFill>
                  <a:srgbClr val="00B050"/>
                </a:solidFill>
                <a:latin typeface="Optima" panose="02000503060000020004" pitchFamily="2" charset="0"/>
                <a:cs typeface="Gill Sans" panose="020B0502020104020203" pitchFamily="34" charset="-79"/>
              </a:rPr>
              <a:t>prefix</a:t>
            </a:r>
            <a:endParaRPr lang="en-US" sz="2400" b="1" dirty="0">
              <a:solidFill>
                <a:srgbClr val="00B050"/>
              </a:solidFill>
              <a:latin typeface="Optima" panose="02000503060000020004" pitchFamily="2" charset="0"/>
              <a:cs typeface="Gill Sans" panose="020B0502020104020203" pitchFamily="34" charset="-79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E62A9C3-7A58-0343-A7FA-3548F5D54B6A}"/>
              </a:ext>
            </a:extLst>
          </p:cNvPr>
          <p:cNvSpPr/>
          <p:nvPr/>
        </p:nvSpPr>
        <p:spPr>
          <a:xfrm>
            <a:off x="1088939" y="4505711"/>
            <a:ext cx="306000" cy="30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C023A056-2317-394B-BF4C-DCD60951889D}"/>
              </a:ext>
            </a:extLst>
          </p:cNvPr>
          <p:cNvSpPr/>
          <p:nvPr/>
        </p:nvSpPr>
        <p:spPr>
          <a:xfrm rot="16200000">
            <a:off x="1828946" y="3665798"/>
            <a:ext cx="1023933" cy="2155248"/>
          </a:xfrm>
          <a:prstGeom prst="arc">
            <a:avLst>
              <a:gd name="adj1" fmla="val 17171008"/>
              <a:gd name="adj2" fmla="val 4579619"/>
            </a:avLst>
          </a:prstGeom>
          <a:ln w="25400">
            <a:solidFill>
              <a:srgbClr val="FF0000"/>
            </a:solidFill>
            <a:prstDash val="dash"/>
            <a:headEnd type="stealth" w="lg" len="lg"/>
            <a:tailEnd type="stealth" w="lg" len="lg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701371 w 1713776"/>
                      <a:gd name="connsiteY0" fmla="*/ 784030 h 1340749"/>
                      <a:gd name="connsiteX1" fmla="*/ 1013171 w 1713776"/>
                      <a:gd name="connsiteY1" fmla="*/ 1329505 h 1340749"/>
                      <a:gd name="connsiteX2" fmla="*/ 211483 w 1713776"/>
                      <a:gd name="connsiteY2" fmla="*/ 1111344 h 1340749"/>
                      <a:gd name="connsiteX3" fmla="*/ 856888 w 1713776"/>
                      <a:gd name="connsiteY3" fmla="*/ 670375 h 1340749"/>
                      <a:gd name="connsiteX4" fmla="*/ 1701371 w 1713776"/>
                      <a:gd name="connsiteY4" fmla="*/ 784030 h 1340749"/>
                      <a:gd name="connsiteX0" fmla="*/ 1701371 w 1713776"/>
                      <a:gd name="connsiteY0" fmla="*/ 784030 h 1340749"/>
                      <a:gd name="connsiteX1" fmla="*/ 1013171 w 1713776"/>
                      <a:gd name="connsiteY1" fmla="*/ 1329505 h 1340749"/>
                      <a:gd name="connsiteX2" fmla="*/ 211483 w 1713776"/>
                      <a:gd name="connsiteY2" fmla="*/ 1111344 h 1340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13776" h="1340749" stroke="0" extrusionOk="0">
                        <a:moveTo>
                          <a:pt x="1701371" y="784030"/>
                        </a:moveTo>
                        <a:cubicBezTo>
                          <a:pt x="1618649" y="1047128"/>
                          <a:pt x="1333257" y="1290571"/>
                          <a:pt x="1013171" y="1329505"/>
                        </a:cubicBezTo>
                        <a:cubicBezTo>
                          <a:pt x="763237" y="1382773"/>
                          <a:pt x="401010" y="1290082"/>
                          <a:pt x="211483" y="1111344"/>
                        </a:cubicBezTo>
                        <a:cubicBezTo>
                          <a:pt x="415183" y="937814"/>
                          <a:pt x="588279" y="936216"/>
                          <a:pt x="856888" y="670375"/>
                        </a:cubicBezTo>
                        <a:cubicBezTo>
                          <a:pt x="1002795" y="720365"/>
                          <a:pt x="1532632" y="721501"/>
                          <a:pt x="1701371" y="784030"/>
                        </a:cubicBezTo>
                        <a:close/>
                      </a:path>
                      <a:path w="1713776" h="1340749" fill="none" extrusionOk="0">
                        <a:moveTo>
                          <a:pt x="1701371" y="784030"/>
                        </a:moveTo>
                        <a:cubicBezTo>
                          <a:pt x="1666460" y="1063709"/>
                          <a:pt x="1377941" y="1253555"/>
                          <a:pt x="1013171" y="1329505"/>
                        </a:cubicBezTo>
                        <a:cubicBezTo>
                          <a:pt x="684006" y="1367897"/>
                          <a:pt x="373082" y="1325164"/>
                          <a:pt x="211483" y="1111344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FF79161-41FE-F642-BF9B-9E1877F630C7}"/>
              </a:ext>
            </a:extLst>
          </p:cNvPr>
          <p:cNvSpPr/>
          <p:nvPr/>
        </p:nvSpPr>
        <p:spPr>
          <a:xfrm>
            <a:off x="1431407" y="4524114"/>
            <a:ext cx="928913" cy="28759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58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16D84-FF4A-CF44-9E59-69C2DED70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8" y="290292"/>
            <a:ext cx="10813890" cy="868430"/>
          </a:xfrm>
        </p:spPr>
        <p:txBody>
          <a:bodyPr>
            <a:normAutofit/>
          </a:bodyPr>
          <a:lstStyle/>
          <a:p>
            <a:r>
              <a:rPr lang="en-US" altLang="zh-CN" dirty="0"/>
              <a:t>Inflection Point Hypothesis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2D206BE-1A43-7341-B0F5-89CBC4CB9996}"/>
              </a:ext>
            </a:extLst>
          </p:cNvPr>
          <p:cNvCxnSpPr>
            <a:cxnSpLocks/>
            <a:stCxn id="5" idx="4"/>
            <a:endCxn id="10" idx="0"/>
          </p:cNvCxnSpPr>
          <p:nvPr/>
        </p:nvCxnSpPr>
        <p:spPr>
          <a:xfrm>
            <a:off x="1249084" y="3328944"/>
            <a:ext cx="0" cy="266400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BE95F8B3-99E3-694C-B7CC-1E41F0FA1228}"/>
              </a:ext>
            </a:extLst>
          </p:cNvPr>
          <p:cNvSpPr/>
          <p:nvPr/>
        </p:nvSpPr>
        <p:spPr>
          <a:xfrm>
            <a:off x="1141084" y="3112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8126AB6-CC4E-2944-8682-A37B0682B722}"/>
              </a:ext>
            </a:extLst>
          </p:cNvPr>
          <p:cNvSpPr/>
          <p:nvPr/>
        </p:nvSpPr>
        <p:spPr>
          <a:xfrm>
            <a:off x="1141084" y="3688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F3E42F6-B96A-2D48-99B7-B81E50256E27}"/>
              </a:ext>
            </a:extLst>
          </p:cNvPr>
          <p:cNvSpPr/>
          <p:nvPr/>
        </p:nvSpPr>
        <p:spPr>
          <a:xfrm>
            <a:off x="1141084" y="4264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3B0546E-4930-D44A-9D2A-3255132D1AF7}"/>
              </a:ext>
            </a:extLst>
          </p:cNvPr>
          <p:cNvSpPr/>
          <p:nvPr/>
        </p:nvSpPr>
        <p:spPr>
          <a:xfrm>
            <a:off x="1141084" y="4840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A3779D2-5132-5C49-90C2-EFF393107EAB}"/>
              </a:ext>
            </a:extLst>
          </p:cNvPr>
          <p:cNvSpPr/>
          <p:nvPr/>
        </p:nvSpPr>
        <p:spPr>
          <a:xfrm>
            <a:off x="1141084" y="5416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BA3243D-2CBF-4844-B4DD-638197E28F15}"/>
              </a:ext>
            </a:extLst>
          </p:cNvPr>
          <p:cNvSpPr/>
          <p:nvPr/>
        </p:nvSpPr>
        <p:spPr>
          <a:xfrm>
            <a:off x="1141084" y="5992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E143DC5-65A6-6B43-B6ED-A10AB6E92011}"/>
              </a:ext>
            </a:extLst>
          </p:cNvPr>
          <p:cNvSpPr/>
          <p:nvPr/>
        </p:nvSpPr>
        <p:spPr>
          <a:xfrm>
            <a:off x="1141084" y="6568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BD79EF-C665-3643-9D50-CF35CDEE557B}"/>
              </a:ext>
            </a:extLst>
          </p:cNvPr>
          <p:cNvSpPr txBox="1"/>
          <p:nvPr/>
        </p:nvSpPr>
        <p:spPr>
          <a:xfrm>
            <a:off x="1390986" y="3566111"/>
            <a:ext cx="1097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a=0;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37F1BFA-4490-E54C-B17F-BE812ACFEB04}"/>
              </a:ext>
            </a:extLst>
          </p:cNvPr>
          <p:cNvSpPr/>
          <p:nvPr/>
        </p:nvSpPr>
        <p:spPr>
          <a:xfrm>
            <a:off x="1135757" y="3400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E296D64-9FE9-B54F-998B-C845DC35596C}"/>
              </a:ext>
            </a:extLst>
          </p:cNvPr>
          <p:cNvSpPr/>
          <p:nvPr/>
        </p:nvSpPr>
        <p:spPr>
          <a:xfrm>
            <a:off x="1135757" y="3976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25AEBCE-CCAB-7040-8DFC-2A2AC3B33B3B}"/>
              </a:ext>
            </a:extLst>
          </p:cNvPr>
          <p:cNvSpPr/>
          <p:nvPr/>
        </p:nvSpPr>
        <p:spPr>
          <a:xfrm>
            <a:off x="1136260" y="4552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2E8B854-39FF-AC46-BB03-F4EE952C2C1A}"/>
              </a:ext>
            </a:extLst>
          </p:cNvPr>
          <p:cNvSpPr/>
          <p:nvPr/>
        </p:nvSpPr>
        <p:spPr>
          <a:xfrm>
            <a:off x="1135757" y="5708498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92D89D-10A0-F54B-ABB5-9FF3F44B55D4}"/>
              </a:ext>
            </a:extLst>
          </p:cNvPr>
          <p:cNvSpPr txBox="1"/>
          <p:nvPr/>
        </p:nvSpPr>
        <p:spPr>
          <a:xfrm>
            <a:off x="1385672" y="5910710"/>
            <a:ext cx="1892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if(a!=0)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6E0F0E-D782-9A45-B1FD-3F1459A2F41E}"/>
              </a:ext>
            </a:extLst>
          </p:cNvPr>
          <p:cNvSpPr txBox="1"/>
          <p:nvPr/>
        </p:nvSpPr>
        <p:spPr>
          <a:xfrm>
            <a:off x="1351255" y="4430111"/>
            <a:ext cx="134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urier" pitchFamily="2" charset="0"/>
                <a:cs typeface="Consolas" panose="020B0609020204030204" pitchFamily="49" charset="0"/>
              </a:rPr>
              <a:t>a=-1;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C304E5-EB34-B944-B894-4BEF79EB3DEA}"/>
              </a:ext>
            </a:extLst>
          </p:cNvPr>
          <p:cNvSpPr txBox="1"/>
          <p:nvPr/>
        </p:nvSpPr>
        <p:spPr>
          <a:xfrm>
            <a:off x="1351255" y="3289767"/>
            <a:ext cx="2216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ourier" pitchFamily="2" charset="0"/>
                <a:cs typeface="Consolas" panose="020B0609020204030204" pitchFamily="49" charset="0"/>
              </a:rPr>
              <a:t>if(CONFIG)</a:t>
            </a:r>
            <a:endParaRPr lang="en-US" sz="2400" dirty="0">
              <a:solidFill>
                <a:srgbClr val="FF0000"/>
              </a:solidFill>
              <a:latin typeface="Courier" pitchFamily="2" charset="0"/>
              <a:cs typeface="Consolas" panose="020B0609020204030204" pitchFamily="49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04A9301-9D09-224C-A616-643287E5818E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>
            <a:off x="1249084" y="6208944"/>
            <a:ext cx="0" cy="36000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1439EA3-7B9C-C946-8BD3-B9C4199AE77C}"/>
              </a:ext>
            </a:extLst>
          </p:cNvPr>
          <p:cNvSpPr txBox="1"/>
          <p:nvPr/>
        </p:nvSpPr>
        <p:spPr>
          <a:xfrm>
            <a:off x="1357084" y="6446111"/>
            <a:ext cx="1427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FAIL;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2C66208-612D-9B45-AE15-39BA07614B6B}"/>
                  </a:ext>
                </a:extLst>
              </p:cNvPr>
              <p:cNvSpPr txBox="1"/>
              <p:nvPr/>
            </p:nvSpPr>
            <p:spPr>
              <a:xfrm>
                <a:off x="135727" y="2597312"/>
                <a:ext cx="2216059" cy="491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tx1">
                        <a:lumMod val="50000"/>
                      </a:schemeClr>
                    </a:solidFill>
                    <a:latin typeface="Optima" panose="02000503060000020004" pitchFamily="2" charset="0"/>
                    <a:cs typeface="Gill Sans" panose="020B0502020104020203" pitchFamily="34" charset="-79"/>
                  </a:rPr>
                  <a:t>Failure </a:t>
                </a:r>
                <a:r>
                  <a:rPr lang="en-US" altLang="zh-CN" sz="2400" dirty="0">
                    <a:solidFill>
                      <a:schemeClr val="tx1">
                        <a:lumMod val="50000"/>
                      </a:schemeClr>
                    </a:solidFill>
                    <a:latin typeface="Optima" panose="02000503060000020004" pitchFamily="2" charset="0"/>
                    <a:cs typeface="Gill Sans" panose="020B0502020104020203" pitchFamily="34" charset="-79"/>
                  </a:rPr>
                  <a:t>exe.</a:t>
                </a:r>
                <a:r>
                  <a:rPr lang="zh-CN" altLang="en-US" sz="2400" dirty="0">
                    <a:solidFill>
                      <a:schemeClr val="tx1">
                        <a:lumMod val="50000"/>
                      </a:schemeClr>
                    </a:solidFill>
                    <a:latin typeface="Optima" panose="02000503060000020004" pitchFamily="2" charset="0"/>
                    <a:cs typeface="Gill Sans" panose="020B0502020104020203" pitchFamily="34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𝑒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𝑓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  <a:latin typeface="Optima" panose="02000503060000020004" pitchFamily="2" charset="0"/>
                  <a:cs typeface="Gill Sans" panose="020B0502020104020203" pitchFamily="34" charset="-79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2C66208-612D-9B45-AE15-39BA07614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27" y="2597312"/>
                <a:ext cx="2216059" cy="491288"/>
              </a:xfrm>
              <a:prstGeom prst="rect">
                <a:avLst/>
              </a:prstGeom>
              <a:blipFill>
                <a:blip r:embed="rId3"/>
                <a:stretch>
                  <a:fillRect l="-571" t="-7692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B0C2C2D-F0DA-644C-AE61-EBA130A90153}"/>
              </a:ext>
            </a:extLst>
          </p:cNvPr>
          <p:cNvCxnSpPr>
            <a:cxnSpLocks/>
            <a:stCxn id="25" idx="4"/>
            <a:endCxn id="36" idx="0"/>
          </p:cNvCxnSpPr>
          <p:nvPr/>
        </p:nvCxnSpPr>
        <p:spPr>
          <a:xfrm flipH="1">
            <a:off x="3454156" y="3328944"/>
            <a:ext cx="5327" cy="3229559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E60309B3-CEB2-D541-95D3-28902B5C7453}"/>
              </a:ext>
            </a:extLst>
          </p:cNvPr>
          <p:cNvSpPr/>
          <p:nvPr/>
        </p:nvSpPr>
        <p:spPr>
          <a:xfrm>
            <a:off x="3351483" y="3112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2088584-105C-0F47-85C9-9F32B635AE38}"/>
              </a:ext>
            </a:extLst>
          </p:cNvPr>
          <p:cNvSpPr/>
          <p:nvPr/>
        </p:nvSpPr>
        <p:spPr>
          <a:xfrm>
            <a:off x="3351483" y="3688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13A32E5-6030-4A4D-AD14-009242341A52}"/>
              </a:ext>
            </a:extLst>
          </p:cNvPr>
          <p:cNvSpPr/>
          <p:nvPr/>
        </p:nvSpPr>
        <p:spPr>
          <a:xfrm>
            <a:off x="3351483" y="4264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6BB9ED4-2107-9440-A464-E48B3746FF3A}"/>
              </a:ext>
            </a:extLst>
          </p:cNvPr>
          <p:cNvSpPr/>
          <p:nvPr/>
        </p:nvSpPr>
        <p:spPr>
          <a:xfrm>
            <a:off x="3351483" y="4840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BD922FC-1C2F-874F-A8C2-DDA71A7D84C5}"/>
              </a:ext>
            </a:extLst>
          </p:cNvPr>
          <p:cNvSpPr/>
          <p:nvPr/>
        </p:nvSpPr>
        <p:spPr>
          <a:xfrm>
            <a:off x="3351483" y="5416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895D697-9C74-344B-95B8-C46E4169D257}"/>
              </a:ext>
            </a:extLst>
          </p:cNvPr>
          <p:cNvSpPr/>
          <p:nvPr/>
        </p:nvSpPr>
        <p:spPr>
          <a:xfrm>
            <a:off x="3351483" y="5992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6F079C-2CEA-3640-8D9F-B36188FB5F64}"/>
              </a:ext>
            </a:extLst>
          </p:cNvPr>
          <p:cNvSpPr txBox="1"/>
          <p:nvPr/>
        </p:nvSpPr>
        <p:spPr>
          <a:xfrm>
            <a:off x="3601385" y="3566111"/>
            <a:ext cx="1097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a=0;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E8A8543-D633-6648-AE3D-AE5EBAD182C1}"/>
              </a:ext>
            </a:extLst>
          </p:cNvPr>
          <p:cNvSpPr/>
          <p:nvPr/>
        </p:nvSpPr>
        <p:spPr>
          <a:xfrm>
            <a:off x="3346156" y="3400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BAB9D98-8166-2949-A116-757F99181D68}"/>
              </a:ext>
            </a:extLst>
          </p:cNvPr>
          <p:cNvSpPr/>
          <p:nvPr/>
        </p:nvSpPr>
        <p:spPr>
          <a:xfrm>
            <a:off x="3346156" y="3976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3893121-B7BA-AB4D-92AC-9A456BD8CDFD}"/>
              </a:ext>
            </a:extLst>
          </p:cNvPr>
          <p:cNvSpPr/>
          <p:nvPr/>
        </p:nvSpPr>
        <p:spPr>
          <a:xfrm>
            <a:off x="3346659" y="6278716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1816D0A-4ADD-904F-B8C5-394410DA2713}"/>
              </a:ext>
            </a:extLst>
          </p:cNvPr>
          <p:cNvSpPr/>
          <p:nvPr/>
        </p:nvSpPr>
        <p:spPr>
          <a:xfrm>
            <a:off x="3346156" y="6558503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38307CF-8F4F-0940-B2E6-81076A4F0C1C}"/>
              </a:ext>
            </a:extLst>
          </p:cNvPr>
          <p:cNvSpPr txBox="1"/>
          <p:nvPr/>
        </p:nvSpPr>
        <p:spPr>
          <a:xfrm>
            <a:off x="3596071" y="5910710"/>
            <a:ext cx="1892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if(a!=0)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9BE8B9F-68A4-6D4B-B9C5-DF1EC90BC900}"/>
              </a:ext>
            </a:extLst>
          </p:cNvPr>
          <p:cNvSpPr txBox="1"/>
          <p:nvPr/>
        </p:nvSpPr>
        <p:spPr>
          <a:xfrm>
            <a:off x="3561654" y="6155883"/>
            <a:ext cx="134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urier" pitchFamily="2" charset="0"/>
                <a:cs typeface="Consolas" panose="020B0609020204030204" pitchFamily="49" charset="0"/>
              </a:rPr>
              <a:t>a=-1;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9523B6E-1464-C442-A9A7-A18A5743F4EF}"/>
              </a:ext>
            </a:extLst>
          </p:cNvPr>
          <p:cNvSpPr txBox="1"/>
          <p:nvPr/>
        </p:nvSpPr>
        <p:spPr>
          <a:xfrm>
            <a:off x="3561654" y="3289767"/>
            <a:ext cx="2216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ourier" pitchFamily="2" charset="0"/>
                <a:cs typeface="Consolas" panose="020B0609020204030204" pitchFamily="49" charset="0"/>
              </a:rPr>
              <a:t>if(CONFIG)</a:t>
            </a:r>
            <a:endParaRPr lang="en-US" sz="2400" dirty="0">
              <a:solidFill>
                <a:srgbClr val="FF0000"/>
              </a:solidFill>
              <a:latin typeface="Courier" pitchFamily="2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ACBA22E-AD78-FF4A-AA29-405014C47CD6}"/>
                  </a:ext>
                </a:extLst>
              </p:cNvPr>
              <p:cNvSpPr txBox="1"/>
              <p:nvPr/>
            </p:nvSpPr>
            <p:spPr>
              <a:xfrm>
                <a:off x="2522677" y="2611088"/>
                <a:ext cx="27962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tx1">
                        <a:lumMod val="50000"/>
                      </a:schemeClr>
                    </a:solidFill>
                    <a:latin typeface="Optima" panose="02000503060000020004" pitchFamily="2" charset="0"/>
                    <a:cs typeface="Gill Sans" panose="020B0502020104020203" pitchFamily="34" charset="-79"/>
                  </a:rPr>
                  <a:t>Non-f</a:t>
                </a:r>
                <a:r>
                  <a:rPr lang="en-US" sz="2400" dirty="0">
                    <a:solidFill>
                      <a:schemeClr val="tx1">
                        <a:lumMod val="50000"/>
                      </a:schemeClr>
                    </a:solidFill>
                    <a:latin typeface="Optima" panose="02000503060000020004" pitchFamily="2" charset="0"/>
                    <a:cs typeface="Gill Sans" panose="020B0502020104020203" pitchFamily="34" charset="-79"/>
                  </a:rPr>
                  <a:t>ailure </a:t>
                </a:r>
                <a:r>
                  <a:rPr lang="en-US" altLang="zh-CN" sz="2400" dirty="0">
                    <a:solidFill>
                      <a:schemeClr val="tx1">
                        <a:lumMod val="50000"/>
                      </a:schemeClr>
                    </a:solidFill>
                    <a:latin typeface="Optima" panose="02000503060000020004" pitchFamily="2" charset="0"/>
                    <a:cs typeface="Gill Sans" panose="020B0502020104020203" pitchFamily="34" charset="-79"/>
                  </a:rPr>
                  <a:t>exe.</a:t>
                </a:r>
                <a:r>
                  <a:rPr lang="zh-CN" altLang="en-US" sz="2400" dirty="0">
                    <a:solidFill>
                      <a:schemeClr val="tx1">
                        <a:lumMod val="50000"/>
                      </a:schemeClr>
                    </a:solidFill>
                    <a:latin typeface="Optima" panose="02000503060000020004" pitchFamily="2" charset="0"/>
                    <a:cs typeface="Gill Sans" panose="020B0502020104020203" pitchFamily="34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𝑒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𝑛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  <a:latin typeface="Optima" panose="02000503060000020004" pitchFamily="2" charset="0"/>
                  <a:cs typeface="Gill Sans" panose="020B0502020104020203" pitchFamily="34" charset="-79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ACBA22E-AD78-FF4A-AA29-405014C47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677" y="2611088"/>
                <a:ext cx="2796298" cy="461665"/>
              </a:xfrm>
              <a:prstGeom prst="rect">
                <a:avLst/>
              </a:prstGeom>
              <a:blipFill>
                <a:blip r:embed="rId4"/>
                <a:stretch>
                  <a:fillRect l="-1810"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9365DCE2-463A-5747-A70C-CFC05342CFC0}"/>
              </a:ext>
            </a:extLst>
          </p:cNvPr>
          <p:cNvSpPr/>
          <p:nvPr/>
        </p:nvSpPr>
        <p:spPr>
          <a:xfrm>
            <a:off x="1026588" y="3037135"/>
            <a:ext cx="2646757" cy="1480008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AFF618B-FC96-464F-BA83-FD5653AFD42F}"/>
              </a:ext>
            </a:extLst>
          </p:cNvPr>
          <p:cNvSpPr txBox="1"/>
          <p:nvPr/>
        </p:nvSpPr>
        <p:spPr>
          <a:xfrm>
            <a:off x="3207960" y="4416217"/>
            <a:ext cx="527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Optima" panose="02000503060000020004" pitchFamily="2" charset="0"/>
              </a:rPr>
              <a:t>𝗫</a:t>
            </a:r>
            <a:endParaRPr lang="en-US" sz="2800" dirty="0">
              <a:solidFill>
                <a:srgbClr val="FF0000"/>
              </a:solidFill>
              <a:latin typeface="Optima" panose="02000503060000020004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A6BF9D3-CCB3-DC45-9F84-CFFC044CA8EE}"/>
                  </a:ext>
                </a:extLst>
              </p:cNvPr>
              <p:cNvSpPr txBox="1"/>
              <p:nvPr/>
            </p:nvSpPr>
            <p:spPr>
              <a:xfrm>
                <a:off x="5281658" y="4385797"/>
                <a:ext cx="6657668" cy="1463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The root cause is located at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the</a:t>
                </a:r>
                <a:r>
                  <a:rPr 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inflection point between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𝑒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dirty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800" b="0" i="1" dirty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m:rPr>
                        <m:sty m:val="p"/>
                      </m:rPr>
                      <a:rPr lang="zh-CN" altLang="en-US" sz="2800" b="0" i="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ϵ</m:t>
                    </m:r>
                    <m:r>
                      <a:rPr lang="zh-CN" altLang="en-US" sz="2800" b="0" i="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8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en-US" altLang="zh-CN" sz="28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that has the longest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common</a:t>
                </a:r>
                <a:r>
                  <a:rPr 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prefix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with</a:t>
                </a:r>
                <a:r>
                  <a:rPr 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</m:ctrlPr>
                      </m:sSubPr>
                      <m:e>
                        <m:r>
                          <a:rPr lang="en-US" altLang="zh-CN" sz="2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𝑒</m:t>
                        </m:r>
                      </m:e>
                      <m:sub>
                        <m:r>
                          <a:rPr lang="en-US" altLang="zh-CN" sz="2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.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A6BF9D3-CCB3-DC45-9F84-CFFC044CA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658" y="4385797"/>
                <a:ext cx="6657668" cy="1463799"/>
              </a:xfrm>
              <a:prstGeom prst="rect">
                <a:avLst/>
              </a:prstGeom>
              <a:blipFill>
                <a:blip r:embed="rId7"/>
                <a:stretch>
                  <a:fillRect t="-3419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D3FF9E5-B29C-3A41-A6E3-A725CA9725EC}"/>
                  </a:ext>
                </a:extLst>
              </p:cNvPr>
              <p:cNvSpPr txBox="1"/>
              <p:nvPr/>
            </p:nvSpPr>
            <p:spPr>
              <a:xfrm>
                <a:off x="5766316" y="3610539"/>
                <a:ext cx="55046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altLang="zh-CN" sz="24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:</a:t>
                </a:r>
                <a:r>
                  <a:rPr lang="zh-CN" altLang="en-US" sz="24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4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the</a:t>
                </a:r>
                <a:r>
                  <a:rPr lang="zh-CN" altLang="en-US" sz="24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4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set</a:t>
                </a:r>
                <a:r>
                  <a:rPr lang="zh-CN" altLang="en-US" sz="24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4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of</a:t>
                </a:r>
                <a:r>
                  <a:rPr lang="zh-CN" altLang="en-US" sz="24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4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all</a:t>
                </a:r>
                <a:r>
                  <a:rPr lang="zh-CN" altLang="en-US" sz="24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4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non-failure</a:t>
                </a:r>
                <a:r>
                  <a:rPr lang="zh-CN" altLang="en-US" sz="24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4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executions.</a:t>
                </a:r>
                <a:endParaRPr lang="en-US" sz="2400" dirty="0">
                  <a:solidFill>
                    <a:schemeClr val="tx1">
                      <a:lumMod val="50000"/>
                    </a:schemeClr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D3FF9E5-B29C-3A41-A6E3-A725CA972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316" y="3610539"/>
                <a:ext cx="5504681" cy="461665"/>
              </a:xfrm>
              <a:prstGeom prst="rect">
                <a:avLst/>
              </a:prstGeom>
              <a:blipFill>
                <a:blip r:embed="rId8"/>
                <a:stretch>
                  <a:fillRect t="-7895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FB89D49-4B99-C24C-80B2-6E077606AD5D}"/>
                  </a:ext>
                </a:extLst>
              </p:cNvPr>
              <p:cNvSpPr txBox="1"/>
              <p:nvPr/>
            </p:nvSpPr>
            <p:spPr>
              <a:xfrm>
                <a:off x="5580748" y="1783393"/>
                <a:ext cx="6059488" cy="1419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Their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inflection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point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is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the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first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instruction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in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that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differs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from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the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instruction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at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the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same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point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.</a:t>
                </a:r>
                <a:endParaRPr lang="en-US" sz="2800" dirty="0">
                  <a:solidFill>
                    <a:schemeClr val="tx1">
                      <a:lumMod val="50000"/>
                    </a:schemeClr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FB89D49-4B99-C24C-80B2-6E077606A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748" y="1783393"/>
                <a:ext cx="6059488" cy="1419491"/>
              </a:xfrm>
              <a:prstGeom prst="rect">
                <a:avLst/>
              </a:prstGeom>
              <a:blipFill>
                <a:blip r:embed="rId9"/>
                <a:stretch>
                  <a:fillRect t="-3540" b="-1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>
            <a:extLst>
              <a:ext uri="{FF2B5EF4-FFF2-40B4-BE49-F238E27FC236}">
                <a16:creationId xmlns:a16="http://schemas.microsoft.com/office/drawing/2014/main" id="{5DD12A65-63DB-3342-8D35-8C7C6BFDC189}"/>
              </a:ext>
            </a:extLst>
          </p:cNvPr>
          <p:cNvSpPr/>
          <p:nvPr/>
        </p:nvSpPr>
        <p:spPr>
          <a:xfrm>
            <a:off x="1088939" y="4505711"/>
            <a:ext cx="306000" cy="30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2A0DB6A-FD58-DE4A-8E2B-A34217DB1BFA}"/>
              </a:ext>
            </a:extLst>
          </p:cNvPr>
          <p:cNvSpPr txBox="1"/>
          <p:nvPr/>
        </p:nvSpPr>
        <p:spPr>
          <a:xfrm>
            <a:off x="3571398" y="4114688"/>
            <a:ext cx="1734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B050"/>
                </a:solidFill>
                <a:latin typeface="Optima" panose="02000503060000020004" pitchFamily="2" charset="0"/>
                <a:cs typeface="Gill Sans" panose="020B0502020104020203" pitchFamily="34" charset="-79"/>
              </a:rPr>
              <a:t>Common</a:t>
            </a:r>
            <a:r>
              <a:rPr lang="zh-CN" altLang="en-US" sz="2400" b="1" dirty="0">
                <a:solidFill>
                  <a:srgbClr val="00B050"/>
                </a:solidFill>
                <a:latin typeface="Optima" panose="02000503060000020004" pitchFamily="2" charset="0"/>
                <a:cs typeface="Gill Sans" panose="020B0502020104020203" pitchFamily="34" charset="-79"/>
              </a:rPr>
              <a:t> </a:t>
            </a:r>
            <a:r>
              <a:rPr lang="en-US" altLang="zh-CN" sz="2400" b="1" dirty="0">
                <a:solidFill>
                  <a:srgbClr val="00B050"/>
                </a:solidFill>
                <a:latin typeface="Optima" panose="02000503060000020004" pitchFamily="2" charset="0"/>
                <a:cs typeface="Gill Sans" panose="020B0502020104020203" pitchFamily="34" charset="-79"/>
              </a:rPr>
              <a:t>prefix</a:t>
            </a:r>
            <a:endParaRPr lang="en-US" sz="2400" b="1" dirty="0">
              <a:solidFill>
                <a:srgbClr val="00B050"/>
              </a:solidFill>
              <a:latin typeface="Optima" panose="02000503060000020004" pitchFamily="2" charset="0"/>
              <a:cs typeface="Gill Sans" panose="020B0502020104020203" pitchFamily="34" charset="-79"/>
            </a:endParaRPr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4E87ACD4-DC16-6749-9508-50ABCE9E229B}"/>
              </a:ext>
            </a:extLst>
          </p:cNvPr>
          <p:cNvSpPr/>
          <p:nvPr/>
        </p:nvSpPr>
        <p:spPr>
          <a:xfrm rot="16200000">
            <a:off x="1828946" y="3665798"/>
            <a:ext cx="1023933" cy="2155248"/>
          </a:xfrm>
          <a:prstGeom prst="arc">
            <a:avLst>
              <a:gd name="adj1" fmla="val 17171008"/>
              <a:gd name="adj2" fmla="val 4579619"/>
            </a:avLst>
          </a:prstGeom>
          <a:ln w="25400">
            <a:solidFill>
              <a:srgbClr val="FF0000"/>
            </a:solidFill>
            <a:prstDash val="dash"/>
            <a:headEnd type="stealth" w="lg" len="lg"/>
            <a:tailEnd type="stealth" w="lg" len="lg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701371 w 1713776"/>
                      <a:gd name="connsiteY0" fmla="*/ 784030 h 1340749"/>
                      <a:gd name="connsiteX1" fmla="*/ 1013171 w 1713776"/>
                      <a:gd name="connsiteY1" fmla="*/ 1329505 h 1340749"/>
                      <a:gd name="connsiteX2" fmla="*/ 211483 w 1713776"/>
                      <a:gd name="connsiteY2" fmla="*/ 1111344 h 1340749"/>
                      <a:gd name="connsiteX3" fmla="*/ 856888 w 1713776"/>
                      <a:gd name="connsiteY3" fmla="*/ 670375 h 1340749"/>
                      <a:gd name="connsiteX4" fmla="*/ 1701371 w 1713776"/>
                      <a:gd name="connsiteY4" fmla="*/ 784030 h 1340749"/>
                      <a:gd name="connsiteX0" fmla="*/ 1701371 w 1713776"/>
                      <a:gd name="connsiteY0" fmla="*/ 784030 h 1340749"/>
                      <a:gd name="connsiteX1" fmla="*/ 1013171 w 1713776"/>
                      <a:gd name="connsiteY1" fmla="*/ 1329505 h 1340749"/>
                      <a:gd name="connsiteX2" fmla="*/ 211483 w 1713776"/>
                      <a:gd name="connsiteY2" fmla="*/ 1111344 h 1340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13776" h="1340749" stroke="0" extrusionOk="0">
                        <a:moveTo>
                          <a:pt x="1701371" y="784030"/>
                        </a:moveTo>
                        <a:cubicBezTo>
                          <a:pt x="1618649" y="1047128"/>
                          <a:pt x="1333257" y="1290571"/>
                          <a:pt x="1013171" y="1329505"/>
                        </a:cubicBezTo>
                        <a:cubicBezTo>
                          <a:pt x="763237" y="1382773"/>
                          <a:pt x="401010" y="1290082"/>
                          <a:pt x="211483" y="1111344"/>
                        </a:cubicBezTo>
                        <a:cubicBezTo>
                          <a:pt x="415183" y="937814"/>
                          <a:pt x="588279" y="936216"/>
                          <a:pt x="856888" y="670375"/>
                        </a:cubicBezTo>
                        <a:cubicBezTo>
                          <a:pt x="1002795" y="720365"/>
                          <a:pt x="1532632" y="721501"/>
                          <a:pt x="1701371" y="784030"/>
                        </a:cubicBezTo>
                        <a:close/>
                      </a:path>
                      <a:path w="1713776" h="1340749" fill="none" extrusionOk="0">
                        <a:moveTo>
                          <a:pt x="1701371" y="784030"/>
                        </a:moveTo>
                        <a:cubicBezTo>
                          <a:pt x="1666460" y="1063709"/>
                          <a:pt x="1377941" y="1253555"/>
                          <a:pt x="1013171" y="1329505"/>
                        </a:cubicBezTo>
                        <a:cubicBezTo>
                          <a:pt x="684006" y="1367897"/>
                          <a:pt x="373082" y="1325164"/>
                          <a:pt x="211483" y="1111344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B8F81CE-67E8-3446-A04E-31E42C886A47}"/>
              </a:ext>
            </a:extLst>
          </p:cNvPr>
          <p:cNvSpPr/>
          <p:nvPr/>
        </p:nvSpPr>
        <p:spPr>
          <a:xfrm>
            <a:off x="1431407" y="4524114"/>
            <a:ext cx="928913" cy="28759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88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16D84-FF4A-CF44-9E59-69C2DED70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8" y="290292"/>
            <a:ext cx="10813890" cy="868430"/>
          </a:xfrm>
        </p:spPr>
        <p:txBody>
          <a:bodyPr>
            <a:normAutofit/>
          </a:bodyPr>
          <a:lstStyle/>
          <a:p>
            <a:r>
              <a:rPr lang="en-US" altLang="zh-CN" dirty="0"/>
              <a:t>Inflection Point Hypothesis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2D206BE-1A43-7341-B0F5-89CBC4CB9996}"/>
              </a:ext>
            </a:extLst>
          </p:cNvPr>
          <p:cNvCxnSpPr>
            <a:cxnSpLocks/>
            <a:stCxn id="5" idx="4"/>
            <a:endCxn id="10" idx="0"/>
          </p:cNvCxnSpPr>
          <p:nvPr/>
        </p:nvCxnSpPr>
        <p:spPr>
          <a:xfrm>
            <a:off x="1249084" y="3328944"/>
            <a:ext cx="0" cy="266400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BE95F8B3-99E3-694C-B7CC-1E41F0FA1228}"/>
              </a:ext>
            </a:extLst>
          </p:cNvPr>
          <p:cNvSpPr/>
          <p:nvPr/>
        </p:nvSpPr>
        <p:spPr>
          <a:xfrm>
            <a:off x="1141084" y="3112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8126AB6-CC4E-2944-8682-A37B0682B722}"/>
              </a:ext>
            </a:extLst>
          </p:cNvPr>
          <p:cNvSpPr/>
          <p:nvPr/>
        </p:nvSpPr>
        <p:spPr>
          <a:xfrm>
            <a:off x="1141084" y="3688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F3E42F6-B96A-2D48-99B7-B81E50256E27}"/>
              </a:ext>
            </a:extLst>
          </p:cNvPr>
          <p:cNvSpPr/>
          <p:nvPr/>
        </p:nvSpPr>
        <p:spPr>
          <a:xfrm>
            <a:off x="1141084" y="4264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3B0546E-4930-D44A-9D2A-3255132D1AF7}"/>
              </a:ext>
            </a:extLst>
          </p:cNvPr>
          <p:cNvSpPr/>
          <p:nvPr/>
        </p:nvSpPr>
        <p:spPr>
          <a:xfrm>
            <a:off x="1141084" y="4840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A3779D2-5132-5C49-90C2-EFF393107EAB}"/>
              </a:ext>
            </a:extLst>
          </p:cNvPr>
          <p:cNvSpPr/>
          <p:nvPr/>
        </p:nvSpPr>
        <p:spPr>
          <a:xfrm>
            <a:off x="1141084" y="5416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BA3243D-2CBF-4844-B4DD-638197E28F15}"/>
              </a:ext>
            </a:extLst>
          </p:cNvPr>
          <p:cNvSpPr/>
          <p:nvPr/>
        </p:nvSpPr>
        <p:spPr>
          <a:xfrm>
            <a:off x="1141084" y="5992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E143DC5-65A6-6B43-B6ED-A10AB6E92011}"/>
              </a:ext>
            </a:extLst>
          </p:cNvPr>
          <p:cNvSpPr/>
          <p:nvPr/>
        </p:nvSpPr>
        <p:spPr>
          <a:xfrm>
            <a:off x="1141084" y="6568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BD79EF-C665-3643-9D50-CF35CDEE557B}"/>
              </a:ext>
            </a:extLst>
          </p:cNvPr>
          <p:cNvSpPr txBox="1"/>
          <p:nvPr/>
        </p:nvSpPr>
        <p:spPr>
          <a:xfrm>
            <a:off x="1390986" y="3566111"/>
            <a:ext cx="1097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a=0;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37F1BFA-4490-E54C-B17F-BE812ACFEB04}"/>
              </a:ext>
            </a:extLst>
          </p:cNvPr>
          <p:cNvSpPr/>
          <p:nvPr/>
        </p:nvSpPr>
        <p:spPr>
          <a:xfrm>
            <a:off x="1135757" y="3400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E296D64-9FE9-B54F-998B-C845DC35596C}"/>
              </a:ext>
            </a:extLst>
          </p:cNvPr>
          <p:cNvSpPr/>
          <p:nvPr/>
        </p:nvSpPr>
        <p:spPr>
          <a:xfrm>
            <a:off x="1135757" y="3976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25AEBCE-CCAB-7040-8DFC-2A2AC3B33B3B}"/>
              </a:ext>
            </a:extLst>
          </p:cNvPr>
          <p:cNvSpPr/>
          <p:nvPr/>
        </p:nvSpPr>
        <p:spPr>
          <a:xfrm>
            <a:off x="1136260" y="4552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2E8B854-39FF-AC46-BB03-F4EE952C2C1A}"/>
              </a:ext>
            </a:extLst>
          </p:cNvPr>
          <p:cNvSpPr/>
          <p:nvPr/>
        </p:nvSpPr>
        <p:spPr>
          <a:xfrm>
            <a:off x="1135757" y="5708498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92D89D-10A0-F54B-ABB5-9FF3F44B55D4}"/>
              </a:ext>
            </a:extLst>
          </p:cNvPr>
          <p:cNvSpPr txBox="1"/>
          <p:nvPr/>
        </p:nvSpPr>
        <p:spPr>
          <a:xfrm>
            <a:off x="1385672" y="5910710"/>
            <a:ext cx="1892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if(a!=0)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6E0F0E-D782-9A45-B1FD-3F1459A2F41E}"/>
              </a:ext>
            </a:extLst>
          </p:cNvPr>
          <p:cNvSpPr txBox="1"/>
          <p:nvPr/>
        </p:nvSpPr>
        <p:spPr>
          <a:xfrm>
            <a:off x="1351255" y="4430111"/>
            <a:ext cx="134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urier" pitchFamily="2" charset="0"/>
                <a:cs typeface="Consolas" panose="020B0609020204030204" pitchFamily="49" charset="0"/>
              </a:rPr>
              <a:t>a=-1;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C304E5-EB34-B944-B894-4BEF79EB3DEA}"/>
              </a:ext>
            </a:extLst>
          </p:cNvPr>
          <p:cNvSpPr txBox="1"/>
          <p:nvPr/>
        </p:nvSpPr>
        <p:spPr>
          <a:xfrm>
            <a:off x="1351255" y="3289767"/>
            <a:ext cx="2216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ourier" pitchFamily="2" charset="0"/>
                <a:cs typeface="Consolas" panose="020B0609020204030204" pitchFamily="49" charset="0"/>
              </a:rPr>
              <a:t>if(CONFIG)</a:t>
            </a:r>
            <a:endParaRPr lang="en-US" sz="2400" dirty="0">
              <a:solidFill>
                <a:srgbClr val="FF0000"/>
              </a:solidFill>
              <a:latin typeface="Courier" pitchFamily="2" charset="0"/>
              <a:cs typeface="Consolas" panose="020B0609020204030204" pitchFamily="49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04A9301-9D09-224C-A616-643287E5818E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>
            <a:off x="1249084" y="6208944"/>
            <a:ext cx="0" cy="36000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1439EA3-7B9C-C946-8BD3-B9C4199AE77C}"/>
              </a:ext>
            </a:extLst>
          </p:cNvPr>
          <p:cNvSpPr txBox="1"/>
          <p:nvPr/>
        </p:nvSpPr>
        <p:spPr>
          <a:xfrm>
            <a:off x="1357084" y="6446111"/>
            <a:ext cx="1427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FAIL;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2C66208-612D-9B45-AE15-39BA07614B6B}"/>
                  </a:ext>
                </a:extLst>
              </p:cNvPr>
              <p:cNvSpPr txBox="1"/>
              <p:nvPr/>
            </p:nvSpPr>
            <p:spPr>
              <a:xfrm>
                <a:off x="135727" y="2597312"/>
                <a:ext cx="2216059" cy="491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tx1">
                        <a:lumMod val="50000"/>
                      </a:schemeClr>
                    </a:solidFill>
                    <a:latin typeface="Optima" panose="02000503060000020004" pitchFamily="2" charset="0"/>
                    <a:cs typeface="Gill Sans" panose="020B0502020104020203" pitchFamily="34" charset="-79"/>
                  </a:rPr>
                  <a:t>Failure </a:t>
                </a:r>
                <a:r>
                  <a:rPr lang="en-US" altLang="zh-CN" sz="2400" dirty="0">
                    <a:solidFill>
                      <a:schemeClr val="tx1">
                        <a:lumMod val="50000"/>
                      </a:schemeClr>
                    </a:solidFill>
                    <a:latin typeface="Optima" panose="02000503060000020004" pitchFamily="2" charset="0"/>
                    <a:cs typeface="Gill Sans" panose="020B0502020104020203" pitchFamily="34" charset="-79"/>
                  </a:rPr>
                  <a:t>exe.</a:t>
                </a:r>
                <a:r>
                  <a:rPr lang="zh-CN" altLang="en-US" sz="2400" dirty="0">
                    <a:solidFill>
                      <a:schemeClr val="tx1">
                        <a:lumMod val="50000"/>
                      </a:schemeClr>
                    </a:solidFill>
                    <a:latin typeface="Optima" panose="02000503060000020004" pitchFamily="2" charset="0"/>
                    <a:cs typeface="Gill Sans" panose="020B0502020104020203" pitchFamily="34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𝑒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𝑓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  <a:latin typeface="Optima" panose="02000503060000020004" pitchFamily="2" charset="0"/>
                  <a:cs typeface="Gill Sans" panose="020B0502020104020203" pitchFamily="34" charset="-79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2C66208-612D-9B45-AE15-39BA07614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27" y="2597312"/>
                <a:ext cx="2216059" cy="491288"/>
              </a:xfrm>
              <a:prstGeom prst="rect">
                <a:avLst/>
              </a:prstGeom>
              <a:blipFill>
                <a:blip r:embed="rId3"/>
                <a:stretch>
                  <a:fillRect l="-571" t="-7692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B0C2C2D-F0DA-644C-AE61-EBA130A90153}"/>
              </a:ext>
            </a:extLst>
          </p:cNvPr>
          <p:cNvCxnSpPr>
            <a:cxnSpLocks/>
            <a:stCxn id="25" idx="4"/>
            <a:endCxn id="30" idx="0"/>
          </p:cNvCxnSpPr>
          <p:nvPr/>
        </p:nvCxnSpPr>
        <p:spPr>
          <a:xfrm>
            <a:off x="3459483" y="3328944"/>
            <a:ext cx="0" cy="266400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E60309B3-CEB2-D541-95D3-28902B5C7453}"/>
              </a:ext>
            </a:extLst>
          </p:cNvPr>
          <p:cNvSpPr/>
          <p:nvPr/>
        </p:nvSpPr>
        <p:spPr>
          <a:xfrm>
            <a:off x="3351483" y="3112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2088584-105C-0F47-85C9-9F32B635AE38}"/>
              </a:ext>
            </a:extLst>
          </p:cNvPr>
          <p:cNvSpPr/>
          <p:nvPr/>
        </p:nvSpPr>
        <p:spPr>
          <a:xfrm>
            <a:off x="3351483" y="3688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13A32E5-6030-4A4D-AD14-009242341A52}"/>
              </a:ext>
            </a:extLst>
          </p:cNvPr>
          <p:cNvSpPr/>
          <p:nvPr/>
        </p:nvSpPr>
        <p:spPr>
          <a:xfrm>
            <a:off x="3351483" y="4264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6BB9ED4-2107-9440-A464-E48B3746FF3A}"/>
              </a:ext>
            </a:extLst>
          </p:cNvPr>
          <p:cNvSpPr/>
          <p:nvPr/>
        </p:nvSpPr>
        <p:spPr>
          <a:xfrm>
            <a:off x="3351483" y="4840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BD922FC-1C2F-874F-A8C2-DDA71A7D84C5}"/>
              </a:ext>
            </a:extLst>
          </p:cNvPr>
          <p:cNvSpPr/>
          <p:nvPr/>
        </p:nvSpPr>
        <p:spPr>
          <a:xfrm>
            <a:off x="3351483" y="5416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895D697-9C74-344B-95B8-C46E4169D257}"/>
              </a:ext>
            </a:extLst>
          </p:cNvPr>
          <p:cNvSpPr/>
          <p:nvPr/>
        </p:nvSpPr>
        <p:spPr>
          <a:xfrm>
            <a:off x="3351483" y="5992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6F079C-2CEA-3640-8D9F-B36188FB5F64}"/>
              </a:ext>
            </a:extLst>
          </p:cNvPr>
          <p:cNvSpPr txBox="1"/>
          <p:nvPr/>
        </p:nvSpPr>
        <p:spPr>
          <a:xfrm>
            <a:off x="3601385" y="3566111"/>
            <a:ext cx="1097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a=0;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E8A8543-D633-6648-AE3D-AE5EBAD182C1}"/>
              </a:ext>
            </a:extLst>
          </p:cNvPr>
          <p:cNvSpPr/>
          <p:nvPr/>
        </p:nvSpPr>
        <p:spPr>
          <a:xfrm>
            <a:off x="3346156" y="3400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38307CF-8F4F-0940-B2E6-81076A4F0C1C}"/>
              </a:ext>
            </a:extLst>
          </p:cNvPr>
          <p:cNvSpPr txBox="1"/>
          <p:nvPr/>
        </p:nvSpPr>
        <p:spPr>
          <a:xfrm>
            <a:off x="3596071" y="5910710"/>
            <a:ext cx="1892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if(a!=0)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9523B6E-1464-C442-A9A7-A18A5743F4EF}"/>
              </a:ext>
            </a:extLst>
          </p:cNvPr>
          <p:cNvSpPr txBox="1"/>
          <p:nvPr/>
        </p:nvSpPr>
        <p:spPr>
          <a:xfrm>
            <a:off x="3561654" y="3289767"/>
            <a:ext cx="2216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ourier" pitchFamily="2" charset="0"/>
                <a:cs typeface="Consolas" panose="020B0609020204030204" pitchFamily="49" charset="0"/>
              </a:rPr>
              <a:t>if(CONFIG)</a:t>
            </a:r>
            <a:endParaRPr lang="en-US" sz="2400" dirty="0">
              <a:solidFill>
                <a:srgbClr val="FF0000"/>
              </a:solidFill>
              <a:latin typeface="Courier" pitchFamily="2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ACBA22E-AD78-FF4A-AA29-405014C47CD6}"/>
                  </a:ext>
                </a:extLst>
              </p:cNvPr>
              <p:cNvSpPr txBox="1"/>
              <p:nvPr/>
            </p:nvSpPr>
            <p:spPr>
              <a:xfrm>
                <a:off x="2522677" y="2611088"/>
                <a:ext cx="27962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tx1">
                        <a:lumMod val="50000"/>
                      </a:schemeClr>
                    </a:solidFill>
                    <a:latin typeface="Optima" panose="02000503060000020004" pitchFamily="2" charset="0"/>
                    <a:cs typeface="Gill Sans" panose="020B0502020104020203" pitchFamily="34" charset="-79"/>
                  </a:rPr>
                  <a:t>Non-f</a:t>
                </a:r>
                <a:r>
                  <a:rPr lang="en-US" sz="2400" dirty="0">
                    <a:solidFill>
                      <a:schemeClr val="tx1">
                        <a:lumMod val="50000"/>
                      </a:schemeClr>
                    </a:solidFill>
                    <a:latin typeface="Optima" panose="02000503060000020004" pitchFamily="2" charset="0"/>
                    <a:cs typeface="Gill Sans" panose="020B0502020104020203" pitchFamily="34" charset="-79"/>
                  </a:rPr>
                  <a:t>ailure </a:t>
                </a:r>
                <a:r>
                  <a:rPr lang="en-US" altLang="zh-CN" sz="2400" dirty="0">
                    <a:solidFill>
                      <a:schemeClr val="tx1">
                        <a:lumMod val="50000"/>
                      </a:schemeClr>
                    </a:solidFill>
                    <a:latin typeface="Optima" panose="02000503060000020004" pitchFamily="2" charset="0"/>
                    <a:cs typeface="Gill Sans" panose="020B0502020104020203" pitchFamily="34" charset="-79"/>
                  </a:rPr>
                  <a:t>exe.</a:t>
                </a:r>
                <a:r>
                  <a:rPr lang="zh-CN" altLang="en-US" sz="2400" dirty="0">
                    <a:solidFill>
                      <a:schemeClr val="tx1">
                        <a:lumMod val="50000"/>
                      </a:schemeClr>
                    </a:solidFill>
                    <a:latin typeface="Optima" panose="02000503060000020004" pitchFamily="2" charset="0"/>
                    <a:cs typeface="Gill Sans" panose="020B0502020104020203" pitchFamily="34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𝑒</m:t>
                        </m:r>
                        <m:r>
                          <a:rPr lang="en-CA" altLang="zh-CN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′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𝑛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  <a:latin typeface="Optima" panose="02000503060000020004" pitchFamily="2" charset="0"/>
                  <a:cs typeface="Gill Sans" panose="020B0502020104020203" pitchFamily="34" charset="-79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ACBA22E-AD78-FF4A-AA29-405014C47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677" y="2611088"/>
                <a:ext cx="2796298" cy="461665"/>
              </a:xfrm>
              <a:prstGeom prst="rect">
                <a:avLst/>
              </a:prstGeom>
              <a:blipFill>
                <a:blip r:embed="rId4"/>
                <a:stretch>
                  <a:fillRect l="-3167"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9365DCE2-463A-5747-A70C-CFC05342CFC0}"/>
              </a:ext>
            </a:extLst>
          </p:cNvPr>
          <p:cNvSpPr/>
          <p:nvPr/>
        </p:nvSpPr>
        <p:spPr>
          <a:xfrm>
            <a:off x="1026588" y="3037135"/>
            <a:ext cx="2646757" cy="341208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AFF618B-FC96-464F-BA83-FD5653AFD42F}"/>
              </a:ext>
            </a:extLst>
          </p:cNvPr>
          <p:cNvSpPr txBox="1"/>
          <p:nvPr/>
        </p:nvSpPr>
        <p:spPr>
          <a:xfrm>
            <a:off x="2073882" y="2909085"/>
            <a:ext cx="527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Optima" panose="02000503060000020004" pitchFamily="2" charset="0"/>
              </a:rPr>
              <a:t>𝗫</a:t>
            </a:r>
            <a:endParaRPr lang="en-US" sz="2800" dirty="0">
              <a:solidFill>
                <a:srgbClr val="FF0000"/>
              </a:solidFill>
              <a:latin typeface="Optima" panose="02000503060000020004" pitchFamily="2" charset="0"/>
            </a:endParaRP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0EE8FBA1-465E-2643-812E-90A4360BA3E6}"/>
              </a:ext>
            </a:extLst>
          </p:cNvPr>
          <p:cNvSpPr/>
          <p:nvPr/>
        </p:nvSpPr>
        <p:spPr>
          <a:xfrm rot="16200000">
            <a:off x="1828946" y="2592765"/>
            <a:ext cx="1023933" cy="2155248"/>
          </a:xfrm>
          <a:prstGeom prst="arc">
            <a:avLst>
              <a:gd name="adj1" fmla="val 17171008"/>
              <a:gd name="adj2" fmla="val 4579619"/>
            </a:avLst>
          </a:prstGeom>
          <a:ln w="25400">
            <a:solidFill>
              <a:srgbClr val="FF0000"/>
            </a:solidFill>
            <a:prstDash val="dash"/>
            <a:headEnd type="stealth" w="lg" len="lg"/>
            <a:tailEnd type="stealth" w="lg" len="lg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701371 w 1713776"/>
                      <a:gd name="connsiteY0" fmla="*/ 784030 h 1340749"/>
                      <a:gd name="connsiteX1" fmla="*/ 1013171 w 1713776"/>
                      <a:gd name="connsiteY1" fmla="*/ 1329505 h 1340749"/>
                      <a:gd name="connsiteX2" fmla="*/ 211483 w 1713776"/>
                      <a:gd name="connsiteY2" fmla="*/ 1111344 h 1340749"/>
                      <a:gd name="connsiteX3" fmla="*/ 856888 w 1713776"/>
                      <a:gd name="connsiteY3" fmla="*/ 670375 h 1340749"/>
                      <a:gd name="connsiteX4" fmla="*/ 1701371 w 1713776"/>
                      <a:gd name="connsiteY4" fmla="*/ 784030 h 1340749"/>
                      <a:gd name="connsiteX0" fmla="*/ 1701371 w 1713776"/>
                      <a:gd name="connsiteY0" fmla="*/ 784030 h 1340749"/>
                      <a:gd name="connsiteX1" fmla="*/ 1013171 w 1713776"/>
                      <a:gd name="connsiteY1" fmla="*/ 1329505 h 1340749"/>
                      <a:gd name="connsiteX2" fmla="*/ 211483 w 1713776"/>
                      <a:gd name="connsiteY2" fmla="*/ 1111344 h 1340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13776" h="1340749" stroke="0" extrusionOk="0">
                        <a:moveTo>
                          <a:pt x="1701371" y="784030"/>
                        </a:moveTo>
                        <a:cubicBezTo>
                          <a:pt x="1618649" y="1047128"/>
                          <a:pt x="1333257" y="1290571"/>
                          <a:pt x="1013171" y="1329505"/>
                        </a:cubicBezTo>
                        <a:cubicBezTo>
                          <a:pt x="763237" y="1382773"/>
                          <a:pt x="401010" y="1290082"/>
                          <a:pt x="211483" y="1111344"/>
                        </a:cubicBezTo>
                        <a:cubicBezTo>
                          <a:pt x="415183" y="937814"/>
                          <a:pt x="588279" y="936216"/>
                          <a:pt x="856888" y="670375"/>
                        </a:cubicBezTo>
                        <a:cubicBezTo>
                          <a:pt x="1002795" y="720365"/>
                          <a:pt x="1532632" y="721501"/>
                          <a:pt x="1701371" y="784030"/>
                        </a:cubicBezTo>
                        <a:close/>
                      </a:path>
                      <a:path w="1713776" h="1340749" fill="none" extrusionOk="0">
                        <a:moveTo>
                          <a:pt x="1701371" y="784030"/>
                        </a:moveTo>
                        <a:cubicBezTo>
                          <a:pt x="1666460" y="1063709"/>
                          <a:pt x="1377941" y="1253555"/>
                          <a:pt x="1013171" y="1329505"/>
                        </a:cubicBezTo>
                        <a:cubicBezTo>
                          <a:pt x="684006" y="1367897"/>
                          <a:pt x="373082" y="1325164"/>
                          <a:pt x="211483" y="1111344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ADDABF7-0DC8-4B49-B5CA-837E6A83728C}"/>
                  </a:ext>
                </a:extLst>
              </p:cNvPr>
              <p:cNvSpPr txBox="1"/>
              <p:nvPr/>
            </p:nvSpPr>
            <p:spPr>
              <a:xfrm>
                <a:off x="5281658" y="4385797"/>
                <a:ext cx="6657668" cy="1463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The root cause is located at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the</a:t>
                </a:r>
                <a:r>
                  <a:rPr 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inflection point between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𝑒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dirty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800" b="0" i="1" dirty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m:rPr>
                        <m:sty m:val="p"/>
                      </m:rPr>
                      <a:rPr lang="zh-CN" altLang="en-US" sz="2800" b="0" i="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ϵ</m:t>
                    </m:r>
                    <m:r>
                      <a:rPr lang="zh-CN" altLang="en-US" sz="2800" b="0" i="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8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en-US" altLang="zh-CN" sz="28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that has the longest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common</a:t>
                </a:r>
                <a:r>
                  <a:rPr 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prefix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with</a:t>
                </a:r>
                <a:r>
                  <a:rPr 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</m:ctrlPr>
                      </m:sSubPr>
                      <m:e>
                        <m:r>
                          <a:rPr lang="en-US" altLang="zh-CN" sz="2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𝑒</m:t>
                        </m:r>
                      </m:e>
                      <m:sub>
                        <m:r>
                          <a:rPr lang="en-US" altLang="zh-CN" sz="2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.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ADDABF7-0DC8-4B49-B5CA-837E6A837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658" y="4385797"/>
                <a:ext cx="6657668" cy="1463799"/>
              </a:xfrm>
              <a:prstGeom prst="rect">
                <a:avLst/>
              </a:prstGeom>
              <a:blipFill>
                <a:blip r:embed="rId7"/>
                <a:stretch>
                  <a:fillRect t="-3419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D9BAC6F-2AC5-C24C-A6FB-1F3C5D48ECD4}"/>
                  </a:ext>
                </a:extLst>
              </p:cNvPr>
              <p:cNvSpPr txBox="1"/>
              <p:nvPr/>
            </p:nvSpPr>
            <p:spPr>
              <a:xfrm>
                <a:off x="5766316" y="3610539"/>
                <a:ext cx="55046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altLang="zh-CN" sz="24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:</a:t>
                </a:r>
                <a:r>
                  <a:rPr lang="zh-CN" altLang="en-US" sz="24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4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the</a:t>
                </a:r>
                <a:r>
                  <a:rPr lang="zh-CN" altLang="en-US" sz="24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4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set</a:t>
                </a:r>
                <a:r>
                  <a:rPr lang="zh-CN" altLang="en-US" sz="24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4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of</a:t>
                </a:r>
                <a:r>
                  <a:rPr lang="zh-CN" altLang="en-US" sz="24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4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all</a:t>
                </a:r>
                <a:r>
                  <a:rPr lang="zh-CN" altLang="en-US" sz="24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4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non-failure</a:t>
                </a:r>
                <a:r>
                  <a:rPr lang="zh-CN" altLang="en-US" sz="24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4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executions.</a:t>
                </a:r>
                <a:endParaRPr lang="en-US" sz="2400" dirty="0">
                  <a:solidFill>
                    <a:schemeClr val="tx1">
                      <a:lumMod val="50000"/>
                    </a:schemeClr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D9BAC6F-2AC5-C24C-A6FB-1F3C5D48E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316" y="3610539"/>
                <a:ext cx="5504681" cy="461665"/>
              </a:xfrm>
              <a:prstGeom prst="rect">
                <a:avLst/>
              </a:prstGeom>
              <a:blipFill>
                <a:blip r:embed="rId8"/>
                <a:stretch>
                  <a:fillRect t="-7895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CEEB453-D95C-0D45-B60B-8363E972989E}"/>
                  </a:ext>
                </a:extLst>
              </p:cNvPr>
              <p:cNvSpPr txBox="1"/>
              <p:nvPr/>
            </p:nvSpPr>
            <p:spPr>
              <a:xfrm>
                <a:off x="5580748" y="1783393"/>
                <a:ext cx="6059488" cy="1419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Their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inflection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point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is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the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first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instruction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in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that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differs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from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the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instruction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at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the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same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point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.</a:t>
                </a:r>
                <a:endParaRPr lang="en-US" sz="2800" dirty="0">
                  <a:solidFill>
                    <a:schemeClr val="tx1">
                      <a:lumMod val="50000"/>
                    </a:schemeClr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CEEB453-D95C-0D45-B60B-8363E9729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748" y="1783393"/>
                <a:ext cx="6059488" cy="1419491"/>
              </a:xfrm>
              <a:prstGeom prst="rect">
                <a:avLst/>
              </a:prstGeom>
              <a:blipFill>
                <a:blip r:embed="rId9"/>
                <a:stretch>
                  <a:fillRect t="-3540" b="-1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F9D89179-3A72-4748-AC3F-B0099326F66A}"/>
              </a:ext>
            </a:extLst>
          </p:cNvPr>
          <p:cNvSpPr txBox="1"/>
          <p:nvPr/>
        </p:nvSpPr>
        <p:spPr>
          <a:xfrm>
            <a:off x="3571398" y="4114688"/>
            <a:ext cx="1734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B050"/>
                </a:solidFill>
                <a:latin typeface="Optima" panose="02000503060000020004" pitchFamily="2" charset="0"/>
                <a:cs typeface="Gill Sans" panose="020B0502020104020203" pitchFamily="34" charset="-79"/>
              </a:rPr>
              <a:t>Common</a:t>
            </a:r>
            <a:r>
              <a:rPr lang="zh-CN" altLang="en-US" sz="2400" b="1" dirty="0">
                <a:solidFill>
                  <a:srgbClr val="00B050"/>
                </a:solidFill>
                <a:latin typeface="Optima" panose="02000503060000020004" pitchFamily="2" charset="0"/>
                <a:cs typeface="Gill Sans" panose="020B0502020104020203" pitchFamily="34" charset="-79"/>
              </a:rPr>
              <a:t> </a:t>
            </a:r>
            <a:r>
              <a:rPr lang="en-US" altLang="zh-CN" sz="2400" b="1" dirty="0">
                <a:solidFill>
                  <a:srgbClr val="00B050"/>
                </a:solidFill>
                <a:latin typeface="Optima" panose="02000503060000020004" pitchFamily="2" charset="0"/>
                <a:cs typeface="Gill Sans" panose="020B0502020104020203" pitchFamily="34" charset="-79"/>
              </a:rPr>
              <a:t>prefix</a:t>
            </a:r>
            <a:endParaRPr lang="en-US" sz="2400" b="1" dirty="0">
              <a:solidFill>
                <a:srgbClr val="00B050"/>
              </a:solidFill>
              <a:latin typeface="Optima" panose="02000503060000020004" pitchFamily="2" charset="0"/>
              <a:cs typeface="Gill Sans" panose="020B0502020104020203" pitchFamily="34" charset="-79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D85E4BB-2AB9-214F-AFBB-9EB88D953CC2}"/>
              </a:ext>
            </a:extLst>
          </p:cNvPr>
          <p:cNvSpPr/>
          <p:nvPr/>
        </p:nvSpPr>
        <p:spPr>
          <a:xfrm>
            <a:off x="1088939" y="3359085"/>
            <a:ext cx="306000" cy="30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1F0D841-0236-AA47-9FF5-33AB3ABF1C3B}"/>
              </a:ext>
            </a:extLst>
          </p:cNvPr>
          <p:cNvSpPr/>
          <p:nvPr/>
        </p:nvSpPr>
        <p:spPr>
          <a:xfrm>
            <a:off x="3309623" y="3359083"/>
            <a:ext cx="306000" cy="30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565295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16D84-FF4A-CF44-9E59-69C2DED70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8" y="290292"/>
            <a:ext cx="10813890" cy="868430"/>
          </a:xfrm>
        </p:spPr>
        <p:txBody>
          <a:bodyPr>
            <a:normAutofit/>
          </a:bodyPr>
          <a:lstStyle/>
          <a:p>
            <a:r>
              <a:rPr lang="en-US" altLang="zh-CN" dirty="0"/>
              <a:t>Inflection Point Hypothesis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2D206BE-1A43-7341-B0F5-89CBC4CB9996}"/>
              </a:ext>
            </a:extLst>
          </p:cNvPr>
          <p:cNvCxnSpPr>
            <a:cxnSpLocks/>
            <a:stCxn id="5" idx="4"/>
            <a:endCxn id="10" idx="0"/>
          </p:cNvCxnSpPr>
          <p:nvPr/>
        </p:nvCxnSpPr>
        <p:spPr>
          <a:xfrm>
            <a:off x="1249084" y="3328944"/>
            <a:ext cx="0" cy="266400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BE95F8B3-99E3-694C-B7CC-1E41F0FA1228}"/>
              </a:ext>
            </a:extLst>
          </p:cNvPr>
          <p:cNvSpPr/>
          <p:nvPr/>
        </p:nvSpPr>
        <p:spPr>
          <a:xfrm>
            <a:off x="1141084" y="3112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8126AB6-CC4E-2944-8682-A37B0682B722}"/>
              </a:ext>
            </a:extLst>
          </p:cNvPr>
          <p:cNvSpPr/>
          <p:nvPr/>
        </p:nvSpPr>
        <p:spPr>
          <a:xfrm>
            <a:off x="1141084" y="3688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F3E42F6-B96A-2D48-99B7-B81E50256E27}"/>
              </a:ext>
            </a:extLst>
          </p:cNvPr>
          <p:cNvSpPr/>
          <p:nvPr/>
        </p:nvSpPr>
        <p:spPr>
          <a:xfrm>
            <a:off x="1141084" y="4264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3B0546E-4930-D44A-9D2A-3255132D1AF7}"/>
              </a:ext>
            </a:extLst>
          </p:cNvPr>
          <p:cNvSpPr/>
          <p:nvPr/>
        </p:nvSpPr>
        <p:spPr>
          <a:xfrm>
            <a:off x="1141084" y="4840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A3779D2-5132-5C49-90C2-EFF393107EAB}"/>
              </a:ext>
            </a:extLst>
          </p:cNvPr>
          <p:cNvSpPr/>
          <p:nvPr/>
        </p:nvSpPr>
        <p:spPr>
          <a:xfrm>
            <a:off x="1141084" y="5416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BA3243D-2CBF-4844-B4DD-638197E28F15}"/>
              </a:ext>
            </a:extLst>
          </p:cNvPr>
          <p:cNvSpPr/>
          <p:nvPr/>
        </p:nvSpPr>
        <p:spPr>
          <a:xfrm>
            <a:off x="1141084" y="5992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E143DC5-65A6-6B43-B6ED-A10AB6E92011}"/>
              </a:ext>
            </a:extLst>
          </p:cNvPr>
          <p:cNvSpPr/>
          <p:nvPr/>
        </p:nvSpPr>
        <p:spPr>
          <a:xfrm>
            <a:off x="1141084" y="6568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BD79EF-C665-3643-9D50-CF35CDEE557B}"/>
              </a:ext>
            </a:extLst>
          </p:cNvPr>
          <p:cNvSpPr txBox="1"/>
          <p:nvPr/>
        </p:nvSpPr>
        <p:spPr>
          <a:xfrm>
            <a:off x="1390986" y="3566111"/>
            <a:ext cx="1097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a=0;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37F1BFA-4490-E54C-B17F-BE812ACFEB04}"/>
              </a:ext>
            </a:extLst>
          </p:cNvPr>
          <p:cNvSpPr/>
          <p:nvPr/>
        </p:nvSpPr>
        <p:spPr>
          <a:xfrm>
            <a:off x="1135757" y="3400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E296D64-9FE9-B54F-998B-C845DC35596C}"/>
              </a:ext>
            </a:extLst>
          </p:cNvPr>
          <p:cNvSpPr/>
          <p:nvPr/>
        </p:nvSpPr>
        <p:spPr>
          <a:xfrm>
            <a:off x="1135757" y="3976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25AEBCE-CCAB-7040-8DFC-2A2AC3B33B3B}"/>
              </a:ext>
            </a:extLst>
          </p:cNvPr>
          <p:cNvSpPr/>
          <p:nvPr/>
        </p:nvSpPr>
        <p:spPr>
          <a:xfrm>
            <a:off x="1136260" y="4552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2E8B854-39FF-AC46-BB03-F4EE952C2C1A}"/>
              </a:ext>
            </a:extLst>
          </p:cNvPr>
          <p:cNvSpPr/>
          <p:nvPr/>
        </p:nvSpPr>
        <p:spPr>
          <a:xfrm>
            <a:off x="1135757" y="5708498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92D89D-10A0-F54B-ABB5-9FF3F44B55D4}"/>
              </a:ext>
            </a:extLst>
          </p:cNvPr>
          <p:cNvSpPr txBox="1"/>
          <p:nvPr/>
        </p:nvSpPr>
        <p:spPr>
          <a:xfrm>
            <a:off x="1385672" y="5910710"/>
            <a:ext cx="1892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if(a!=0)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6E0F0E-D782-9A45-B1FD-3F1459A2F41E}"/>
              </a:ext>
            </a:extLst>
          </p:cNvPr>
          <p:cNvSpPr txBox="1"/>
          <p:nvPr/>
        </p:nvSpPr>
        <p:spPr>
          <a:xfrm>
            <a:off x="1351255" y="4430111"/>
            <a:ext cx="134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urier" pitchFamily="2" charset="0"/>
                <a:cs typeface="Consolas" panose="020B0609020204030204" pitchFamily="49" charset="0"/>
              </a:rPr>
              <a:t>a=-1;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C304E5-EB34-B944-B894-4BEF79EB3DEA}"/>
              </a:ext>
            </a:extLst>
          </p:cNvPr>
          <p:cNvSpPr txBox="1"/>
          <p:nvPr/>
        </p:nvSpPr>
        <p:spPr>
          <a:xfrm>
            <a:off x="1351255" y="3289767"/>
            <a:ext cx="2216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ourier" pitchFamily="2" charset="0"/>
                <a:cs typeface="Consolas" panose="020B0609020204030204" pitchFamily="49" charset="0"/>
              </a:rPr>
              <a:t>if(CONFIG)</a:t>
            </a:r>
            <a:endParaRPr lang="en-US" sz="2400" dirty="0">
              <a:solidFill>
                <a:srgbClr val="FF0000"/>
              </a:solidFill>
              <a:latin typeface="Courier" pitchFamily="2" charset="0"/>
              <a:cs typeface="Consolas" panose="020B0609020204030204" pitchFamily="49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04A9301-9D09-224C-A616-643287E5818E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>
            <a:off x="1249084" y="6208944"/>
            <a:ext cx="0" cy="36000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1439EA3-7B9C-C946-8BD3-B9C4199AE77C}"/>
              </a:ext>
            </a:extLst>
          </p:cNvPr>
          <p:cNvSpPr txBox="1"/>
          <p:nvPr/>
        </p:nvSpPr>
        <p:spPr>
          <a:xfrm>
            <a:off x="1357084" y="6446111"/>
            <a:ext cx="1427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FAIL;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2C66208-612D-9B45-AE15-39BA07614B6B}"/>
                  </a:ext>
                </a:extLst>
              </p:cNvPr>
              <p:cNvSpPr txBox="1"/>
              <p:nvPr/>
            </p:nvSpPr>
            <p:spPr>
              <a:xfrm>
                <a:off x="135727" y="2597312"/>
                <a:ext cx="2216059" cy="491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tx1">
                        <a:lumMod val="50000"/>
                      </a:schemeClr>
                    </a:solidFill>
                    <a:latin typeface="Optima" panose="02000503060000020004" pitchFamily="2" charset="0"/>
                    <a:cs typeface="Gill Sans" panose="020B0502020104020203" pitchFamily="34" charset="-79"/>
                  </a:rPr>
                  <a:t>Failure </a:t>
                </a:r>
                <a:r>
                  <a:rPr lang="en-US" altLang="zh-CN" sz="2400" dirty="0">
                    <a:solidFill>
                      <a:schemeClr val="tx1">
                        <a:lumMod val="50000"/>
                      </a:schemeClr>
                    </a:solidFill>
                    <a:latin typeface="Optima" panose="02000503060000020004" pitchFamily="2" charset="0"/>
                    <a:cs typeface="Gill Sans" panose="020B0502020104020203" pitchFamily="34" charset="-79"/>
                  </a:rPr>
                  <a:t>exe.</a:t>
                </a:r>
                <a:r>
                  <a:rPr lang="zh-CN" altLang="en-US" sz="2400" dirty="0">
                    <a:solidFill>
                      <a:schemeClr val="tx1">
                        <a:lumMod val="50000"/>
                      </a:schemeClr>
                    </a:solidFill>
                    <a:latin typeface="Optima" panose="02000503060000020004" pitchFamily="2" charset="0"/>
                    <a:cs typeface="Gill Sans" panose="020B0502020104020203" pitchFamily="34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𝑒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𝑓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  <a:latin typeface="Optima" panose="02000503060000020004" pitchFamily="2" charset="0"/>
                  <a:cs typeface="Gill Sans" panose="020B0502020104020203" pitchFamily="34" charset="-79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2C66208-612D-9B45-AE15-39BA07614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27" y="2597312"/>
                <a:ext cx="2216059" cy="491288"/>
              </a:xfrm>
              <a:prstGeom prst="rect">
                <a:avLst/>
              </a:prstGeom>
              <a:blipFill>
                <a:blip r:embed="rId3"/>
                <a:stretch>
                  <a:fillRect l="-571" t="-7692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B0C2C2D-F0DA-644C-AE61-EBA130A90153}"/>
              </a:ext>
            </a:extLst>
          </p:cNvPr>
          <p:cNvCxnSpPr>
            <a:cxnSpLocks/>
            <a:stCxn id="25" idx="4"/>
            <a:endCxn id="36" idx="0"/>
          </p:cNvCxnSpPr>
          <p:nvPr/>
        </p:nvCxnSpPr>
        <p:spPr>
          <a:xfrm flipH="1">
            <a:off x="3454156" y="3328944"/>
            <a:ext cx="5327" cy="3229559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E60309B3-CEB2-D541-95D3-28902B5C7453}"/>
              </a:ext>
            </a:extLst>
          </p:cNvPr>
          <p:cNvSpPr/>
          <p:nvPr/>
        </p:nvSpPr>
        <p:spPr>
          <a:xfrm>
            <a:off x="3351483" y="3112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2088584-105C-0F47-85C9-9F32B635AE38}"/>
              </a:ext>
            </a:extLst>
          </p:cNvPr>
          <p:cNvSpPr/>
          <p:nvPr/>
        </p:nvSpPr>
        <p:spPr>
          <a:xfrm>
            <a:off x="3351483" y="3688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13A32E5-6030-4A4D-AD14-009242341A52}"/>
              </a:ext>
            </a:extLst>
          </p:cNvPr>
          <p:cNvSpPr/>
          <p:nvPr/>
        </p:nvSpPr>
        <p:spPr>
          <a:xfrm>
            <a:off x="3351483" y="4264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6BB9ED4-2107-9440-A464-E48B3746FF3A}"/>
              </a:ext>
            </a:extLst>
          </p:cNvPr>
          <p:cNvSpPr/>
          <p:nvPr/>
        </p:nvSpPr>
        <p:spPr>
          <a:xfrm>
            <a:off x="3351483" y="4840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BD922FC-1C2F-874F-A8C2-DDA71A7D84C5}"/>
              </a:ext>
            </a:extLst>
          </p:cNvPr>
          <p:cNvSpPr/>
          <p:nvPr/>
        </p:nvSpPr>
        <p:spPr>
          <a:xfrm>
            <a:off x="3351483" y="5416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895D697-9C74-344B-95B8-C46E4169D257}"/>
              </a:ext>
            </a:extLst>
          </p:cNvPr>
          <p:cNvSpPr/>
          <p:nvPr/>
        </p:nvSpPr>
        <p:spPr>
          <a:xfrm>
            <a:off x="3351483" y="5992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6F079C-2CEA-3640-8D9F-B36188FB5F64}"/>
              </a:ext>
            </a:extLst>
          </p:cNvPr>
          <p:cNvSpPr txBox="1"/>
          <p:nvPr/>
        </p:nvSpPr>
        <p:spPr>
          <a:xfrm>
            <a:off x="3601385" y="3566111"/>
            <a:ext cx="1097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a=0;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E8A8543-D633-6648-AE3D-AE5EBAD182C1}"/>
              </a:ext>
            </a:extLst>
          </p:cNvPr>
          <p:cNvSpPr/>
          <p:nvPr/>
        </p:nvSpPr>
        <p:spPr>
          <a:xfrm>
            <a:off x="3346156" y="3400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BAB9D98-8166-2949-A116-757F99181D68}"/>
              </a:ext>
            </a:extLst>
          </p:cNvPr>
          <p:cNvSpPr/>
          <p:nvPr/>
        </p:nvSpPr>
        <p:spPr>
          <a:xfrm>
            <a:off x="3346156" y="3976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3893121-B7BA-AB4D-92AC-9A456BD8CDFD}"/>
              </a:ext>
            </a:extLst>
          </p:cNvPr>
          <p:cNvSpPr/>
          <p:nvPr/>
        </p:nvSpPr>
        <p:spPr>
          <a:xfrm>
            <a:off x="3346659" y="6278716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1816D0A-4ADD-904F-B8C5-394410DA2713}"/>
              </a:ext>
            </a:extLst>
          </p:cNvPr>
          <p:cNvSpPr/>
          <p:nvPr/>
        </p:nvSpPr>
        <p:spPr>
          <a:xfrm>
            <a:off x="3346156" y="6558503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38307CF-8F4F-0940-B2E6-81076A4F0C1C}"/>
              </a:ext>
            </a:extLst>
          </p:cNvPr>
          <p:cNvSpPr txBox="1"/>
          <p:nvPr/>
        </p:nvSpPr>
        <p:spPr>
          <a:xfrm>
            <a:off x="3596071" y="5910710"/>
            <a:ext cx="1892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if(a!=0)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9BE8B9F-68A4-6D4B-B9C5-DF1EC90BC900}"/>
              </a:ext>
            </a:extLst>
          </p:cNvPr>
          <p:cNvSpPr txBox="1"/>
          <p:nvPr/>
        </p:nvSpPr>
        <p:spPr>
          <a:xfrm>
            <a:off x="3561654" y="6155883"/>
            <a:ext cx="134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urier" pitchFamily="2" charset="0"/>
                <a:cs typeface="Consolas" panose="020B0609020204030204" pitchFamily="49" charset="0"/>
              </a:rPr>
              <a:t>a=-1;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9523B6E-1464-C442-A9A7-A18A5743F4EF}"/>
              </a:ext>
            </a:extLst>
          </p:cNvPr>
          <p:cNvSpPr txBox="1"/>
          <p:nvPr/>
        </p:nvSpPr>
        <p:spPr>
          <a:xfrm>
            <a:off x="3561654" y="3289767"/>
            <a:ext cx="2216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ourier" pitchFamily="2" charset="0"/>
                <a:cs typeface="Consolas" panose="020B0609020204030204" pitchFamily="49" charset="0"/>
              </a:rPr>
              <a:t>if(CONFIG)</a:t>
            </a:r>
            <a:endParaRPr lang="en-US" sz="2400" dirty="0">
              <a:solidFill>
                <a:srgbClr val="FF0000"/>
              </a:solidFill>
              <a:latin typeface="Courier" pitchFamily="2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ACBA22E-AD78-FF4A-AA29-405014C47CD6}"/>
                  </a:ext>
                </a:extLst>
              </p:cNvPr>
              <p:cNvSpPr txBox="1"/>
              <p:nvPr/>
            </p:nvSpPr>
            <p:spPr>
              <a:xfrm>
                <a:off x="2522677" y="2611088"/>
                <a:ext cx="27962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tx1">
                        <a:lumMod val="50000"/>
                      </a:schemeClr>
                    </a:solidFill>
                    <a:latin typeface="Optima" panose="02000503060000020004" pitchFamily="2" charset="0"/>
                    <a:cs typeface="Gill Sans" panose="020B0502020104020203" pitchFamily="34" charset="-79"/>
                  </a:rPr>
                  <a:t>Non-f</a:t>
                </a:r>
                <a:r>
                  <a:rPr lang="en-US" sz="2400" dirty="0">
                    <a:solidFill>
                      <a:schemeClr val="tx1">
                        <a:lumMod val="50000"/>
                      </a:schemeClr>
                    </a:solidFill>
                    <a:latin typeface="Optima" panose="02000503060000020004" pitchFamily="2" charset="0"/>
                    <a:cs typeface="Gill Sans" panose="020B0502020104020203" pitchFamily="34" charset="-79"/>
                  </a:rPr>
                  <a:t>ailure </a:t>
                </a:r>
                <a:r>
                  <a:rPr lang="en-US" altLang="zh-CN" sz="2400" dirty="0">
                    <a:solidFill>
                      <a:schemeClr val="tx1">
                        <a:lumMod val="50000"/>
                      </a:schemeClr>
                    </a:solidFill>
                    <a:latin typeface="Optima" panose="02000503060000020004" pitchFamily="2" charset="0"/>
                    <a:cs typeface="Gill Sans" panose="020B0502020104020203" pitchFamily="34" charset="-79"/>
                  </a:rPr>
                  <a:t>exe.</a:t>
                </a:r>
                <a:r>
                  <a:rPr lang="zh-CN" altLang="en-US" sz="2400" dirty="0">
                    <a:solidFill>
                      <a:schemeClr val="tx1">
                        <a:lumMod val="50000"/>
                      </a:schemeClr>
                    </a:solidFill>
                    <a:latin typeface="Optima" panose="02000503060000020004" pitchFamily="2" charset="0"/>
                    <a:cs typeface="Gill Sans" panose="020B0502020104020203" pitchFamily="34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𝑒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𝑛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  <a:latin typeface="Optima" panose="02000503060000020004" pitchFamily="2" charset="0"/>
                  <a:cs typeface="Gill Sans" panose="020B0502020104020203" pitchFamily="34" charset="-79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ACBA22E-AD78-FF4A-AA29-405014C47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677" y="2611088"/>
                <a:ext cx="2796298" cy="461665"/>
              </a:xfrm>
              <a:prstGeom prst="rect">
                <a:avLst/>
              </a:prstGeom>
              <a:blipFill>
                <a:blip r:embed="rId4"/>
                <a:stretch>
                  <a:fillRect l="-1810"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9365DCE2-463A-5747-A70C-CFC05342CFC0}"/>
              </a:ext>
            </a:extLst>
          </p:cNvPr>
          <p:cNvSpPr/>
          <p:nvPr/>
        </p:nvSpPr>
        <p:spPr>
          <a:xfrm>
            <a:off x="1026588" y="3037135"/>
            <a:ext cx="2646757" cy="1480008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AFF618B-FC96-464F-BA83-FD5653AFD42F}"/>
              </a:ext>
            </a:extLst>
          </p:cNvPr>
          <p:cNvSpPr txBox="1"/>
          <p:nvPr/>
        </p:nvSpPr>
        <p:spPr>
          <a:xfrm>
            <a:off x="3207960" y="4416217"/>
            <a:ext cx="527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Optima" panose="02000503060000020004" pitchFamily="2" charset="0"/>
              </a:rPr>
              <a:t>𝗫</a:t>
            </a:r>
            <a:endParaRPr lang="en-US" sz="2800" dirty="0">
              <a:solidFill>
                <a:srgbClr val="FF0000"/>
              </a:solidFill>
              <a:latin typeface="Optima" panose="02000503060000020004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3D59D16-A497-444B-B020-FE937778E846}"/>
                  </a:ext>
                </a:extLst>
              </p:cNvPr>
              <p:cNvSpPr txBox="1"/>
              <p:nvPr/>
            </p:nvSpPr>
            <p:spPr>
              <a:xfrm>
                <a:off x="5281658" y="4385797"/>
                <a:ext cx="6657668" cy="1463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The root cause is located at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the</a:t>
                </a:r>
                <a:r>
                  <a:rPr 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inflection point between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𝑒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dirty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800" b="0" i="1" dirty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m:rPr>
                        <m:sty m:val="p"/>
                      </m:rPr>
                      <a:rPr lang="zh-CN" altLang="en-US" sz="2800" b="0" i="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ϵ</m:t>
                    </m:r>
                    <m:r>
                      <a:rPr lang="zh-CN" altLang="en-US" sz="2800" b="0" i="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8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en-US" altLang="zh-CN" sz="28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that has the longest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common</a:t>
                </a:r>
                <a:r>
                  <a:rPr 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prefix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with</a:t>
                </a:r>
                <a:r>
                  <a:rPr 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</m:ctrlPr>
                      </m:sSubPr>
                      <m:e>
                        <m:r>
                          <a:rPr lang="en-US" altLang="zh-CN" sz="2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𝑒</m:t>
                        </m:r>
                      </m:e>
                      <m:sub>
                        <m:r>
                          <a:rPr lang="en-US" altLang="zh-CN" sz="2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.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3D59D16-A497-444B-B020-FE937778E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658" y="4385797"/>
                <a:ext cx="6657668" cy="1463799"/>
              </a:xfrm>
              <a:prstGeom prst="rect">
                <a:avLst/>
              </a:prstGeom>
              <a:blipFill>
                <a:blip r:embed="rId7"/>
                <a:stretch>
                  <a:fillRect t="-3419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DCCA45D-2862-CF4A-8CBF-E2BC65FBC1BF}"/>
                  </a:ext>
                </a:extLst>
              </p:cNvPr>
              <p:cNvSpPr txBox="1"/>
              <p:nvPr/>
            </p:nvSpPr>
            <p:spPr>
              <a:xfrm>
                <a:off x="5766316" y="3610539"/>
                <a:ext cx="55046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altLang="zh-CN" sz="24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:</a:t>
                </a:r>
                <a:r>
                  <a:rPr lang="zh-CN" altLang="en-US" sz="24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4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the</a:t>
                </a:r>
                <a:r>
                  <a:rPr lang="zh-CN" altLang="en-US" sz="24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4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set</a:t>
                </a:r>
                <a:r>
                  <a:rPr lang="zh-CN" altLang="en-US" sz="24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4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of</a:t>
                </a:r>
                <a:r>
                  <a:rPr lang="zh-CN" altLang="en-US" sz="24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4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all</a:t>
                </a:r>
                <a:r>
                  <a:rPr lang="zh-CN" altLang="en-US" sz="24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4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non-failure</a:t>
                </a:r>
                <a:r>
                  <a:rPr lang="zh-CN" altLang="en-US" sz="24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4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executions.</a:t>
                </a:r>
                <a:endParaRPr lang="en-US" sz="2400" dirty="0">
                  <a:solidFill>
                    <a:schemeClr val="tx1">
                      <a:lumMod val="50000"/>
                    </a:schemeClr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DCCA45D-2862-CF4A-8CBF-E2BC65FBC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316" y="3610539"/>
                <a:ext cx="5504681" cy="461665"/>
              </a:xfrm>
              <a:prstGeom prst="rect">
                <a:avLst/>
              </a:prstGeom>
              <a:blipFill>
                <a:blip r:embed="rId8"/>
                <a:stretch>
                  <a:fillRect t="-7895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0A7FCCB-DBD9-5B4B-962A-2823D07C3DE2}"/>
                  </a:ext>
                </a:extLst>
              </p:cNvPr>
              <p:cNvSpPr txBox="1"/>
              <p:nvPr/>
            </p:nvSpPr>
            <p:spPr>
              <a:xfrm>
                <a:off x="5580748" y="1783393"/>
                <a:ext cx="6059488" cy="1419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Their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inflection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point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is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the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first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instruction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in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that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differs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from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the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instruction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at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the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same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point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.</a:t>
                </a:r>
                <a:endParaRPr lang="en-US" sz="2800" dirty="0">
                  <a:solidFill>
                    <a:schemeClr val="tx1">
                      <a:lumMod val="50000"/>
                    </a:schemeClr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0A7FCCB-DBD9-5B4B-962A-2823D07C3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748" y="1783393"/>
                <a:ext cx="6059488" cy="1419491"/>
              </a:xfrm>
              <a:prstGeom prst="rect">
                <a:avLst/>
              </a:prstGeom>
              <a:blipFill>
                <a:blip r:embed="rId9"/>
                <a:stretch>
                  <a:fillRect t="-3540" b="-1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>
            <a:extLst>
              <a:ext uri="{FF2B5EF4-FFF2-40B4-BE49-F238E27FC236}">
                <a16:creationId xmlns:a16="http://schemas.microsoft.com/office/drawing/2014/main" id="{0A472B78-8639-314A-AC6E-F9D818D7F180}"/>
              </a:ext>
            </a:extLst>
          </p:cNvPr>
          <p:cNvSpPr/>
          <p:nvPr/>
        </p:nvSpPr>
        <p:spPr>
          <a:xfrm>
            <a:off x="1088939" y="4505711"/>
            <a:ext cx="306000" cy="30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52DF7DB-A0CF-4240-ABD8-CE474C9FF45E}"/>
              </a:ext>
            </a:extLst>
          </p:cNvPr>
          <p:cNvSpPr txBox="1"/>
          <p:nvPr/>
        </p:nvSpPr>
        <p:spPr>
          <a:xfrm>
            <a:off x="3571398" y="4114688"/>
            <a:ext cx="1734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B050"/>
                </a:solidFill>
                <a:latin typeface="Optima" panose="02000503060000020004" pitchFamily="2" charset="0"/>
                <a:cs typeface="Gill Sans" panose="020B0502020104020203" pitchFamily="34" charset="-79"/>
              </a:rPr>
              <a:t>Common</a:t>
            </a:r>
            <a:r>
              <a:rPr lang="zh-CN" altLang="en-US" sz="2400" b="1" dirty="0">
                <a:solidFill>
                  <a:srgbClr val="00B050"/>
                </a:solidFill>
                <a:latin typeface="Optima" panose="02000503060000020004" pitchFamily="2" charset="0"/>
                <a:cs typeface="Gill Sans" panose="020B0502020104020203" pitchFamily="34" charset="-79"/>
              </a:rPr>
              <a:t> </a:t>
            </a:r>
            <a:r>
              <a:rPr lang="en-US" altLang="zh-CN" sz="2400" b="1" dirty="0">
                <a:solidFill>
                  <a:srgbClr val="00B050"/>
                </a:solidFill>
                <a:latin typeface="Optima" panose="02000503060000020004" pitchFamily="2" charset="0"/>
                <a:cs typeface="Gill Sans" panose="020B0502020104020203" pitchFamily="34" charset="-79"/>
              </a:rPr>
              <a:t>prefix</a:t>
            </a:r>
            <a:endParaRPr lang="en-US" sz="2400" b="1" dirty="0">
              <a:solidFill>
                <a:srgbClr val="00B050"/>
              </a:solidFill>
              <a:latin typeface="Optima" panose="02000503060000020004" pitchFamily="2" charset="0"/>
              <a:cs typeface="Gill Sans" panose="020B0502020104020203" pitchFamily="34" charset="-79"/>
            </a:endParaRPr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C342D6D2-805D-9C49-97AF-1B2263B2E22C}"/>
              </a:ext>
            </a:extLst>
          </p:cNvPr>
          <p:cNvSpPr/>
          <p:nvPr/>
        </p:nvSpPr>
        <p:spPr>
          <a:xfrm rot="16200000">
            <a:off x="1828946" y="3665798"/>
            <a:ext cx="1023933" cy="2155248"/>
          </a:xfrm>
          <a:prstGeom prst="arc">
            <a:avLst>
              <a:gd name="adj1" fmla="val 17171008"/>
              <a:gd name="adj2" fmla="val 4579619"/>
            </a:avLst>
          </a:prstGeom>
          <a:ln w="25400">
            <a:solidFill>
              <a:srgbClr val="FF0000"/>
            </a:solidFill>
            <a:prstDash val="dash"/>
            <a:headEnd type="stealth" w="lg" len="lg"/>
            <a:tailEnd type="stealth" w="lg" len="lg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701371 w 1713776"/>
                      <a:gd name="connsiteY0" fmla="*/ 784030 h 1340749"/>
                      <a:gd name="connsiteX1" fmla="*/ 1013171 w 1713776"/>
                      <a:gd name="connsiteY1" fmla="*/ 1329505 h 1340749"/>
                      <a:gd name="connsiteX2" fmla="*/ 211483 w 1713776"/>
                      <a:gd name="connsiteY2" fmla="*/ 1111344 h 1340749"/>
                      <a:gd name="connsiteX3" fmla="*/ 856888 w 1713776"/>
                      <a:gd name="connsiteY3" fmla="*/ 670375 h 1340749"/>
                      <a:gd name="connsiteX4" fmla="*/ 1701371 w 1713776"/>
                      <a:gd name="connsiteY4" fmla="*/ 784030 h 1340749"/>
                      <a:gd name="connsiteX0" fmla="*/ 1701371 w 1713776"/>
                      <a:gd name="connsiteY0" fmla="*/ 784030 h 1340749"/>
                      <a:gd name="connsiteX1" fmla="*/ 1013171 w 1713776"/>
                      <a:gd name="connsiteY1" fmla="*/ 1329505 h 1340749"/>
                      <a:gd name="connsiteX2" fmla="*/ 211483 w 1713776"/>
                      <a:gd name="connsiteY2" fmla="*/ 1111344 h 1340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13776" h="1340749" stroke="0" extrusionOk="0">
                        <a:moveTo>
                          <a:pt x="1701371" y="784030"/>
                        </a:moveTo>
                        <a:cubicBezTo>
                          <a:pt x="1618649" y="1047128"/>
                          <a:pt x="1333257" y="1290571"/>
                          <a:pt x="1013171" y="1329505"/>
                        </a:cubicBezTo>
                        <a:cubicBezTo>
                          <a:pt x="763237" y="1382773"/>
                          <a:pt x="401010" y="1290082"/>
                          <a:pt x="211483" y="1111344"/>
                        </a:cubicBezTo>
                        <a:cubicBezTo>
                          <a:pt x="415183" y="937814"/>
                          <a:pt x="588279" y="936216"/>
                          <a:pt x="856888" y="670375"/>
                        </a:cubicBezTo>
                        <a:cubicBezTo>
                          <a:pt x="1002795" y="720365"/>
                          <a:pt x="1532632" y="721501"/>
                          <a:pt x="1701371" y="784030"/>
                        </a:cubicBezTo>
                        <a:close/>
                      </a:path>
                      <a:path w="1713776" h="1340749" fill="none" extrusionOk="0">
                        <a:moveTo>
                          <a:pt x="1701371" y="784030"/>
                        </a:moveTo>
                        <a:cubicBezTo>
                          <a:pt x="1666460" y="1063709"/>
                          <a:pt x="1377941" y="1253555"/>
                          <a:pt x="1013171" y="1329505"/>
                        </a:cubicBezTo>
                        <a:cubicBezTo>
                          <a:pt x="684006" y="1367897"/>
                          <a:pt x="373082" y="1325164"/>
                          <a:pt x="211483" y="1111344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FFF0438-8ED7-8442-B0CC-83BCF3E1C610}"/>
              </a:ext>
            </a:extLst>
          </p:cNvPr>
          <p:cNvSpPr/>
          <p:nvPr/>
        </p:nvSpPr>
        <p:spPr>
          <a:xfrm>
            <a:off x="1431407" y="4524114"/>
            <a:ext cx="928913" cy="28759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29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16D84-FF4A-CF44-9E59-69C2DED70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8" y="290292"/>
            <a:ext cx="10813890" cy="868430"/>
          </a:xfrm>
        </p:spPr>
        <p:txBody>
          <a:bodyPr/>
          <a:lstStyle/>
          <a:p>
            <a:r>
              <a:rPr lang="en-US" altLang="zh-CN" dirty="0" err="1"/>
              <a:t>Kairux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Automated</a:t>
            </a:r>
            <a:r>
              <a:rPr lang="zh-CN" altLang="en-US" dirty="0"/>
              <a:t> </a:t>
            </a:r>
            <a:r>
              <a:rPr lang="en-US" altLang="zh-CN" dirty="0"/>
              <a:t>Root</a:t>
            </a:r>
            <a:r>
              <a:rPr lang="zh-CN" altLang="en-US" dirty="0"/>
              <a:t> </a:t>
            </a:r>
            <a:r>
              <a:rPr lang="en-US" altLang="zh-CN" dirty="0"/>
              <a:t>Cause</a:t>
            </a:r>
            <a:r>
              <a:rPr lang="zh-CN" altLang="en-US" dirty="0"/>
              <a:t> </a:t>
            </a:r>
            <a:r>
              <a:rPr lang="en-US" altLang="zh-CN" dirty="0"/>
              <a:t>Localization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0B46FF-4245-A749-9D50-0C6F21AF8FAE}"/>
                  </a:ext>
                </a:extLst>
              </p:cNvPr>
              <p:cNvSpPr txBox="1"/>
              <p:nvPr/>
            </p:nvSpPr>
            <p:spPr>
              <a:xfrm>
                <a:off x="141516" y="1850601"/>
                <a:ext cx="1211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Construct </a:t>
                </a:r>
                <a:r>
                  <a:rPr lang="en-CA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the non-failure execution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𝑒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that has the longest common prefix. 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0B46FF-4245-A749-9D50-0C6F21AF8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16" y="1850601"/>
                <a:ext cx="12115800" cy="523220"/>
              </a:xfrm>
              <a:prstGeom prst="rect">
                <a:avLst/>
              </a:prstGeom>
              <a:blipFill>
                <a:blip r:embed="rId3"/>
                <a:stretch>
                  <a:fillRect l="-1006" t="-11765" b="-3411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8312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16D84-FF4A-CF44-9E59-69C2DED70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8" y="290292"/>
            <a:ext cx="10813890" cy="868430"/>
          </a:xfrm>
        </p:spPr>
        <p:txBody>
          <a:bodyPr/>
          <a:lstStyle/>
          <a:p>
            <a:r>
              <a:rPr lang="en-US" altLang="zh-CN" dirty="0" err="1"/>
              <a:t>Kairux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Automated</a:t>
            </a:r>
            <a:r>
              <a:rPr lang="zh-CN" altLang="en-US" dirty="0"/>
              <a:t> </a:t>
            </a:r>
            <a:r>
              <a:rPr lang="en-US" altLang="zh-CN" dirty="0"/>
              <a:t>Root</a:t>
            </a:r>
            <a:r>
              <a:rPr lang="zh-CN" altLang="en-US" dirty="0"/>
              <a:t> </a:t>
            </a:r>
            <a:r>
              <a:rPr lang="en-US" altLang="zh-CN" dirty="0"/>
              <a:t>Cause</a:t>
            </a:r>
            <a:r>
              <a:rPr lang="zh-CN" altLang="en-US" dirty="0"/>
              <a:t> </a:t>
            </a:r>
            <a:r>
              <a:rPr lang="en-US" altLang="zh-CN" dirty="0"/>
              <a:t>Localization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5C5BA1-98FE-6448-BAE9-16A87477B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78" y="3074504"/>
            <a:ext cx="11530032" cy="3174899"/>
          </a:xfrm>
        </p:spPr>
        <p:txBody>
          <a:bodyPr>
            <a:normAutofit/>
          </a:bodyPr>
          <a:lstStyle/>
          <a:p>
            <a:r>
              <a:rPr lang="en-US" altLang="zh-CN" dirty="0"/>
              <a:t>Key ideas</a:t>
            </a:r>
            <a:r>
              <a:rPr lang="zh-CN" altLang="en-US" dirty="0"/>
              <a:t> </a:t>
            </a:r>
            <a:endParaRPr lang="en-CA" altLang="zh-CN" dirty="0"/>
          </a:p>
          <a:p>
            <a:pPr lvl="1"/>
            <a:r>
              <a:rPr lang="en-US" altLang="zh-CN" dirty="0"/>
              <a:t>Use unit tests</a:t>
            </a:r>
          </a:p>
          <a:p>
            <a:pPr lvl="1"/>
            <a:endParaRPr lang="en-US" altLang="zh-CN" dirty="0"/>
          </a:p>
          <a:p>
            <a:endParaRPr lang="en-US" altLang="zh-CN" dirty="0"/>
          </a:p>
          <a:p>
            <a:pPr lvl="1"/>
            <a:endParaRPr lang="en-US" altLang="zh-CN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B91184-BD92-4740-A2ED-DC19B1A9E95E}"/>
                  </a:ext>
                </a:extLst>
              </p:cNvPr>
              <p:cNvSpPr txBox="1"/>
              <p:nvPr/>
            </p:nvSpPr>
            <p:spPr>
              <a:xfrm>
                <a:off x="141516" y="1850601"/>
                <a:ext cx="1211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Construct </a:t>
                </a:r>
                <a:r>
                  <a:rPr lang="en-CA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the non-failure execution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𝑒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that has the longest common prefix. 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B91184-BD92-4740-A2ED-DC19B1A9E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16" y="1850601"/>
                <a:ext cx="12115800" cy="523220"/>
              </a:xfrm>
              <a:prstGeom prst="rect">
                <a:avLst/>
              </a:prstGeom>
              <a:blipFill>
                <a:blip r:embed="rId3"/>
                <a:stretch>
                  <a:fillRect l="-1006" t="-11765" b="-3411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33465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16D84-FF4A-CF44-9E59-69C2DED70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8" y="290292"/>
            <a:ext cx="10813890" cy="868430"/>
          </a:xfrm>
        </p:spPr>
        <p:txBody>
          <a:bodyPr/>
          <a:lstStyle/>
          <a:p>
            <a:r>
              <a:rPr lang="en-US" altLang="zh-CN" dirty="0" err="1"/>
              <a:t>Kairux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Automated</a:t>
            </a:r>
            <a:r>
              <a:rPr lang="zh-CN" altLang="en-US" dirty="0"/>
              <a:t> </a:t>
            </a:r>
            <a:r>
              <a:rPr lang="en-US" altLang="zh-CN" dirty="0"/>
              <a:t>Root</a:t>
            </a:r>
            <a:r>
              <a:rPr lang="zh-CN" altLang="en-US" dirty="0"/>
              <a:t> </a:t>
            </a:r>
            <a:r>
              <a:rPr lang="en-US" altLang="zh-CN" dirty="0"/>
              <a:t>Cause</a:t>
            </a:r>
            <a:r>
              <a:rPr lang="zh-CN" altLang="en-US" dirty="0"/>
              <a:t> </a:t>
            </a:r>
            <a:r>
              <a:rPr lang="en-US" altLang="zh-CN" dirty="0"/>
              <a:t>Localization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E5C5BA1-98FE-6448-BAE9-16A87477BE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9778" y="3074504"/>
                <a:ext cx="11530032" cy="3174899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Key ideas</a:t>
                </a:r>
                <a:r>
                  <a:rPr lang="zh-CN" altLang="en-US" dirty="0"/>
                  <a:t> </a:t>
                </a:r>
                <a:endParaRPr lang="en-CA" altLang="zh-CN" dirty="0"/>
              </a:p>
              <a:p>
                <a:pPr lvl="1"/>
                <a:r>
                  <a:rPr lang="en-US" altLang="zh-CN" dirty="0"/>
                  <a:t>Use unit tests</a:t>
                </a:r>
              </a:p>
              <a:p>
                <a:pPr lvl="1"/>
                <a:r>
                  <a:rPr lang="en-US" altLang="zh-CN" dirty="0"/>
                  <a:t>Stitch unit test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construct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pPr lvl="1"/>
                <a:endParaRPr lang="en-US" altLang="zh-CN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E5C5BA1-98FE-6448-BAE9-16A87477BE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778" y="3074504"/>
                <a:ext cx="11530032" cy="3174899"/>
              </a:xfrm>
              <a:blipFill>
                <a:blip r:embed="rId3"/>
                <a:stretch>
                  <a:fillRect l="-951" t="-307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AB3178-C850-4387-B184-4BF8102E78EE}"/>
                  </a:ext>
                </a:extLst>
              </p:cNvPr>
              <p:cNvSpPr txBox="1"/>
              <p:nvPr/>
            </p:nvSpPr>
            <p:spPr>
              <a:xfrm>
                <a:off x="141516" y="1850601"/>
                <a:ext cx="1211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Construct </a:t>
                </a:r>
                <a:r>
                  <a:rPr lang="en-CA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the non-failure execution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𝑒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that has the longest common prefix. 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AB3178-C850-4387-B184-4BF8102E7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16" y="1850601"/>
                <a:ext cx="12115800" cy="523220"/>
              </a:xfrm>
              <a:prstGeom prst="rect">
                <a:avLst/>
              </a:prstGeom>
              <a:blipFill>
                <a:blip r:embed="rId4"/>
                <a:stretch>
                  <a:fillRect l="-1006" t="-11765" b="-3411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8333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63663-E140-3240-A573-3D80E5482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8" y="290292"/>
            <a:ext cx="10813890" cy="868430"/>
          </a:xfrm>
        </p:spPr>
        <p:txBody>
          <a:bodyPr>
            <a:normAutofit/>
          </a:bodyPr>
          <a:lstStyle/>
          <a:p>
            <a:r>
              <a:rPr lang="en-US" altLang="zh-CN" dirty="0"/>
              <a:t>Root Cause – A Major Goal of Debugging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1FA7D52-6BF0-4F44-B85D-B60BAD8959E2}"/>
              </a:ext>
            </a:extLst>
          </p:cNvPr>
          <p:cNvCxnSpPr>
            <a:cxnSpLocks/>
          </p:cNvCxnSpPr>
          <p:nvPr/>
        </p:nvCxnSpPr>
        <p:spPr>
          <a:xfrm flipV="1">
            <a:off x="1791908" y="2719330"/>
            <a:ext cx="890218" cy="2867"/>
          </a:xfrm>
          <a:prstGeom prst="straightConnector1">
            <a:avLst/>
          </a:prstGeom>
          <a:ln w="25400">
            <a:solidFill>
              <a:schemeClr val="tx1">
                <a:lumMod val="50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3BF0B19-79D6-D140-A2B7-ECBF2C027CCA}"/>
              </a:ext>
            </a:extLst>
          </p:cNvPr>
          <p:cNvSpPr txBox="1"/>
          <p:nvPr/>
        </p:nvSpPr>
        <p:spPr>
          <a:xfrm>
            <a:off x="9266981" y="3266724"/>
            <a:ext cx="2012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Root</a:t>
            </a:r>
            <a:r>
              <a:rPr lang="zh-CN" altLang="en-US" sz="2400" b="1" i="1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400" b="1" i="1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Cause</a:t>
            </a:r>
            <a:endParaRPr lang="en-US" sz="2400" b="1" i="1" dirty="0">
              <a:solidFill>
                <a:srgbClr val="FF0000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9099452-6DC4-3249-A9AF-685C0A64B83E}"/>
              </a:ext>
            </a:extLst>
          </p:cNvPr>
          <p:cNvSpPr txBox="1"/>
          <p:nvPr/>
        </p:nvSpPr>
        <p:spPr>
          <a:xfrm>
            <a:off x="385763" y="3266725"/>
            <a:ext cx="2012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i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Bug</a:t>
            </a:r>
            <a:r>
              <a:rPr lang="zh-CN" altLang="en-US" sz="2400" i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400" i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Report</a:t>
            </a:r>
            <a:endParaRPr lang="en-US" sz="2400" i="1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7DC6FC5-BB61-854B-93B0-77EF170BC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4787" y="2301454"/>
            <a:ext cx="847121" cy="8471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0750D2D-98A8-A946-96EC-33923803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7609" y="2416701"/>
            <a:ext cx="571500" cy="571500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14C1195-3359-DE4A-B3B8-5B93CC6FE4B7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9038562" y="2702451"/>
            <a:ext cx="949047" cy="0"/>
          </a:xfrm>
          <a:prstGeom prst="straightConnector1">
            <a:avLst/>
          </a:prstGeom>
          <a:ln w="25400">
            <a:solidFill>
              <a:schemeClr val="tx1">
                <a:lumMod val="50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loud 26">
            <a:extLst>
              <a:ext uri="{FF2B5EF4-FFF2-40B4-BE49-F238E27FC236}">
                <a16:creationId xmlns:a16="http://schemas.microsoft.com/office/drawing/2014/main" id="{C06D98EE-F8E8-E346-A91D-F1D508B143D4}"/>
              </a:ext>
            </a:extLst>
          </p:cNvPr>
          <p:cNvSpPr/>
          <p:nvPr/>
        </p:nvSpPr>
        <p:spPr>
          <a:xfrm>
            <a:off x="2682126" y="1657379"/>
            <a:ext cx="6356436" cy="2071010"/>
          </a:xfrm>
          <a:prstGeom prst="cloud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D80A60C-B3C9-6C44-9AF3-9678B1CEA9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4194" y="2323265"/>
            <a:ext cx="792127" cy="7921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4CDF83E-7431-CD46-AE28-614FE20022FD}"/>
              </a:ext>
            </a:extLst>
          </p:cNvPr>
          <p:cNvSpPr txBox="1"/>
          <p:nvPr/>
        </p:nvSpPr>
        <p:spPr>
          <a:xfrm>
            <a:off x="5038677" y="2488497"/>
            <a:ext cx="2151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Debugging</a:t>
            </a:r>
            <a:endParaRPr lang="en-US" sz="2400" b="1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932608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16D84-FF4A-CF44-9E59-69C2DED70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8" y="290292"/>
            <a:ext cx="10813890" cy="868430"/>
          </a:xfrm>
        </p:spPr>
        <p:txBody>
          <a:bodyPr/>
          <a:lstStyle/>
          <a:p>
            <a:r>
              <a:rPr lang="en-US" altLang="zh-CN" dirty="0" err="1"/>
              <a:t>Kairux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Automated</a:t>
            </a:r>
            <a:r>
              <a:rPr lang="zh-CN" altLang="en-US" dirty="0"/>
              <a:t> </a:t>
            </a:r>
            <a:r>
              <a:rPr lang="en-US" altLang="zh-CN" dirty="0"/>
              <a:t>Root</a:t>
            </a:r>
            <a:r>
              <a:rPr lang="zh-CN" altLang="en-US" dirty="0"/>
              <a:t> </a:t>
            </a:r>
            <a:r>
              <a:rPr lang="en-US" altLang="zh-CN" dirty="0"/>
              <a:t>Cause</a:t>
            </a:r>
            <a:r>
              <a:rPr lang="zh-CN" altLang="en-US" dirty="0"/>
              <a:t> </a:t>
            </a:r>
            <a:r>
              <a:rPr lang="en-US" altLang="zh-CN" dirty="0"/>
              <a:t>Localization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E5C5BA1-98FE-6448-BAE9-16A87477BE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9778" y="3074504"/>
                <a:ext cx="11530032" cy="3174899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Key ideas</a:t>
                </a:r>
                <a:r>
                  <a:rPr lang="zh-CN" altLang="en-US" dirty="0"/>
                  <a:t> </a:t>
                </a:r>
                <a:endParaRPr lang="en-CA" altLang="zh-CN" dirty="0"/>
              </a:p>
              <a:p>
                <a:pPr lvl="1"/>
                <a:r>
                  <a:rPr lang="en-US" altLang="zh-CN" dirty="0"/>
                  <a:t>Use unit tests</a:t>
                </a:r>
              </a:p>
              <a:p>
                <a:pPr lvl="1"/>
                <a:r>
                  <a:rPr lang="en-US" altLang="zh-CN" dirty="0"/>
                  <a:t>Stitch unit test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construct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Modify existing unit test for longer common prefix</a:t>
                </a:r>
              </a:p>
              <a:p>
                <a:endParaRPr lang="en-US" altLang="zh-CN" dirty="0"/>
              </a:p>
              <a:p>
                <a:pPr lvl="1"/>
                <a:endParaRPr lang="en-US" altLang="zh-CN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E5C5BA1-98FE-6448-BAE9-16A87477BE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778" y="3074504"/>
                <a:ext cx="11530032" cy="3174899"/>
              </a:xfrm>
              <a:blipFill>
                <a:blip r:embed="rId3"/>
                <a:stretch>
                  <a:fillRect l="-951" t="-307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813336-2369-47F5-8055-BBB636592CE8}"/>
                  </a:ext>
                </a:extLst>
              </p:cNvPr>
              <p:cNvSpPr txBox="1"/>
              <p:nvPr/>
            </p:nvSpPr>
            <p:spPr>
              <a:xfrm>
                <a:off x="141516" y="1850601"/>
                <a:ext cx="1211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Construct </a:t>
                </a:r>
                <a:r>
                  <a:rPr lang="en-CA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the non-failure execution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𝑒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that has the longest common prefix. 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813336-2369-47F5-8055-BBB636592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16" y="1850601"/>
                <a:ext cx="12115800" cy="523220"/>
              </a:xfrm>
              <a:prstGeom prst="rect">
                <a:avLst/>
              </a:prstGeom>
              <a:blipFill>
                <a:blip r:embed="rId4"/>
                <a:stretch>
                  <a:fillRect l="-1006" t="-11765" b="-3411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6895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4A542E33-8D08-DC40-94B3-1788B24BDCCE}"/>
              </a:ext>
            </a:extLst>
          </p:cNvPr>
          <p:cNvSpPr/>
          <p:nvPr/>
        </p:nvSpPr>
        <p:spPr>
          <a:xfrm>
            <a:off x="7506283" y="2840403"/>
            <a:ext cx="2646757" cy="1480008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816D84-FF4A-CF44-9E59-69C2DED70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8" y="290292"/>
            <a:ext cx="10813890" cy="868430"/>
          </a:xfrm>
        </p:spPr>
        <p:txBody>
          <a:bodyPr/>
          <a:lstStyle/>
          <a:p>
            <a:r>
              <a:rPr lang="en-US" altLang="zh-CN" dirty="0" err="1"/>
              <a:t>Kairux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Automated</a:t>
            </a:r>
            <a:r>
              <a:rPr lang="zh-CN" altLang="en-US" dirty="0"/>
              <a:t> </a:t>
            </a:r>
            <a:r>
              <a:rPr lang="en-US" altLang="zh-CN" dirty="0"/>
              <a:t>Root</a:t>
            </a:r>
            <a:r>
              <a:rPr lang="zh-CN" altLang="en-US" dirty="0"/>
              <a:t> </a:t>
            </a:r>
            <a:r>
              <a:rPr lang="en-US" altLang="zh-CN" dirty="0"/>
              <a:t>Cause</a:t>
            </a:r>
            <a:r>
              <a:rPr lang="zh-CN" altLang="en-US" dirty="0"/>
              <a:t> </a:t>
            </a:r>
            <a:r>
              <a:rPr lang="en-US" altLang="zh-CN" dirty="0"/>
              <a:t>Localization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E5C5BA1-98FE-6448-BAE9-16A87477BE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9778" y="3074504"/>
                <a:ext cx="11530032" cy="3174899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Key ideas</a:t>
                </a:r>
                <a:r>
                  <a:rPr lang="zh-CN" altLang="en-US" dirty="0"/>
                  <a:t> </a:t>
                </a:r>
                <a:endParaRPr lang="en-CA" altLang="zh-CN" dirty="0"/>
              </a:p>
              <a:p>
                <a:pPr lvl="1"/>
                <a:r>
                  <a:rPr lang="en-US" altLang="zh-CN" dirty="0"/>
                  <a:t>Use unit tests</a:t>
                </a:r>
              </a:p>
              <a:p>
                <a:pPr lvl="1"/>
                <a:r>
                  <a:rPr lang="en-US" altLang="zh-CN" dirty="0"/>
                  <a:t>Stitch unit test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construct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Modify existing unit test for longer common prefix</a:t>
                </a:r>
              </a:p>
              <a:p>
                <a:endParaRPr lang="en-US" altLang="zh-CN" dirty="0"/>
              </a:p>
              <a:p>
                <a:pPr lvl="1"/>
                <a:endParaRPr lang="en-US" altLang="zh-CN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E5C5BA1-98FE-6448-BAE9-16A87477BE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778" y="3074504"/>
                <a:ext cx="11530032" cy="3174899"/>
              </a:xfrm>
              <a:blipFill>
                <a:blip r:embed="rId3"/>
                <a:stretch>
                  <a:fillRect l="-951" t="-307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29C1F9-42C2-1748-9F3E-DFFC03DC5993}"/>
              </a:ext>
            </a:extLst>
          </p:cNvPr>
          <p:cNvCxnSpPr>
            <a:cxnSpLocks/>
            <a:stCxn id="7" idx="4"/>
            <a:endCxn id="12" idx="0"/>
          </p:cNvCxnSpPr>
          <p:nvPr/>
        </p:nvCxnSpPr>
        <p:spPr>
          <a:xfrm>
            <a:off x="7728779" y="3132212"/>
            <a:ext cx="0" cy="266400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4BAEF9B0-EE8F-CC4D-A2D0-11C4088477D4}"/>
              </a:ext>
            </a:extLst>
          </p:cNvPr>
          <p:cNvSpPr/>
          <p:nvPr/>
        </p:nvSpPr>
        <p:spPr>
          <a:xfrm>
            <a:off x="7620779" y="2916212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755D79-2033-B44A-8973-6E6030120E3C}"/>
              </a:ext>
            </a:extLst>
          </p:cNvPr>
          <p:cNvSpPr/>
          <p:nvPr/>
        </p:nvSpPr>
        <p:spPr>
          <a:xfrm>
            <a:off x="7620779" y="3492212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9B1DDF6-3625-204E-B957-F9ECA8E6C0DE}"/>
              </a:ext>
            </a:extLst>
          </p:cNvPr>
          <p:cNvSpPr/>
          <p:nvPr/>
        </p:nvSpPr>
        <p:spPr>
          <a:xfrm>
            <a:off x="7620779" y="4068212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595914A-5564-E34F-9301-5B55DEDA7CEF}"/>
              </a:ext>
            </a:extLst>
          </p:cNvPr>
          <p:cNvSpPr/>
          <p:nvPr/>
        </p:nvSpPr>
        <p:spPr>
          <a:xfrm>
            <a:off x="7620779" y="4644212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3CBED22-EBE7-6540-B4D2-8EDA183EFD4B}"/>
              </a:ext>
            </a:extLst>
          </p:cNvPr>
          <p:cNvSpPr/>
          <p:nvPr/>
        </p:nvSpPr>
        <p:spPr>
          <a:xfrm>
            <a:off x="7620779" y="5220212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07E5792-060C-6445-9C7D-F59BC8EBFE7A}"/>
              </a:ext>
            </a:extLst>
          </p:cNvPr>
          <p:cNvSpPr/>
          <p:nvPr/>
        </p:nvSpPr>
        <p:spPr>
          <a:xfrm>
            <a:off x="7620779" y="5796212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DBFA98C-2301-7446-9622-F6DF27508B39}"/>
              </a:ext>
            </a:extLst>
          </p:cNvPr>
          <p:cNvSpPr/>
          <p:nvPr/>
        </p:nvSpPr>
        <p:spPr>
          <a:xfrm>
            <a:off x="7620779" y="6372212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9DA8F8-F242-584B-B0A7-EE1406234A0A}"/>
              </a:ext>
            </a:extLst>
          </p:cNvPr>
          <p:cNvSpPr txBox="1"/>
          <p:nvPr/>
        </p:nvSpPr>
        <p:spPr>
          <a:xfrm>
            <a:off x="7870681" y="3369379"/>
            <a:ext cx="1097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a=0;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42DCE52-A3B9-E143-AB52-0F288820534B}"/>
              </a:ext>
            </a:extLst>
          </p:cNvPr>
          <p:cNvSpPr/>
          <p:nvPr/>
        </p:nvSpPr>
        <p:spPr>
          <a:xfrm>
            <a:off x="7615452" y="3204212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BD4249D-54F5-9545-9361-F0F0A9B3179D}"/>
              </a:ext>
            </a:extLst>
          </p:cNvPr>
          <p:cNvSpPr/>
          <p:nvPr/>
        </p:nvSpPr>
        <p:spPr>
          <a:xfrm>
            <a:off x="7615452" y="3780212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035F183-2097-EE4B-A375-DDE40477D09D}"/>
              </a:ext>
            </a:extLst>
          </p:cNvPr>
          <p:cNvSpPr/>
          <p:nvPr/>
        </p:nvSpPr>
        <p:spPr>
          <a:xfrm>
            <a:off x="7615955" y="4356212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5331EAE-C84C-7A4C-A6C1-86B820BC5924}"/>
              </a:ext>
            </a:extLst>
          </p:cNvPr>
          <p:cNvSpPr/>
          <p:nvPr/>
        </p:nvSpPr>
        <p:spPr>
          <a:xfrm>
            <a:off x="7615452" y="5511766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55A963-A9B7-E042-8EFD-F5DFFB08AC96}"/>
              </a:ext>
            </a:extLst>
          </p:cNvPr>
          <p:cNvSpPr txBox="1"/>
          <p:nvPr/>
        </p:nvSpPr>
        <p:spPr>
          <a:xfrm>
            <a:off x="7865367" y="5713978"/>
            <a:ext cx="1892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if(a!=0)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C3CB0D-02DC-F04F-98F6-8BB2A7DDF20D}"/>
              </a:ext>
            </a:extLst>
          </p:cNvPr>
          <p:cNvSpPr txBox="1"/>
          <p:nvPr/>
        </p:nvSpPr>
        <p:spPr>
          <a:xfrm>
            <a:off x="7830950" y="4233379"/>
            <a:ext cx="134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urier" pitchFamily="2" charset="0"/>
                <a:cs typeface="Consolas" panose="020B0609020204030204" pitchFamily="49" charset="0"/>
              </a:rPr>
              <a:t>a=-1;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5DD773-5E8A-B049-A170-2CAAD7A81EF8}"/>
              </a:ext>
            </a:extLst>
          </p:cNvPr>
          <p:cNvSpPr txBox="1"/>
          <p:nvPr/>
        </p:nvSpPr>
        <p:spPr>
          <a:xfrm>
            <a:off x="7830950" y="3093035"/>
            <a:ext cx="2216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ourier" pitchFamily="2" charset="0"/>
                <a:cs typeface="Consolas" panose="020B0609020204030204" pitchFamily="49" charset="0"/>
              </a:rPr>
              <a:t>if(CONFIG)</a:t>
            </a:r>
            <a:endParaRPr lang="en-US" sz="2400" dirty="0">
              <a:solidFill>
                <a:srgbClr val="FF0000"/>
              </a:solidFill>
              <a:latin typeface="Courier" pitchFamily="2" charset="0"/>
              <a:cs typeface="Consolas" panose="020B0609020204030204" pitchFamily="49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6A2C370-E923-F54D-8F72-03BDDB9BFBA3}"/>
              </a:ext>
            </a:extLst>
          </p:cNvPr>
          <p:cNvCxnSpPr>
            <a:cxnSpLocks/>
            <a:stCxn id="12" idx="4"/>
            <a:endCxn id="13" idx="0"/>
          </p:cNvCxnSpPr>
          <p:nvPr/>
        </p:nvCxnSpPr>
        <p:spPr>
          <a:xfrm>
            <a:off x="7728779" y="6012212"/>
            <a:ext cx="0" cy="36000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32FB050-B018-AA4A-9F7D-B350192B1430}"/>
              </a:ext>
            </a:extLst>
          </p:cNvPr>
          <p:cNvSpPr txBox="1"/>
          <p:nvPr/>
        </p:nvSpPr>
        <p:spPr>
          <a:xfrm>
            <a:off x="7836779" y="6249379"/>
            <a:ext cx="1427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FAIL;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2E30E86-2284-5746-ACCD-2A2D10DDA08D}"/>
                  </a:ext>
                </a:extLst>
              </p:cNvPr>
              <p:cNvSpPr txBox="1"/>
              <p:nvPr/>
            </p:nvSpPr>
            <p:spPr>
              <a:xfrm>
                <a:off x="6615422" y="2400580"/>
                <a:ext cx="2216059" cy="491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tx1">
                        <a:lumMod val="50000"/>
                      </a:schemeClr>
                    </a:solidFill>
                    <a:latin typeface="Optima" panose="02000503060000020004" pitchFamily="2" charset="0"/>
                    <a:cs typeface="Gill Sans" panose="020B0502020104020203" pitchFamily="34" charset="-79"/>
                  </a:rPr>
                  <a:t>Failure </a:t>
                </a:r>
                <a:r>
                  <a:rPr lang="en-US" altLang="zh-CN" sz="2400" dirty="0">
                    <a:solidFill>
                      <a:schemeClr val="tx1">
                        <a:lumMod val="50000"/>
                      </a:schemeClr>
                    </a:solidFill>
                    <a:latin typeface="Optima" panose="02000503060000020004" pitchFamily="2" charset="0"/>
                    <a:cs typeface="Gill Sans" panose="020B0502020104020203" pitchFamily="34" charset="-79"/>
                  </a:rPr>
                  <a:t>exe.</a:t>
                </a:r>
                <a:r>
                  <a:rPr lang="zh-CN" altLang="en-US" sz="2400" dirty="0">
                    <a:solidFill>
                      <a:schemeClr val="tx1">
                        <a:lumMod val="50000"/>
                      </a:schemeClr>
                    </a:solidFill>
                    <a:latin typeface="Optima" panose="02000503060000020004" pitchFamily="2" charset="0"/>
                    <a:cs typeface="Gill Sans" panose="020B0502020104020203" pitchFamily="34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𝑒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𝑓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  <a:latin typeface="Optima" panose="02000503060000020004" pitchFamily="2" charset="0"/>
                  <a:cs typeface="Gill Sans" panose="020B0502020104020203" pitchFamily="34" charset="-79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2E30E86-2284-5746-ACCD-2A2D10DDA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422" y="2400580"/>
                <a:ext cx="2216059" cy="491288"/>
              </a:xfrm>
              <a:prstGeom prst="rect">
                <a:avLst/>
              </a:prstGeom>
              <a:blipFill>
                <a:blip r:embed="rId7"/>
                <a:stretch>
                  <a:fillRect l="-571" t="-5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EDCFF2E-3A1D-7F4E-A4C9-C65E6353EB41}"/>
              </a:ext>
            </a:extLst>
          </p:cNvPr>
          <p:cNvCxnSpPr>
            <a:cxnSpLocks/>
            <a:stCxn id="26" idx="4"/>
            <a:endCxn id="36" idx="0"/>
          </p:cNvCxnSpPr>
          <p:nvPr/>
        </p:nvCxnSpPr>
        <p:spPr>
          <a:xfrm flipH="1">
            <a:off x="9933851" y="3132212"/>
            <a:ext cx="5327" cy="3229559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35821850-8E89-5143-8E44-528E23982AB6}"/>
              </a:ext>
            </a:extLst>
          </p:cNvPr>
          <p:cNvSpPr/>
          <p:nvPr/>
        </p:nvSpPr>
        <p:spPr>
          <a:xfrm>
            <a:off x="9831178" y="2916212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A7C656A-DD46-BC49-AA10-8CDBA34D52C5}"/>
              </a:ext>
            </a:extLst>
          </p:cNvPr>
          <p:cNvSpPr/>
          <p:nvPr/>
        </p:nvSpPr>
        <p:spPr>
          <a:xfrm>
            <a:off x="9831178" y="3492212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81C3676-46DC-D44C-B526-482B99B08548}"/>
              </a:ext>
            </a:extLst>
          </p:cNvPr>
          <p:cNvSpPr/>
          <p:nvPr/>
        </p:nvSpPr>
        <p:spPr>
          <a:xfrm>
            <a:off x="9831178" y="4068212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3FA542E-7557-484C-980A-69308861D54D}"/>
              </a:ext>
            </a:extLst>
          </p:cNvPr>
          <p:cNvSpPr/>
          <p:nvPr/>
        </p:nvSpPr>
        <p:spPr>
          <a:xfrm>
            <a:off x="9831178" y="4644212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ED911AD-EFF3-FD49-B6DA-BDE2F7F9980E}"/>
              </a:ext>
            </a:extLst>
          </p:cNvPr>
          <p:cNvSpPr/>
          <p:nvPr/>
        </p:nvSpPr>
        <p:spPr>
          <a:xfrm>
            <a:off x="9831178" y="5220212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A05890C-D691-5440-9AF7-33186CEAF5C0}"/>
              </a:ext>
            </a:extLst>
          </p:cNvPr>
          <p:cNvSpPr/>
          <p:nvPr/>
        </p:nvSpPr>
        <p:spPr>
          <a:xfrm>
            <a:off x="9831178" y="5796212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D6B8A7-DE3D-DF43-B919-88931A16EE98}"/>
              </a:ext>
            </a:extLst>
          </p:cNvPr>
          <p:cNvSpPr txBox="1"/>
          <p:nvPr/>
        </p:nvSpPr>
        <p:spPr>
          <a:xfrm>
            <a:off x="10081080" y="3369379"/>
            <a:ext cx="1097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a=0;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640A11A-1A2D-2D4E-9A72-EC5CEFCA863F}"/>
              </a:ext>
            </a:extLst>
          </p:cNvPr>
          <p:cNvSpPr/>
          <p:nvPr/>
        </p:nvSpPr>
        <p:spPr>
          <a:xfrm>
            <a:off x="9825851" y="3204212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DAC9901-979A-CC43-9E1D-0D052998F397}"/>
              </a:ext>
            </a:extLst>
          </p:cNvPr>
          <p:cNvSpPr/>
          <p:nvPr/>
        </p:nvSpPr>
        <p:spPr>
          <a:xfrm>
            <a:off x="9825851" y="3780212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69A5E51-06F4-404D-8D94-65530F96EAB3}"/>
              </a:ext>
            </a:extLst>
          </p:cNvPr>
          <p:cNvSpPr/>
          <p:nvPr/>
        </p:nvSpPr>
        <p:spPr>
          <a:xfrm>
            <a:off x="9826354" y="608198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6B840C6-66F9-F046-A489-A7390B877662}"/>
              </a:ext>
            </a:extLst>
          </p:cNvPr>
          <p:cNvSpPr/>
          <p:nvPr/>
        </p:nvSpPr>
        <p:spPr>
          <a:xfrm>
            <a:off x="9825851" y="6361771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BA6086-4961-824E-B813-7C53291F5899}"/>
              </a:ext>
            </a:extLst>
          </p:cNvPr>
          <p:cNvSpPr txBox="1"/>
          <p:nvPr/>
        </p:nvSpPr>
        <p:spPr>
          <a:xfrm>
            <a:off x="10041349" y="5959151"/>
            <a:ext cx="134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urier" pitchFamily="2" charset="0"/>
                <a:cs typeface="Consolas" panose="020B0609020204030204" pitchFamily="49" charset="0"/>
              </a:rPr>
              <a:t>a=-1;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33B3D31-F0F5-3D4A-894B-E5ECCC9DF825}"/>
                  </a:ext>
                </a:extLst>
              </p:cNvPr>
              <p:cNvSpPr txBox="1"/>
              <p:nvPr/>
            </p:nvSpPr>
            <p:spPr>
              <a:xfrm>
                <a:off x="9002372" y="2414356"/>
                <a:ext cx="27962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tx1">
                        <a:lumMod val="50000"/>
                      </a:schemeClr>
                    </a:solidFill>
                    <a:latin typeface="Optima" panose="02000503060000020004" pitchFamily="2" charset="0"/>
                    <a:cs typeface="Gill Sans" panose="020B0502020104020203" pitchFamily="34" charset="-79"/>
                  </a:rPr>
                  <a:t>Non-f</a:t>
                </a:r>
                <a:r>
                  <a:rPr lang="en-US" sz="2400" dirty="0">
                    <a:solidFill>
                      <a:schemeClr val="tx1">
                        <a:lumMod val="50000"/>
                      </a:schemeClr>
                    </a:solidFill>
                    <a:latin typeface="Optima" panose="02000503060000020004" pitchFamily="2" charset="0"/>
                    <a:cs typeface="Gill Sans" panose="020B0502020104020203" pitchFamily="34" charset="-79"/>
                  </a:rPr>
                  <a:t>ailure </a:t>
                </a:r>
                <a:r>
                  <a:rPr lang="en-US" altLang="zh-CN" sz="2400" dirty="0">
                    <a:solidFill>
                      <a:schemeClr val="tx1">
                        <a:lumMod val="50000"/>
                      </a:schemeClr>
                    </a:solidFill>
                    <a:latin typeface="Optima" panose="02000503060000020004" pitchFamily="2" charset="0"/>
                    <a:cs typeface="Gill Sans" panose="020B0502020104020203" pitchFamily="34" charset="-79"/>
                  </a:rPr>
                  <a:t>exe.</a:t>
                </a:r>
                <a:r>
                  <a:rPr lang="zh-CN" altLang="en-US" sz="2400" dirty="0">
                    <a:solidFill>
                      <a:schemeClr val="tx1">
                        <a:lumMod val="50000"/>
                      </a:schemeClr>
                    </a:solidFill>
                    <a:latin typeface="Optima" panose="02000503060000020004" pitchFamily="2" charset="0"/>
                    <a:cs typeface="Gill Sans" panose="020B0502020104020203" pitchFamily="34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𝑒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𝑛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  <a:latin typeface="Optima" panose="02000503060000020004" pitchFamily="2" charset="0"/>
                  <a:cs typeface="Gill Sans" panose="020B0502020104020203" pitchFamily="34" charset="-79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33B3D31-F0F5-3D4A-894B-E5ECCC9DF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372" y="2414356"/>
                <a:ext cx="2796298" cy="461665"/>
              </a:xfrm>
              <a:prstGeom prst="rect">
                <a:avLst/>
              </a:prstGeom>
              <a:blipFill>
                <a:blip r:embed="rId8"/>
                <a:stretch>
                  <a:fillRect l="-1357" t="-8108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c 40">
            <a:extLst>
              <a:ext uri="{FF2B5EF4-FFF2-40B4-BE49-F238E27FC236}">
                <a16:creationId xmlns:a16="http://schemas.microsoft.com/office/drawing/2014/main" id="{A46A9BDB-B0CA-FB42-9E97-3FE7D5860FF1}"/>
              </a:ext>
            </a:extLst>
          </p:cNvPr>
          <p:cNvSpPr/>
          <p:nvPr/>
        </p:nvSpPr>
        <p:spPr>
          <a:xfrm rot="16200000">
            <a:off x="9077405" y="4816033"/>
            <a:ext cx="1584750" cy="947150"/>
          </a:xfrm>
          <a:prstGeom prst="arc">
            <a:avLst>
              <a:gd name="adj1" fmla="val 11345479"/>
              <a:gd name="adj2" fmla="val 45432"/>
            </a:avLst>
          </a:prstGeom>
          <a:ln w="25400">
            <a:solidFill>
              <a:srgbClr val="FF0000"/>
            </a:solidFill>
            <a:prstDash val="dash"/>
            <a:headEnd type="oval" w="lg" len="lg"/>
            <a:tailEnd type="stealth" w="lg" len="lg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701371 w 1713776"/>
                      <a:gd name="connsiteY0" fmla="*/ 784030 h 1340749"/>
                      <a:gd name="connsiteX1" fmla="*/ 1013171 w 1713776"/>
                      <a:gd name="connsiteY1" fmla="*/ 1329505 h 1340749"/>
                      <a:gd name="connsiteX2" fmla="*/ 211483 w 1713776"/>
                      <a:gd name="connsiteY2" fmla="*/ 1111344 h 1340749"/>
                      <a:gd name="connsiteX3" fmla="*/ 856888 w 1713776"/>
                      <a:gd name="connsiteY3" fmla="*/ 670375 h 1340749"/>
                      <a:gd name="connsiteX4" fmla="*/ 1701371 w 1713776"/>
                      <a:gd name="connsiteY4" fmla="*/ 784030 h 1340749"/>
                      <a:gd name="connsiteX0" fmla="*/ 1701371 w 1713776"/>
                      <a:gd name="connsiteY0" fmla="*/ 784030 h 1340749"/>
                      <a:gd name="connsiteX1" fmla="*/ 1013171 w 1713776"/>
                      <a:gd name="connsiteY1" fmla="*/ 1329505 h 1340749"/>
                      <a:gd name="connsiteX2" fmla="*/ 211483 w 1713776"/>
                      <a:gd name="connsiteY2" fmla="*/ 1111344 h 1340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13776" h="1340749" stroke="0" extrusionOk="0">
                        <a:moveTo>
                          <a:pt x="1701371" y="784030"/>
                        </a:moveTo>
                        <a:cubicBezTo>
                          <a:pt x="1618649" y="1047128"/>
                          <a:pt x="1333257" y="1290571"/>
                          <a:pt x="1013171" y="1329505"/>
                        </a:cubicBezTo>
                        <a:cubicBezTo>
                          <a:pt x="763237" y="1382773"/>
                          <a:pt x="401010" y="1290082"/>
                          <a:pt x="211483" y="1111344"/>
                        </a:cubicBezTo>
                        <a:cubicBezTo>
                          <a:pt x="415183" y="937814"/>
                          <a:pt x="588279" y="936216"/>
                          <a:pt x="856888" y="670375"/>
                        </a:cubicBezTo>
                        <a:cubicBezTo>
                          <a:pt x="1002795" y="720365"/>
                          <a:pt x="1532632" y="721501"/>
                          <a:pt x="1701371" y="784030"/>
                        </a:cubicBezTo>
                        <a:close/>
                      </a:path>
                      <a:path w="1713776" h="1340749" fill="none" extrusionOk="0">
                        <a:moveTo>
                          <a:pt x="1701371" y="784030"/>
                        </a:moveTo>
                        <a:cubicBezTo>
                          <a:pt x="1666460" y="1063709"/>
                          <a:pt x="1377941" y="1253555"/>
                          <a:pt x="1013171" y="1329505"/>
                        </a:cubicBezTo>
                        <a:cubicBezTo>
                          <a:pt x="684006" y="1367897"/>
                          <a:pt x="373082" y="1325164"/>
                          <a:pt x="211483" y="1111344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FC180E0-8F61-6441-B7AC-2D4044A0F250}"/>
              </a:ext>
            </a:extLst>
          </p:cNvPr>
          <p:cNvSpPr txBox="1"/>
          <p:nvPr/>
        </p:nvSpPr>
        <p:spPr>
          <a:xfrm>
            <a:off x="10039380" y="3081380"/>
            <a:ext cx="2216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ourier" pitchFamily="2" charset="0"/>
                <a:cs typeface="Consolas" panose="020B0609020204030204" pitchFamily="49" charset="0"/>
              </a:rPr>
              <a:t>if(CONFIG)</a:t>
            </a:r>
            <a:endParaRPr lang="en-US" sz="2400" dirty="0">
              <a:solidFill>
                <a:srgbClr val="FF0000"/>
              </a:solidFill>
              <a:latin typeface="Courier" pitchFamily="2" charset="0"/>
              <a:cs typeface="Consolas" panose="020B0609020204030204" pitchFamily="49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674B03F-7D51-BC4F-876C-B139AAF4E8F7}"/>
              </a:ext>
            </a:extLst>
          </p:cNvPr>
          <p:cNvSpPr txBox="1"/>
          <p:nvPr/>
        </p:nvSpPr>
        <p:spPr>
          <a:xfrm>
            <a:off x="10026367" y="5629041"/>
            <a:ext cx="1892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if(a!=0)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A8E5AA1-980B-9C41-A3EF-B628D3FE2423}"/>
              </a:ext>
            </a:extLst>
          </p:cNvPr>
          <p:cNvSpPr/>
          <p:nvPr/>
        </p:nvSpPr>
        <p:spPr>
          <a:xfrm>
            <a:off x="7578639" y="4302511"/>
            <a:ext cx="306000" cy="30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C5648C0-0330-49B1-AE33-2F38C09070CF}"/>
                  </a:ext>
                </a:extLst>
              </p:cNvPr>
              <p:cNvSpPr txBox="1"/>
              <p:nvPr/>
            </p:nvSpPr>
            <p:spPr>
              <a:xfrm>
                <a:off x="141516" y="1850601"/>
                <a:ext cx="1211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Construct </a:t>
                </a:r>
                <a:r>
                  <a:rPr lang="en-CA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the non-failure execution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𝑒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that has the longest common prefix. 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C5648C0-0330-49B1-AE33-2F38C0907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16" y="1850601"/>
                <a:ext cx="12115800" cy="523220"/>
              </a:xfrm>
              <a:prstGeom prst="rect">
                <a:avLst/>
              </a:prstGeom>
              <a:blipFill>
                <a:blip r:embed="rId7"/>
                <a:stretch>
                  <a:fillRect l="-1006" t="-11765" b="-3411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59457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16D84-FF4A-CF44-9E59-69C2DED70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8" y="290292"/>
            <a:ext cx="10813890" cy="868430"/>
          </a:xfrm>
        </p:spPr>
        <p:txBody>
          <a:bodyPr/>
          <a:lstStyle/>
          <a:p>
            <a:r>
              <a:rPr lang="en-US" altLang="zh-CN" dirty="0" err="1"/>
              <a:t>Kairux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Automated</a:t>
            </a:r>
            <a:r>
              <a:rPr lang="zh-CN" altLang="en-US" dirty="0"/>
              <a:t> </a:t>
            </a:r>
            <a:r>
              <a:rPr lang="en-US" altLang="zh-CN" dirty="0"/>
              <a:t>Root</a:t>
            </a:r>
            <a:r>
              <a:rPr lang="zh-CN" altLang="en-US" dirty="0"/>
              <a:t> </a:t>
            </a:r>
            <a:r>
              <a:rPr lang="en-US" altLang="zh-CN" dirty="0"/>
              <a:t>Cause</a:t>
            </a:r>
            <a:r>
              <a:rPr lang="zh-CN" altLang="en-US" dirty="0"/>
              <a:t> </a:t>
            </a:r>
            <a:r>
              <a:rPr lang="en-US" altLang="zh-CN" dirty="0"/>
              <a:t>Localization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E5C5BA1-98FE-6448-BAE9-16A87477BE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9778" y="3074504"/>
                <a:ext cx="11530032" cy="3174899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Key ideas</a:t>
                </a:r>
                <a:r>
                  <a:rPr lang="zh-CN" altLang="en-US" dirty="0"/>
                  <a:t> </a:t>
                </a:r>
                <a:endParaRPr lang="en-CA" altLang="zh-CN" dirty="0"/>
              </a:p>
              <a:p>
                <a:pPr lvl="1"/>
                <a:r>
                  <a:rPr lang="en-US" altLang="zh-CN" dirty="0"/>
                  <a:t>Use unit tests</a:t>
                </a:r>
              </a:p>
              <a:p>
                <a:pPr lvl="1"/>
                <a:r>
                  <a:rPr lang="en-US" altLang="zh-CN" dirty="0"/>
                  <a:t>Stitch unit test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construct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Modify existing unit test for longer common prefix</a:t>
                </a:r>
              </a:p>
              <a:p>
                <a:pPr lvl="1"/>
                <a:r>
                  <a:rPr lang="en-US" altLang="zh-CN" dirty="0"/>
                  <a:t>Dynamic slicing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obtain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partial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order</a:t>
                </a:r>
              </a:p>
              <a:p>
                <a:endParaRPr lang="en-US" altLang="zh-CN" dirty="0"/>
              </a:p>
              <a:p>
                <a:pPr lvl="1"/>
                <a:endParaRPr lang="en-US" altLang="zh-CN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E5C5BA1-98FE-6448-BAE9-16A87477BE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778" y="3074504"/>
                <a:ext cx="11530032" cy="3174899"/>
              </a:xfrm>
              <a:blipFill>
                <a:blip r:embed="rId3"/>
                <a:stretch>
                  <a:fillRect l="-951" t="-307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F8A49DB-A418-41AE-95B3-6D2B61242359}"/>
                  </a:ext>
                </a:extLst>
              </p:cNvPr>
              <p:cNvSpPr txBox="1"/>
              <p:nvPr/>
            </p:nvSpPr>
            <p:spPr>
              <a:xfrm>
                <a:off x="141516" y="1850601"/>
                <a:ext cx="1211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Construct </a:t>
                </a:r>
                <a:r>
                  <a:rPr lang="en-CA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the non-failure execution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𝑒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that has the longest common prefix. 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F8A49DB-A418-41AE-95B3-6D2B61242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16" y="1850601"/>
                <a:ext cx="12115800" cy="523220"/>
              </a:xfrm>
              <a:prstGeom prst="rect">
                <a:avLst/>
              </a:prstGeom>
              <a:blipFill>
                <a:blip r:embed="rId4"/>
                <a:stretch>
                  <a:fillRect l="-1006" t="-11765" b="-3411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8101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16D84-FF4A-CF44-9E59-69C2DED70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8" y="290292"/>
            <a:ext cx="10813890" cy="868430"/>
          </a:xfrm>
        </p:spPr>
        <p:txBody>
          <a:bodyPr/>
          <a:lstStyle/>
          <a:p>
            <a:r>
              <a:rPr lang="en-US" altLang="zh-CN" dirty="0" err="1"/>
              <a:t>Kairux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Automated</a:t>
            </a:r>
            <a:r>
              <a:rPr lang="zh-CN" altLang="en-US" dirty="0"/>
              <a:t> </a:t>
            </a:r>
            <a:r>
              <a:rPr lang="en-US" altLang="zh-CN" dirty="0"/>
              <a:t>Root</a:t>
            </a:r>
            <a:r>
              <a:rPr lang="zh-CN" altLang="en-US" dirty="0"/>
              <a:t> </a:t>
            </a:r>
            <a:r>
              <a:rPr lang="en-US" altLang="zh-CN" dirty="0"/>
              <a:t>Cause</a:t>
            </a:r>
            <a:r>
              <a:rPr lang="zh-CN" altLang="en-US" dirty="0"/>
              <a:t> </a:t>
            </a:r>
            <a:r>
              <a:rPr lang="en-US" altLang="zh-CN" dirty="0"/>
              <a:t>Localization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76F9B650-190C-A549-B151-86BDC4362E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8638" y="2849217"/>
                <a:ext cx="11530032" cy="3400186"/>
              </a:xfrm>
            </p:spPr>
            <p:txBody>
              <a:bodyPr/>
              <a:lstStyle/>
              <a:p>
                <a:r>
                  <a:rPr lang="en-US" altLang="zh-CN" dirty="0"/>
                  <a:t>Input:</a:t>
                </a:r>
                <a:r>
                  <a:rPr lang="zh-CN" altLang="en-US" dirty="0"/>
                  <a:t> </a:t>
                </a:r>
                <a:endParaRPr lang="en-CA" altLang="zh-CN" dirty="0"/>
              </a:p>
              <a:p>
                <a:pPr lvl="1"/>
                <a:r>
                  <a:rPr lang="en-US" altLang="zh-CN" dirty="0"/>
                  <a:t>Existing unit tests</a:t>
                </a:r>
              </a:p>
              <a:p>
                <a:pPr lvl="1"/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failure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execution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Output:</a:t>
                </a:r>
                <a:r>
                  <a:rPr lang="zh-CN" altLang="en-US" dirty="0"/>
                  <a:t> </a:t>
                </a:r>
                <a:endParaRPr lang="en-CA" altLang="zh-CN" dirty="0"/>
              </a:p>
              <a:p>
                <a:pPr lvl="1"/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non-failure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execution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with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longest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common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prefix</a:t>
                </a:r>
              </a:p>
              <a:p>
                <a:pPr lvl="1"/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inflection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point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btw.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76F9B650-190C-A549-B151-86BDC4362E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8638" y="2849217"/>
                <a:ext cx="11530032" cy="3400186"/>
              </a:xfrm>
              <a:blipFill>
                <a:blip r:embed="rId6"/>
                <a:stretch>
                  <a:fillRect l="-880" t="-2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F2928D-212D-4BB5-A5A7-FA11BD7F1445}"/>
                  </a:ext>
                </a:extLst>
              </p:cNvPr>
              <p:cNvSpPr txBox="1"/>
              <p:nvPr/>
            </p:nvSpPr>
            <p:spPr>
              <a:xfrm>
                <a:off x="141516" y="1850601"/>
                <a:ext cx="1211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Construct </a:t>
                </a:r>
                <a:r>
                  <a:rPr lang="en-CA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the non-failure execution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𝑒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that has the longest common prefix. 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F2928D-212D-4BB5-A5A7-FA11BD7F1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16" y="1850601"/>
                <a:ext cx="12115800" cy="523220"/>
              </a:xfrm>
              <a:prstGeom prst="rect">
                <a:avLst/>
              </a:prstGeom>
              <a:blipFill>
                <a:blip r:embed="rId7"/>
                <a:stretch>
                  <a:fillRect l="-1006" t="-11765" b="-3411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4657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C2CFB-F204-DC4E-BB56-08CA9BE1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8" y="290292"/>
            <a:ext cx="10813890" cy="868430"/>
          </a:xfrm>
        </p:spPr>
        <p:txBody>
          <a:bodyPr/>
          <a:lstStyle/>
          <a:p>
            <a:r>
              <a:rPr lang="en-US" altLang="zh-CN" dirty="0"/>
              <a:t>Real-World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HDFS-10453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D79DC3-8920-8B4D-836D-FA74262EE912}"/>
              </a:ext>
            </a:extLst>
          </p:cNvPr>
          <p:cNvSpPr txBox="1"/>
          <p:nvPr/>
        </p:nvSpPr>
        <p:spPr>
          <a:xfrm>
            <a:off x="268638" y="1974847"/>
            <a:ext cx="68164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40A070"/>
                </a:solidFill>
              </a:rPr>
              <a:t>1.</a:t>
            </a:r>
            <a:r>
              <a:rPr lang="en-CA" sz="2000" dirty="0"/>
              <a:t> </a:t>
            </a:r>
            <a:r>
              <a:rPr lang="en-CA" sz="2000" b="1" dirty="0">
                <a:solidFill>
                  <a:srgbClr val="000080"/>
                </a:solidFill>
              </a:rPr>
              <a:t>void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replicateBlocks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2.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b="1" dirty="0">
                <a:solidFill>
                  <a:srgbClr val="000080"/>
                </a:solidFill>
              </a:rPr>
              <a:t>for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(Block b :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neededReplications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3.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en-CA" sz="2000" b="1" dirty="0">
                <a:solidFill>
                  <a:srgbClr val="000080"/>
                </a:solidFill>
              </a:rPr>
              <a:t>int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=</a:t>
            </a:r>
            <a:r>
              <a:rPr lang="en-CA" sz="2000" dirty="0"/>
              <a:t> </a:t>
            </a:r>
            <a:r>
              <a:rPr lang="en-CA" sz="2000" dirty="0">
                <a:solidFill>
                  <a:srgbClr val="0000FF"/>
                </a:solidFill>
              </a:rPr>
              <a:t>3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-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b.</a:t>
            </a:r>
            <a:r>
              <a:rPr lang="en-CA" sz="2000" b="1" dirty="0" err="1">
                <a:solidFill>
                  <a:srgbClr val="660E7A"/>
                </a:solidFill>
              </a:rPr>
              <a:t>nReplica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;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4.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en-CA" sz="2000" b="1" dirty="0">
                <a:solidFill>
                  <a:srgbClr val="000080"/>
                </a:solidFill>
              </a:rPr>
              <a:t>while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&gt;</a:t>
            </a:r>
            <a:r>
              <a:rPr lang="en-CA" sz="2000" dirty="0"/>
              <a:t> </a:t>
            </a:r>
            <a:r>
              <a:rPr lang="en-CA" sz="2000" dirty="0">
                <a:solidFill>
                  <a:srgbClr val="0000FF"/>
                </a:solidFill>
              </a:rPr>
              <a:t>0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5.</a:t>
            </a:r>
            <a:r>
              <a:rPr lang="en-CA" sz="2000" dirty="0"/>
              <a:t> </a:t>
            </a:r>
            <a:r>
              <a:rPr lang="zh-CN" altLang="en-US" sz="2000" dirty="0"/>
              <a:t>    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node =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chooseNextRandomNode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(..);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6.</a:t>
            </a:r>
            <a:r>
              <a:rPr lang="en-CA" sz="2000" dirty="0"/>
              <a:t> </a:t>
            </a:r>
            <a:r>
              <a:rPr lang="zh-CN" altLang="en-US" sz="2000" dirty="0"/>
              <a:t>      </a:t>
            </a:r>
            <a:r>
              <a:rPr lang="en-CA" sz="2000" b="1" dirty="0">
                <a:solidFill>
                  <a:srgbClr val="000080"/>
                </a:solidFill>
              </a:rPr>
              <a:t>if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b.</a:t>
            </a:r>
            <a:r>
              <a:rPr lang="en-CA" sz="2000" b="1" dirty="0" err="1">
                <a:solidFill>
                  <a:srgbClr val="660E7A"/>
                </a:solidFill>
              </a:rPr>
              <a:t>size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&lt;=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node.</a:t>
            </a:r>
            <a:r>
              <a:rPr lang="en-CA" sz="2000" b="1" dirty="0" err="1">
                <a:solidFill>
                  <a:srgbClr val="660E7A"/>
                </a:solidFill>
              </a:rPr>
              <a:t>capacity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{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7.</a:t>
            </a:r>
            <a:r>
              <a:rPr lang="en-CA" sz="2000" dirty="0"/>
              <a:t> </a:t>
            </a:r>
            <a:r>
              <a:rPr lang="zh-CN" altLang="en-US" sz="2000" dirty="0"/>
              <a:t>      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...</a:t>
            </a:r>
            <a:r>
              <a:rPr lang="en-CA" sz="2000" dirty="0"/>
              <a:t> </a:t>
            </a:r>
            <a:r>
              <a:rPr lang="en-CA" sz="2000" i="1" dirty="0">
                <a:solidFill>
                  <a:srgbClr val="808080"/>
                </a:solidFill>
              </a:rPr>
              <a:t>// replicate b to this node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8.</a:t>
            </a:r>
            <a:r>
              <a:rPr lang="en-CA" sz="2000" dirty="0"/>
              <a:t> </a:t>
            </a:r>
            <a:r>
              <a:rPr lang="zh-CN" altLang="en-US" sz="2000" dirty="0"/>
              <a:t>       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--;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9.</a:t>
            </a:r>
            <a:r>
              <a:rPr lang="en-CA" sz="2000" dirty="0"/>
              <a:t> </a:t>
            </a:r>
            <a:r>
              <a:rPr lang="zh-CN" altLang="en-US" sz="2000" dirty="0"/>
              <a:t>    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}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10.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}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11.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b="1" dirty="0">
                <a:solidFill>
                  <a:srgbClr val="000080"/>
                </a:solidFill>
              </a:rPr>
              <a:t>if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&gt; </a:t>
            </a:r>
            <a:r>
              <a:rPr lang="en-CA" sz="2000" dirty="0">
                <a:solidFill>
                  <a:srgbClr val="0000FF"/>
                </a:solidFill>
              </a:rPr>
              <a:t>0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12.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en-CA" sz="2000" b="1" dirty="0">
                <a:solidFill>
                  <a:srgbClr val="000080"/>
                </a:solidFill>
              </a:rPr>
              <a:t>throw</a:t>
            </a:r>
            <a:r>
              <a:rPr lang="en-CA" sz="2000" dirty="0"/>
              <a:t> </a:t>
            </a:r>
            <a:r>
              <a:rPr lang="en-CA" sz="2000" b="1" dirty="0">
                <a:solidFill>
                  <a:srgbClr val="000080"/>
                </a:solidFill>
              </a:rPr>
              <a:t>new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NotEnoughReplicasException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();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13.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dirty="0">
                <a:solidFill>
                  <a:srgbClr val="666666"/>
                </a:solidFill>
              </a:rPr>
              <a:t>}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14.</a:t>
            </a:r>
            <a:r>
              <a:rPr lang="en-CA" sz="2000" dirty="0">
                <a:solidFill>
                  <a:srgbClr val="666666"/>
                </a:solidFill>
              </a:rPr>
              <a:t>}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01C724-835C-7F40-B1F7-A3BC50DC142A}"/>
              </a:ext>
            </a:extLst>
          </p:cNvPr>
          <p:cNvSpPr txBox="1"/>
          <p:nvPr/>
        </p:nvSpPr>
        <p:spPr>
          <a:xfrm>
            <a:off x="783772" y="1344895"/>
            <a:ext cx="4310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ReplicationMonitor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thread</a:t>
            </a:r>
          </a:p>
        </p:txBody>
      </p:sp>
    </p:spTree>
    <p:extLst>
      <p:ext uri="{BB962C8B-B14F-4D97-AF65-F5344CB8AC3E}">
        <p14:creationId xmlns:p14="http://schemas.microsoft.com/office/powerpoint/2010/main" val="34136178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C2CFB-F204-DC4E-BB56-08CA9BE1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8" y="290292"/>
            <a:ext cx="10813890" cy="868430"/>
          </a:xfrm>
        </p:spPr>
        <p:txBody>
          <a:bodyPr/>
          <a:lstStyle/>
          <a:p>
            <a:r>
              <a:rPr lang="en-US" altLang="zh-CN" dirty="0"/>
              <a:t>Real-World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HDFS-10453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4DEFE6-0276-AF4A-8682-F6C496734A42}"/>
              </a:ext>
            </a:extLst>
          </p:cNvPr>
          <p:cNvSpPr txBox="1"/>
          <p:nvPr/>
        </p:nvSpPr>
        <p:spPr>
          <a:xfrm>
            <a:off x="783772" y="1344895"/>
            <a:ext cx="4310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ReplicationMonitor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thread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F0DC1B-2147-BB4B-9FBA-B7BB7DE0BD3D}"/>
              </a:ext>
            </a:extLst>
          </p:cNvPr>
          <p:cNvSpPr txBox="1"/>
          <p:nvPr/>
        </p:nvSpPr>
        <p:spPr>
          <a:xfrm>
            <a:off x="268638" y="1974847"/>
            <a:ext cx="68164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40A070"/>
                </a:solidFill>
              </a:rPr>
              <a:t>1.</a:t>
            </a:r>
            <a:r>
              <a:rPr lang="en-CA" sz="2000" dirty="0"/>
              <a:t> </a:t>
            </a:r>
            <a:r>
              <a:rPr lang="en-CA" sz="2000" b="1" dirty="0">
                <a:solidFill>
                  <a:srgbClr val="000080"/>
                </a:solidFill>
              </a:rPr>
              <a:t>void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replicateBlocks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2.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b="1" dirty="0">
                <a:solidFill>
                  <a:srgbClr val="000080"/>
                </a:solidFill>
              </a:rPr>
              <a:t>for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(Block b :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neededReplications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3.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en-CA" sz="2000" b="1" dirty="0">
                <a:solidFill>
                  <a:srgbClr val="000080"/>
                </a:solidFill>
              </a:rPr>
              <a:t>int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=</a:t>
            </a:r>
            <a:r>
              <a:rPr lang="en-CA" sz="2000" dirty="0"/>
              <a:t> </a:t>
            </a:r>
            <a:r>
              <a:rPr lang="en-CA" sz="2000" dirty="0">
                <a:solidFill>
                  <a:srgbClr val="0000FF"/>
                </a:solidFill>
              </a:rPr>
              <a:t>3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-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b.</a:t>
            </a:r>
            <a:r>
              <a:rPr lang="en-CA" sz="2000" b="1" dirty="0" err="1">
                <a:solidFill>
                  <a:srgbClr val="660E7A"/>
                </a:solidFill>
              </a:rPr>
              <a:t>nReplica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;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4.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en-CA" sz="2000" b="1" dirty="0">
                <a:solidFill>
                  <a:srgbClr val="000080"/>
                </a:solidFill>
              </a:rPr>
              <a:t>while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&gt;</a:t>
            </a:r>
            <a:r>
              <a:rPr lang="en-CA" sz="2000" dirty="0"/>
              <a:t> </a:t>
            </a:r>
            <a:r>
              <a:rPr lang="en-CA" sz="2000" dirty="0">
                <a:solidFill>
                  <a:srgbClr val="0000FF"/>
                </a:solidFill>
              </a:rPr>
              <a:t>0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5.</a:t>
            </a:r>
            <a:r>
              <a:rPr lang="en-CA" sz="2000" dirty="0"/>
              <a:t> </a:t>
            </a:r>
            <a:r>
              <a:rPr lang="zh-CN" altLang="en-US" sz="2000" dirty="0"/>
              <a:t>    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node =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chooseNextRandomNode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(..);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6.</a:t>
            </a:r>
            <a:r>
              <a:rPr lang="en-CA" sz="2000" dirty="0"/>
              <a:t> </a:t>
            </a:r>
            <a:r>
              <a:rPr lang="zh-CN" altLang="en-US" sz="2000" dirty="0"/>
              <a:t>      </a:t>
            </a:r>
            <a:r>
              <a:rPr lang="en-CA" sz="2000" b="1" dirty="0">
                <a:solidFill>
                  <a:srgbClr val="000080"/>
                </a:solidFill>
              </a:rPr>
              <a:t>if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b.</a:t>
            </a:r>
            <a:r>
              <a:rPr lang="en-CA" sz="2000" b="1" dirty="0" err="1">
                <a:solidFill>
                  <a:srgbClr val="660E7A"/>
                </a:solidFill>
              </a:rPr>
              <a:t>size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&lt;=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node.</a:t>
            </a:r>
            <a:r>
              <a:rPr lang="en-CA" sz="2000" b="1" dirty="0" err="1">
                <a:solidFill>
                  <a:srgbClr val="660E7A"/>
                </a:solidFill>
              </a:rPr>
              <a:t>capacity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{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7.</a:t>
            </a:r>
            <a:r>
              <a:rPr lang="en-CA" sz="2000" dirty="0"/>
              <a:t> </a:t>
            </a:r>
            <a:r>
              <a:rPr lang="zh-CN" altLang="en-US" sz="2000" dirty="0"/>
              <a:t>      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...</a:t>
            </a:r>
            <a:r>
              <a:rPr lang="en-CA" sz="2000" dirty="0"/>
              <a:t> </a:t>
            </a:r>
            <a:r>
              <a:rPr lang="en-CA" sz="2000" i="1" dirty="0">
                <a:solidFill>
                  <a:srgbClr val="808080"/>
                </a:solidFill>
              </a:rPr>
              <a:t>// replicate b to this node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8.</a:t>
            </a:r>
            <a:r>
              <a:rPr lang="en-CA" sz="2000" dirty="0"/>
              <a:t> </a:t>
            </a:r>
            <a:r>
              <a:rPr lang="zh-CN" altLang="en-US" sz="2000" dirty="0"/>
              <a:t>       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--;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9.</a:t>
            </a:r>
            <a:r>
              <a:rPr lang="en-CA" sz="2000" dirty="0"/>
              <a:t> </a:t>
            </a:r>
            <a:r>
              <a:rPr lang="zh-CN" altLang="en-US" sz="2000" dirty="0"/>
              <a:t>    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}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10.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}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11.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b="1" dirty="0">
                <a:solidFill>
                  <a:srgbClr val="000080"/>
                </a:solidFill>
              </a:rPr>
              <a:t>if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&gt; </a:t>
            </a:r>
            <a:r>
              <a:rPr lang="en-CA" sz="2000" dirty="0">
                <a:solidFill>
                  <a:srgbClr val="0000FF"/>
                </a:solidFill>
              </a:rPr>
              <a:t>0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12.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en-CA" sz="2000" b="1" dirty="0">
                <a:solidFill>
                  <a:srgbClr val="000080"/>
                </a:solidFill>
              </a:rPr>
              <a:t>throw</a:t>
            </a:r>
            <a:r>
              <a:rPr lang="en-CA" sz="2000" dirty="0"/>
              <a:t> </a:t>
            </a:r>
            <a:r>
              <a:rPr lang="en-CA" sz="2000" b="1" dirty="0">
                <a:solidFill>
                  <a:srgbClr val="000080"/>
                </a:solidFill>
              </a:rPr>
              <a:t>new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NotEnoughReplicasException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();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13.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dirty="0">
                <a:solidFill>
                  <a:srgbClr val="666666"/>
                </a:solidFill>
              </a:rPr>
              <a:t>}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14.</a:t>
            </a:r>
            <a:r>
              <a:rPr lang="en-CA" sz="2000" dirty="0">
                <a:solidFill>
                  <a:srgbClr val="666666"/>
                </a:solidFill>
              </a:rPr>
              <a:t>}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1171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C2CFB-F204-DC4E-BB56-08CA9BE1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8" y="290292"/>
            <a:ext cx="10813890" cy="868430"/>
          </a:xfrm>
        </p:spPr>
        <p:txBody>
          <a:bodyPr/>
          <a:lstStyle/>
          <a:p>
            <a:r>
              <a:rPr lang="en-US" altLang="zh-CN" dirty="0"/>
              <a:t>Real-World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HDFS-10453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F236C1-C41B-C445-B108-265761BA139E}"/>
              </a:ext>
            </a:extLst>
          </p:cNvPr>
          <p:cNvSpPr txBox="1"/>
          <p:nvPr/>
        </p:nvSpPr>
        <p:spPr>
          <a:xfrm>
            <a:off x="783772" y="1344895"/>
            <a:ext cx="4310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ReplicationMonitor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thread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007C81-85CB-254C-B801-8DF68CBCD06E}"/>
              </a:ext>
            </a:extLst>
          </p:cNvPr>
          <p:cNvSpPr txBox="1"/>
          <p:nvPr/>
        </p:nvSpPr>
        <p:spPr>
          <a:xfrm>
            <a:off x="268638" y="1974847"/>
            <a:ext cx="68164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40A070"/>
                </a:solidFill>
              </a:rPr>
              <a:t>1.</a:t>
            </a:r>
            <a:r>
              <a:rPr lang="en-CA" sz="2000" dirty="0"/>
              <a:t> </a:t>
            </a:r>
            <a:r>
              <a:rPr lang="en-CA" sz="2000" b="1" dirty="0">
                <a:solidFill>
                  <a:srgbClr val="000080"/>
                </a:solidFill>
              </a:rPr>
              <a:t>void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replicateBlocks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2.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b="1" dirty="0">
                <a:solidFill>
                  <a:srgbClr val="000080"/>
                </a:solidFill>
              </a:rPr>
              <a:t>for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(Block b :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neededReplications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3.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en-CA" sz="2000" b="1" dirty="0">
                <a:solidFill>
                  <a:srgbClr val="000080"/>
                </a:solidFill>
                <a:highlight>
                  <a:srgbClr val="FFFF00"/>
                </a:highlight>
              </a:rPr>
              <a:t>int</a:t>
            </a:r>
            <a:r>
              <a:rPr lang="en-CA" sz="2000" dirty="0">
                <a:highlight>
                  <a:srgbClr val="FFFF00"/>
                </a:highlight>
              </a:rPr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 =</a:t>
            </a:r>
            <a:r>
              <a:rPr lang="en-CA" sz="2000" dirty="0">
                <a:highlight>
                  <a:srgbClr val="FFFF00"/>
                </a:highlight>
              </a:rPr>
              <a:t> </a:t>
            </a:r>
            <a:r>
              <a:rPr lang="en-CA" sz="2000" dirty="0">
                <a:solidFill>
                  <a:srgbClr val="0000FF"/>
                </a:solidFill>
                <a:highlight>
                  <a:srgbClr val="FFFF00"/>
                </a:highlight>
              </a:rPr>
              <a:t>3</a:t>
            </a:r>
            <a:r>
              <a:rPr lang="en-CA" sz="2000" dirty="0">
                <a:highlight>
                  <a:srgbClr val="FFFF00"/>
                </a:highlight>
              </a:rPr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-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b.</a:t>
            </a:r>
            <a:r>
              <a:rPr lang="en-CA" sz="2000" b="1" dirty="0" err="1">
                <a:solidFill>
                  <a:srgbClr val="660E7A"/>
                </a:solidFill>
                <a:highlight>
                  <a:srgbClr val="FFFF00"/>
                </a:highlight>
              </a:rPr>
              <a:t>nReplica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;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4.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en-CA" sz="2000" b="1" dirty="0">
                <a:solidFill>
                  <a:srgbClr val="000080"/>
                </a:solidFill>
              </a:rPr>
              <a:t>while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&gt;</a:t>
            </a:r>
            <a:r>
              <a:rPr lang="en-CA" sz="2000" dirty="0"/>
              <a:t> </a:t>
            </a:r>
            <a:r>
              <a:rPr lang="en-CA" sz="2000" dirty="0">
                <a:solidFill>
                  <a:srgbClr val="0000FF"/>
                </a:solidFill>
              </a:rPr>
              <a:t>0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5.</a:t>
            </a:r>
            <a:r>
              <a:rPr lang="en-CA" sz="2000" dirty="0"/>
              <a:t> </a:t>
            </a:r>
            <a:r>
              <a:rPr lang="zh-CN" altLang="en-US" sz="2000" dirty="0"/>
              <a:t>    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node =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chooseNextRandomNode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(..);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6.</a:t>
            </a:r>
            <a:r>
              <a:rPr lang="en-CA" sz="2000" dirty="0"/>
              <a:t> </a:t>
            </a:r>
            <a:r>
              <a:rPr lang="zh-CN" altLang="en-US" sz="2000" dirty="0"/>
              <a:t>      </a:t>
            </a:r>
            <a:r>
              <a:rPr lang="en-CA" sz="2000" b="1" dirty="0">
                <a:solidFill>
                  <a:srgbClr val="000080"/>
                </a:solidFill>
              </a:rPr>
              <a:t>if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b.</a:t>
            </a:r>
            <a:r>
              <a:rPr lang="en-CA" sz="2000" b="1" dirty="0" err="1">
                <a:solidFill>
                  <a:srgbClr val="660E7A"/>
                </a:solidFill>
              </a:rPr>
              <a:t>size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&lt;=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node.</a:t>
            </a:r>
            <a:r>
              <a:rPr lang="en-CA" sz="2000" b="1" dirty="0" err="1">
                <a:solidFill>
                  <a:srgbClr val="660E7A"/>
                </a:solidFill>
              </a:rPr>
              <a:t>capacity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{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7.</a:t>
            </a:r>
            <a:r>
              <a:rPr lang="en-CA" sz="2000" dirty="0"/>
              <a:t> </a:t>
            </a:r>
            <a:r>
              <a:rPr lang="zh-CN" altLang="en-US" sz="2000" dirty="0"/>
              <a:t>      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...</a:t>
            </a:r>
            <a:r>
              <a:rPr lang="en-CA" sz="2000" dirty="0"/>
              <a:t> </a:t>
            </a:r>
            <a:r>
              <a:rPr lang="en-CA" sz="2000" i="1" dirty="0">
                <a:solidFill>
                  <a:srgbClr val="808080"/>
                </a:solidFill>
              </a:rPr>
              <a:t>// replicate b to this node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8.</a:t>
            </a:r>
            <a:r>
              <a:rPr lang="en-CA" sz="2000" dirty="0"/>
              <a:t> </a:t>
            </a:r>
            <a:r>
              <a:rPr lang="zh-CN" altLang="en-US" sz="2000" dirty="0"/>
              <a:t>       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--;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9.</a:t>
            </a:r>
            <a:r>
              <a:rPr lang="en-CA" sz="2000" dirty="0"/>
              <a:t> </a:t>
            </a:r>
            <a:r>
              <a:rPr lang="zh-CN" altLang="en-US" sz="2000" dirty="0"/>
              <a:t>    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}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10.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}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11.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b="1" dirty="0">
                <a:solidFill>
                  <a:srgbClr val="000080"/>
                </a:solidFill>
              </a:rPr>
              <a:t>if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&gt; </a:t>
            </a:r>
            <a:r>
              <a:rPr lang="en-CA" sz="2000" dirty="0">
                <a:solidFill>
                  <a:srgbClr val="0000FF"/>
                </a:solidFill>
              </a:rPr>
              <a:t>0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12.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en-CA" sz="2000" b="1" dirty="0">
                <a:solidFill>
                  <a:srgbClr val="000080"/>
                </a:solidFill>
              </a:rPr>
              <a:t>throw</a:t>
            </a:r>
            <a:r>
              <a:rPr lang="en-CA" sz="2000" dirty="0"/>
              <a:t> </a:t>
            </a:r>
            <a:r>
              <a:rPr lang="en-CA" sz="2000" b="1" dirty="0">
                <a:solidFill>
                  <a:srgbClr val="000080"/>
                </a:solidFill>
              </a:rPr>
              <a:t>new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NotEnoughReplicasException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();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13.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dirty="0">
                <a:solidFill>
                  <a:srgbClr val="666666"/>
                </a:solidFill>
              </a:rPr>
              <a:t>}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14.</a:t>
            </a:r>
            <a:r>
              <a:rPr lang="en-CA" sz="2000" dirty="0">
                <a:solidFill>
                  <a:srgbClr val="666666"/>
                </a:solidFill>
              </a:rPr>
              <a:t>}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3828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C2CFB-F204-DC4E-BB56-08CA9BE1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8" y="290292"/>
            <a:ext cx="10813890" cy="868430"/>
          </a:xfrm>
        </p:spPr>
        <p:txBody>
          <a:bodyPr/>
          <a:lstStyle/>
          <a:p>
            <a:r>
              <a:rPr lang="en-US" altLang="zh-CN" dirty="0"/>
              <a:t>Real-World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HDFS-10453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9F15A8-9E97-7747-A650-EE4F1D775AF5}"/>
              </a:ext>
            </a:extLst>
          </p:cNvPr>
          <p:cNvSpPr txBox="1"/>
          <p:nvPr/>
        </p:nvSpPr>
        <p:spPr>
          <a:xfrm>
            <a:off x="783772" y="1344895"/>
            <a:ext cx="4310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ReplicationMonitor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thread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7F712B-12D4-DB43-808B-254ABCA634FE}"/>
              </a:ext>
            </a:extLst>
          </p:cNvPr>
          <p:cNvSpPr txBox="1"/>
          <p:nvPr/>
        </p:nvSpPr>
        <p:spPr>
          <a:xfrm>
            <a:off x="268638" y="1974847"/>
            <a:ext cx="68164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40A070"/>
                </a:solidFill>
              </a:rPr>
              <a:t>1.</a:t>
            </a:r>
            <a:r>
              <a:rPr lang="en-CA" sz="2000" dirty="0"/>
              <a:t> </a:t>
            </a:r>
            <a:r>
              <a:rPr lang="en-CA" sz="2000" b="1" dirty="0">
                <a:solidFill>
                  <a:srgbClr val="000080"/>
                </a:solidFill>
              </a:rPr>
              <a:t>void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replicateBlocks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2.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b="1" dirty="0">
                <a:solidFill>
                  <a:srgbClr val="000080"/>
                </a:solidFill>
              </a:rPr>
              <a:t>for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(Block b :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neededReplications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3.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en-CA" sz="2000" b="1" dirty="0">
                <a:solidFill>
                  <a:srgbClr val="000080"/>
                </a:solidFill>
              </a:rPr>
              <a:t>int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=</a:t>
            </a:r>
            <a:r>
              <a:rPr lang="en-CA" sz="2000" dirty="0"/>
              <a:t> </a:t>
            </a:r>
            <a:r>
              <a:rPr lang="en-CA" sz="2000" dirty="0">
                <a:solidFill>
                  <a:srgbClr val="0000FF"/>
                </a:solidFill>
              </a:rPr>
              <a:t>3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-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b.</a:t>
            </a:r>
            <a:r>
              <a:rPr lang="en-CA" sz="2000" b="1" dirty="0" err="1">
                <a:solidFill>
                  <a:srgbClr val="660E7A"/>
                </a:solidFill>
              </a:rPr>
              <a:t>nReplica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;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4.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en-CA" sz="2000" b="1" dirty="0">
                <a:solidFill>
                  <a:srgbClr val="000080"/>
                </a:solidFill>
                <a:highlight>
                  <a:srgbClr val="FFFF00"/>
                </a:highlight>
              </a:rPr>
              <a:t>while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 &gt;</a:t>
            </a:r>
            <a:r>
              <a:rPr lang="en-CA" sz="2000" dirty="0">
                <a:highlight>
                  <a:srgbClr val="FFFF00"/>
                </a:highlight>
              </a:rPr>
              <a:t> </a:t>
            </a:r>
            <a:r>
              <a:rPr lang="en-CA" sz="2000" dirty="0">
                <a:solidFill>
                  <a:srgbClr val="0000FF"/>
                </a:solidFill>
                <a:highlight>
                  <a:srgbClr val="FFFF00"/>
                </a:highlight>
              </a:rPr>
              <a:t>0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5.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zh-CN" altLang="en-US" sz="2000" dirty="0">
                <a:highlight>
                  <a:srgbClr val="FFFF00"/>
                </a:highlight>
              </a:rPr>
              <a:t>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node =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chooseNextRandomNode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(..);</a:t>
            </a:r>
            <a:r>
              <a:rPr lang="en-CA" sz="2000" dirty="0">
                <a:highlight>
                  <a:srgbClr val="FFFF00"/>
                </a:highlight>
              </a:rPr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6.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zh-CN" altLang="en-US" sz="2000" dirty="0">
                <a:highlight>
                  <a:srgbClr val="FFFF00"/>
                </a:highlight>
              </a:rPr>
              <a:t>  </a:t>
            </a:r>
            <a:r>
              <a:rPr lang="en-CA" sz="2000" b="1" dirty="0">
                <a:solidFill>
                  <a:srgbClr val="000080"/>
                </a:solidFill>
                <a:highlight>
                  <a:srgbClr val="FFFF00"/>
                </a:highlight>
              </a:rPr>
              <a:t>if</a:t>
            </a:r>
            <a:r>
              <a:rPr lang="en-CA" sz="2000" dirty="0">
                <a:highlight>
                  <a:srgbClr val="FFFF00"/>
                </a:highlight>
              </a:rPr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b.</a:t>
            </a:r>
            <a:r>
              <a:rPr lang="en-CA" sz="2000" b="1" dirty="0" err="1">
                <a:solidFill>
                  <a:srgbClr val="660E7A"/>
                </a:solidFill>
                <a:highlight>
                  <a:srgbClr val="FFFF00"/>
                </a:highlight>
              </a:rPr>
              <a:t>size</a:t>
            </a:r>
            <a:r>
              <a:rPr lang="en-CA" sz="2000" dirty="0">
                <a:highlight>
                  <a:srgbClr val="FFFF00"/>
                </a:highlight>
              </a:rPr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&lt;=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node.</a:t>
            </a:r>
            <a:r>
              <a:rPr lang="en-CA" sz="2000" b="1" dirty="0" err="1">
                <a:solidFill>
                  <a:srgbClr val="660E7A"/>
                </a:solidFill>
                <a:highlight>
                  <a:srgbClr val="FFFF00"/>
                </a:highlight>
              </a:rPr>
              <a:t>capacity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) {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7.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zh-CN" altLang="en-US" sz="2000" dirty="0">
                <a:highlight>
                  <a:srgbClr val="FFFF00"/>
                </a:highlight>
              </a:rPr>
              <a:t>  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...</a:t>
            </a:r>
            <a:r>
              <a:rPr lang="en-CA" sz="2000" dirty="0">
                <a:highlight>
                  <a:srgbClr val="FFFF00"/>
                </a:highlight>
              </a:rPr>
              <a:t> </a:t>
            </a:r>
            <a:r>
              <a:rPr lang="en-CA" sz="2000" i="1" dirty="0">
                <a:solidFill>
                  <a:srgbClr val="808080"/>
                </a:solidFill>
                <a:highlight>
                  <a:srgbClr val="FFFF00"/>
                </a:highlight>
              </a:rPr>
              <a:t>// replicate b to this node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8.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zh-CN" altLang="en-US" sz="2000" dirty="0">
                <a:highlight>
                  <a:srgbClr val="FFFF00"/>
                </a:highlight>
              </a:rPr>
              <a:t>   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--;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9.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zh-CN" altLang="en-US" sz="2000" dirty="0">
                <a:highlight>
                  <a:srgbClr val="FFFF00"/>
                </a:highlight>
              </a:rPr>
              <a:t>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}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10.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}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11.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b="1" dirty="0">
                <a:solidFill>
                  <a:srgbClr val="000080"/>
                </a:solidFill>
              </a:rPr>
              <a:t>if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&gt; </a:t>
            </a:r>
            <a:r>
              <a:rPr lang="en-CA" sz="2000" dirty="0">
                <a:solidFill>
                  <a:srgbClr val="0000FF"/>
                </a:solidFill>
              </a:rPr>
              <a:t>0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12.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en-CA" sz="2000" b="1" dirty="0">
                <a:solidFill>
                  <a:srgbClr val="000080"/>
                </a:solidFill>
              </a:rPr>
              <a:t>throw</a:t>
            </a:r>
            <a:r>
              <a:rPr lang="en-CA" sz="2000" dirty="0"/>
              <a:t> </a:t>
            </a:r>
            <a:r>
              <a:rPr lang="en-CA" sz="2000" b="1" dirty="0">
                <a:solidFill>
                  <a:srgbClr val="000080"/>
                </a:solidFill>
              </a:rPr>
              <a:t>new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NotEnoughReplicasException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();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13.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dirty="0">
                <a:solidFill>
                  <a:srgbClr val="666666"/>
                </a:solidFill>
              </a:rPr>
              <a:t>}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14.</a:t>
            </a:r>
            <a:r>
              <a:rPr lang="en-CA" sz="2000" dirty="0">
                <a:solidFill>
                  <a:srgbClr val="666666"/>
                </a:solidFill>
              </a:rPr>
              <a:t>}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7624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C2CFB-F204-DC4E-BB56-08CA9BE1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8" y="290292"/>
            <a:ext cx="10813890" cy="868430"/>
          </a:xfrm>
        </p:spPr>
        <p:txBody>
          <a:bodyPr/>
          <a:lstStyle/>
          <a:p>
            <a:r>
              <a:rPr lang="en-US" altLang="zh-CN" dirty="0"/>
              <a:t>Real-World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HDFS-10453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41E0BF-1DF4-134E-97EB-9148B019D304}"/>
              </a:ext>
            </a:extLst>
          </p:cNvPr>
          <p:cNvSpPr txBox="1"/>
          <p:nvPr/>
        </p:nvSpPr>
        <p:spPr>
          <a:xfrm>
            <a:off x="783772" y="1344895"/>
            <a:ext cx="4310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ReplicationMonitor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thread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24587D-67D5-6945-B620-6D7ADF5798BD}"/>
              </a:ext>
            </a:extLst>
          </p:cNvPr>
          <p:cNvSpPr txBox="1"/>
          <p:nvPr/>
        </p:nvSpPr>
        <p:spPr>
          <a:xfrm>
            <a:off x="268638" y="1974847"/>
            <a:ext cx="68164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40A070"/>
                </a:solidFill>
              </a:rPr>
              <a:t>1.</a:t>
            </a:r>
            <a:r>
              <a:rPr lang="en-CA" sz="2000" dirty="0"/>
              <a:t> </a:t>
            </a:r>
            <a:r>
              <a:rPr lang="en-CA" sz="2000" b="1" dirty="0">
                <a:solidFill>
                  <a:srgbClr val="000080"/>
                </a:solidFill>
              </a:rPr>
              <a:t>void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replicateBlocks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2.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b="1" dirty="0">
                <a:solidFill>
                  <a:srgbClr val="000080"/>
                </a:solidFill>
              </a:rPr>
              <a:t>for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(Block b :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neededReplications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3.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en-CA" sz="2000" b="1" dirty="0">
                <a:solidFill>
                  <a:srgbClr val="000080"/>
                </a:solidFill>
              </a:rPr>
              <a:t>int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=</a:t>
            </a:r>
            <a:r>
              <a:rPr lang="en-CA" sz="2000" dirty="0"/>
              <a:t> </a:t>
            </a:r>
            <a:r>
              <a:rPr lang="en-CA" sz="2000" dirty="0">
                <a:solidFill>
                  <a:srgbClr val="0000FF"/>
                </a:solidFill>
              </a:rPr>
              <a:t>3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-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b.</a:t>
            </a:r>
            <a:r>
              <a:rPr lang="en-CA" sz="2000" b="1" dirty="0" err="1">
                <a:solidFill>
                  <a:srgbClr val="660E7A"/>
                </a:solidFill>
              </a:rPr>
              <a:t>nReplica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;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4.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en-CA" sz="2000" b="1" dirty="0">
                <a:solidFill>
                  <a:srgbClr val="000080"/>
                </a:solidFill>
              </a:rPr>
              <a:t>while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&gt;</a:t>
            </a:r>
            <a:r>
              <a:rPr lang="en-CA" sz="2000" dirty="0"/>
              <a:t> </a:t>
            </a:r>
            <a:r>
              <a:rPr lang="en-CA" sz="2000" dirty="0">
                <a:solidFill>
                  <a:srgbClr val="0000FF"/>
                </a:solidFill>
              </a:rPr>
              <a:t>0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5.</a:t>
            </a:r>
            <a:r>
              <a:rPr lang="en-CA" sz="2000" dirty="0"/>
              <a:t> </a:t>
            </a:r>
            <a:r>
              <a:rPr lang="zh-CN" altLang="en-US" sz="2000" dirty="0"/>
              <a:t>    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node =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chooseNextRandomNode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(..);</a:t>
            </a:r>
            <a:r>
              <a:rPr lang="en-CA" sz="2000" dirty="0">
                <a:highlight>
                  <a:srgbClr val="FFFF00"/>
                </a:highlight>
              </a:rPr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6.</a:t>
            </a:r>
            <a:r>
              <a:rPr lang="en-CA" sz="2000" dirty="0"/>
              <a:t> </a:t>
            </a:r>
            <a:r>
              <a:rPr lang="zh-CN" altLang="en-US" sz="2000" dirty="0"/>
              <a:t>      </a:t>
            </a:r>
            <a:r>
              <a:rPr lang="en-CA" sz="2000" b="1" dirty="0">
                <a:solidFill>
                  <a:srgbClr val="000080"/>
                </a:solidFill>
              </a:rPr>
              <a:t>if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b.</a:t>
            </a:r>
            <a:r>
              <a:rPr lang="en-CA" sz="2000" b="1" dirty="0" err="1">
                <a:solidFill>
                  <a:srgbClr val="660E7A"/>
                </a:solidFill>
              </a:rPr>
              <a:t>size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&lt;=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node.</a:t>
            </a:r>
            <a:r>
              <a:rPr lang="en-CA" sz="2000" b="1" dirty="0" err="1">
                <a:solidFill>
                  <a:srgbClr val="660E7A"/>
                </a:solidFill>
              </a:rPr>
              <a:t>capacity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{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7.</a:t>
            </a:r>
            <a:r>
              <a:rPr lang="en-CA" sz="2000" dirty="0"/>
              <a:t> </a:t>
            </a:r>
            <a:r>
              <a:rPr lang="zh-CN" altLang="en-US" sz="2000" dirty="0"/>
              <a:t>      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...</a:t>
            </a:r>
            <a:r>
              <a:rPr lang="en-CA" sz="2000" dirty="0"/>
              <a:t> </a:t>
            </a:r>
            <a:r>
              <a:rPr lang="en-CA" sz="2000" i="1" dirty="0">
                <a:solidFill>
                  <a:srgbClr val="808080"/>
                </a:solidFill>
              </a:rPr>
              <a:t>// replicate b to this node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8.</a:t>
            </a:r>
            <a:r>
              <a:rPr lang="en-CA" sz="2000" dirty="0"/>
              <a:t> </a:t>
            </a:r>
            <a:r>
              <a:rPr lang="zh-CN" altLang="en-US" sz="2000" dirty="0"/>
              <a:t>       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--;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9.</a:t>
            </a:r>
            <a:r>
              <a:rPr lang="en-CA" sz="2000" dirty="0"/>
              <a:t> </a:t>
            </a:r>
            <a:r>
              <a:rPr lang="zh-CN" altLang="en-US" sz="2000" dirty="0"/>
              <a:t>    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}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10.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}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11.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b="1" dirty="0">
                <a:solidFill>
                  <a:srgbClr val="000080"/>
                </a:solidFill>
              </a:rPr>
              <a:t>if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&gt; </a:t>
            </a:r>
            <a:r>
              <a:rPr lang="en-CA" sz="2000" dirty="0">
                <a:solidFill>
                  <a:srgbClr val="0000FF"/>
                </a:solidFill>
              </a:rPr>
              <a:t>0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12.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en-CA" sz="2000" b="1" dirty="0">
                <a:solidFill>
                  <a:srgbClr val="000080"/>
                </a:solidFill>
              </a:rPr>
              <a:t>throw</a:t>
            </a:r>
            <a:r>
              <a:rPr lang="en-CA" sz="2000" dirty="0"/>
              <a:t> </a:t>
            </a:r>
            <a:r>
              <a:rPr lang="en-CA" sz="2000" b="1" dirty="0">
                <a:solidFill>
                  <a:srgbClr val="000080"/>
                </a:solidFill>
              </a:rPr>
              <a:t>new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NotEnoughReplicasException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();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13.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dirty="0">
                <a:solidFill>
                  <a:srgbClr val="666666"/>
                </a:solidFill>
              </a:rPr>
              <a:t>}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14.</a:t>
            </a:r>
            <a:r>
              <a:rPr lang="en-CA" sz="2000" dirty="0">
                <a:solidFill>
                  <a:srgbClr val="666666"/>
                </a:solidFill>
              </a:rPr>
              <a:t>}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3594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C2CFB-F204-DC4E-BB56-08CA9BE1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8" y="290292"/>
            <a:ext cx="10813890" cy="868430"/>
          </a:xfrm>
        </p:spPr>
        <p:txBody>
          <a:bodyPr/>
          <a:lstStyle/>
          <a:p>
            <a:r>
              <a:rPr lang="en-US" altLang="zh-CN" dirty="0"/>
              <a:t>Real-World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HDFS-10453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920B7C-BF81-744B-B3E4-E74DA008C353}"/>
              </a:ext>
            </a:extLst>
          </p:cNvPr>
          <p:cNvSpPr txBox="1"/>
          <p:nvPr/>
        </p:nvSpPr>
        <p:spPr>
          <a:xfrm>
            <a:off x="783772" y="1344895"/>
            <a:ext cx="4310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ReplicationMonitor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thread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22DD55-19DB-A044-8F4D-045BC55FF578}"/>
              </a:ext>
            </a:extLst>
          </p:cNvPr>
          <p:cNvSpPr txBox="1"/>
          <p:nvPr/>
        </p:nvSpPr>
        <p:spPr>
          <a:xfrm>
            <a:off x="268638" y="1974847"/>
            <a:ext cx="68164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40A070"/>
                </a:solidFill>
              </a:rPr>
              <a:t>1.</a:t>
            </a:r>
            <a:r>
              <a:rPr lang="en-CA" sz="2000" dirty="0"/>
              <a:t> </a:t>
            </a:r>
            <a:r>
              <a:rPr lang="en-CA" sz="2000" b="1" dirty="0">
                <a:solidFill>
                  <a:srgbClr val="000080"/>
                </a:solidFill>
              </a:rPr>
              <a:t>void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replicateBlocks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2.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b="1" dirty="0">
                <a:solidFill>
                  <a:srgbClr val="000080"/>
                </a:solidFill>
              </a:rPr>
              <a:t>for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(Block b :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neededReplications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3.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en-CA" sz="2000" b="1" dirty="0">
                <a:solidFill>
                  <a:srgbClr val="000080"/>
                </a:solidFill>
              </a:rPr>
              <a:t>int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=</a:t>
            </a:r>
            <a:r>
              <a:rPr lang="en-CA" sz="2000" dirty="0"/>
              <a:t> </a:t>
            </a:r>
            <a:r>
              <a:rPr lang="en-CA" sz="2000" dirty="0">
                <a:solidFill>
                  <a:srgbClr val="0000FF"/>
                </a:solidFill>
              </a:rPr>
              <a:t>3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-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b.</a:t>
            </a:r>
            <a:r>
              <a:rPr lang="en-CA" sz="2000" b="1" dirty="0" err="1">
                <a:solidFill>
                  <a:srgbClr val="660E7A"/>
                </a:solidFill>
              </a:rPr>
              <a:t>nReplica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;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4.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en-CA" sz="2000" b="1" dirty="0">
                <a:solidFill>
                  <a:srgbClr val="000080"/>
                </a:solidFill>
              </a:rPr>
              <a:t>while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&gt;</a:t>
            </a:r>
            <a:r>
              <a:rPr lang="en-CA" sz="2000" dirty="0"/>
              <a:t> </a:t>
            </a:r>
            <a:r>
              <a:rPr lang="en-CA" sz="2000" dirty="0">
                <a:solidFill>
                  <a:srgbClr val="0000FF"/>
                </a:solidFill>
              </a:rPr>
              <a:t>0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5.</a:t>
            </a:r>
            <a:r>
              <a:rPr lang="en-CA" sz="2000" dirty="0"/>
              <a:t> </a:t>
            </a:r>
            <a:r>
              <a:rPr lang="zh-CN" altLang="en-US" sz="2000" dirty="0"/>
              <a:t>    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node =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chooseNextRandomNode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(..);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6.</a:t>
            </a:r>
            <a:r>
              <a:rPr lang="en-CA" sz="2000" dirty="0"/>
              <a:t> </a:t>
            </a:r>
            <a:r>
              <a:rPr lang="zh-CN" altLang="en-US" sz="2000" dirty="0"/>
              <a:t>      </a:t>
            </a:r>
            <a:r>
              <a:rPr lang="en-CA" sz="2000" b="1" dirty="0">
                <a:solidFill>
                  <a:srgbClr val="000080"/>
                </a:solidFill>
                <a:highlight>
                  <a:srgbClr val="FFFF00"/>
                </a:highlight>
              </a:rPr>
              <a:t>if</a:t>
            </a:r>
            <a:r>
              <a:rPr lang="en-CA" sz="2000" dirty="0">
                <a:highlight>
                  <a:srgbClr val="FFFF00"/>
                </a:highlight>
              </a:rPr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b.</a:t>
            </a:r>
            <a:r>
              <a:rPr lang="en-CA" sz="2000" b="1" dirty="0" err="1">
                <a:solidFill>
                  <a:srgbClr val="660E7A"/>
                </a:solidFill>
                <a:highlight>
                  <a:srgbClr val="FFFF00"/>
                </a:highlight>
              </a:rPr>
              <a:t>size</a:t>
            </a:r>
            <a:r>
              <a:rPr lang="en-CA" sz="2000" dirty="0">
                <a:highlight>
                  <a:srgbClr val="FFFF00"/>
                </a:highlight>
              </a:rPr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&lt;=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node.</a:t>
            </a:r>
            <a:r>
              <a:rPr lang="en-CA" sz="2000" b="1" dirty="0" err="1">
                <a:solidFill>
                  <a:srgbClr val="660E7A"/>
                </a:solidFill>
                <a:highlight>
                  <a:srgbClr val="FFFF00"/>
                </a:highlight>
              </a:rPr>
              <a:t>capacity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) {</a:t>
            </a:r>
            <a:r>
              <a:rPr lang="en-CA" sz="2000" dirty="0">
                <a:highlight>
                  <a:srgbClr val="FFFF00"/>
                </a:highlight>
              </a:rPr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7.</a:t>
            </a:r>
            <a:r>
              <a:rPr lang="en-CA" sz="2000" dirty="0"/>
              <a:t> </a:t>
            </a:r>
            <a:r>
              <a:rPr lang="zh-CN" altLang="en-US" sz="2000" dirty="0"/>
              <a:t>      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...</a:t>
            </a:r>
            <a:r>
              <a:rPr lang="en-CA" sz="2000" dirty="0"/>
              <a:t> </a:t>
            </a:r>
            <a:r>
              <a:rPr lang="en-CA" sz="2000" i="1" dirty="0">
                <a:solidFill>
                  <a:srgbClr val="808080"/>
                </a:solidFill>
              </a:rPr>
              <a:t>// replicate b to this node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8.</a:t>
            </a:r>
            <a:r>
              <a:rPr lang="en-CA" sz="2000" dirty="0"/>
              <a:t> </a:t>
            </a:r>
            <a:r>
              <a:rPr lang="zh-CN" altLang="en-US" sz="2000" dirty="0"/>
              <a:t>       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--;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9.</a:t>
            </a:r>
            <a:r>
              <a:rPr lang="en-CA" sz="2000" dirty="0"/>
              <a:t> </a:t>
            </a:r>
            <a:r>
              <a:rPr lang="zh-CN" altLang="en-US" sz="2000" dirty="0"/>
              <a:t>    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}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10.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}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11.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b="1" dirty="0">
                <a:solidFill>
                  <a:srgbClr val="000080"/>
                </a:solidFill>
              </a:rPr>
              <a:t>if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&gt; </a:t>
            </a:r>
            <a:r>
              <a:rPr lang="en-CA" sz="2000" dirty="0">
                <a:solidFill>
                  <a:srgbClr val="0000FF"/>
                </a:solidFill>
              </a:rPr>
              <a:t>0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12.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en-CA" sz="2000" b="1" dirty="0">
                <a:solidFill>
                  <a:srgbClr val="000080"/>
                </a:solidFill>
              </a:rPr>
              <a:t>throw</a:t>
            </a:r>
            <a:r>
              <a:rPr lang="en-CA" sz="2000" dirty="0"/>
              <a:t> </a:t>
            </a:r>
            <a:r>
              <a:rPr lang="en-CA" sz="2000" b="1" dirty="0">
                <a:solidFill>
                  <a:srgbClr val="000080"/>
                </a:solidFill>
              </a:rPr>
              <a:t>new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NotEnoughReplicasException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();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13.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dirty="0">
                <a:solidFill>
                  <a:srgbClr val="666666"/>
                </a:solidFill>
              </a:rPr>
              <a:t>}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14.</a:t>
            </a:r>
            <a:r>
              <a:rPr lang="en-CA" sz="2000" dirty="0">
                <a:solidFill>
                  <a:srgbClr val="666666"/>
                </a:solidFill>
              </a:rPr>
              <a:t>}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73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63663-E140-3240-A573-3D80E5482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8" y="290292"/>
            <a:ext cx="10813890" cy="868430"/>
          </a:xfrm>
        </p:spPr>
        <p:txBody>
          <a:bodyPr>
            <a:normAutofit/>
          </a:bodyPr>
          <a:lstStyle/>
          <a:p>
            <a:r>
              <a:rPr lang="en-US" altLang="zh-CN" dirty="0"/>
              <a:t>Root Cause – A Major Goal of Debugging</a:t>
            </a: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BC9D40D-134E-9D41-A92E-361AB8559A32}"/>
              </a:ext>
            </a:extLst>
          </p:cNvPr>
          <p:cNvSpPr/>
          <p:nvPr/>
        </p:nvSpPr>
        <p:spPr>
          <a:xfrm>
            <a:off x="2682126" y="2287330"/>
            <a:ext cx="2176443" cy="864000"/>
          </a:xfrm>
          <a:prstGeom prst="round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Failure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Reproduction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1FA7D52-6BF0-4F44-B85D-B60BAD8959E2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1791908" y="2719330"/>
            <a:ext cx="890218" cy="2868"/>
          </a:xfrm>
          <a:prstGeom prst="straightConnector1">
            <a:avLst/>
          </a:prstGeom>
          <a:ln w="25400">
            <a:solidFill>
              <a:schemeClr val="tx1">
                <a:lumMod val="50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1246110-FC78-A849-8FA3-88732F2CA716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4858569" y="2702452"/>
            <a:ext cx="1980372" cy="16878"/>
          </a:xfrm>
          <a:prstGeom prst="straightConnector1">
            <a:avLst/>
          </a:prstGeom>
          <a:ln w="25400">
            <a:solidFill>
              <a:schemeClr val="tx1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E87B9BB-821C-DC45-9716-9F292A673CC5}"/>
              </a:ext>
            </a:extLst>
          </p:cNvPr>
          <p:cNvSpPr txBox="1"/>
          <p:nvPr/>
        </p:nvSpPr>
        <p:spPr>
          <a:xfrm>
            <a:off x="4962297" y="1767034"/>
            <a:ext cx="1772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i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Failure</a:t>
            </a:r>
            <a:r>
              <a:rPr lang="zh-CN" altLang="en-US" sz="2400" i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400" i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Execution</a:t>
            </a:r>
            <a:endParaRPr lang="en-US" sz="2400" i="1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9099452-6DC4-3249-A9AF-685C0A64B83E}"/>
              </a:ext>
            </a:extLst>
          </p:cNvPr>
          <p:cNvSpPr txBox="1"/>
          <p:nvPr/>
        </p:nvSpPr>
        <p:spPr>
          <a:xfrm>
            <a:off x="385763" y="3266725"/>
            <a:ext cx="2012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i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Bug</a:t>
            </a:r>
            <a:r>
              <a:rPr lang="zh-CN" altLang="en-US" sz="2400" i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400" i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Report</a:t>
            </a:r>
            <a:endParaRPr lang="en-US" sz="2400" i="1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7DC6FC5-BB61-854B-93B0-77EF170BC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4787" y="2301454"/>
            <a:ext cx="847121" cy="847121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E166862-F261-0A4D-B90A-87FEA7DF7DAD}"/>
              </a:ext>
            </a:extLst>
          </p:cNvPr>
          <p:cNvSpPr/>
          <p:nvPr/>
        </p:nvSpPr>
        <p:spPr>
          <a:xfrm>
            <a:off x="6838941" y="2270451"/>
            <a:ext cx="2199621" cy="864000"/>
          </a:xfrm>
          <a:prstGeom prst="round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Root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Cause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Localization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9C7A7B-2BB8-9D42-BE4A-1D8A8B4345E8}"/>
              </a:ext>
            </a:extLst>
          </p:cNvPr>
          <p:cNvSpPr txBox="1"/>
          <p:nvPr/>
        </p:nvSpPr>
        <p:spPr>
          <a:xfrm>
            <a:off x="9266981" y="3266724"/>
            <a:ext cx="2012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Root</a:t>
            </a:r>
            <a:r>
              <a:rPr lang="zh-CN" altLang="en-US" sz="2400" b="1" i="1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400" b="1" i="1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Cause</a:t>
            </a:r>
            <a:endParaRPr lang="en-US" sz="2400" b="1" i="1" dirty="0">
              <a:solidFill>
                <a:srgbClr val="FF0000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D4C7690-14B5-F145-9754-E8A3FAB08F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7609" y="2416701"/>
            <a:ext cx="571500" cy="57150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A1D5F3F-C506-B846-9BA9-629F2B30AA8A}"/>
              </a:ext>
            </a:extLst>
          </p:cNvPr>
          <p:cNvCxnSpPr>
            <a:cxnSpLocks/>
            <a:stCxn id="13" idx="3"/>
            <a:endCxn id="15" idx="1"/>
          </p:cNvCxnSpPr>
          <p:nvPr/>
        </p:nvCxnSpPr>
        <p:spPr>
          <a:xfrm>
            <a:off x="9038562" y="2702451"/>
            <a:ext cx="949047" cy="0"/>
          </a:xfrm>
          <a:prstGeom prst="straightConnector1">
            <a:avLst/>
          </a:prstGeom>
          <a:ln w="25400">
            <a:solidFill>
              <a:schemeClr val="tx1">
                <a:lumMod val="50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1893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C2CFB-F204-DC4E-BB56-08CA9BE1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8" y="290292"/>
            <a:ext cx="10813890" cy="868430"/>
          </a:xfrm>
        </p:spPr>
        <p:txBody>
          <a:bodyPr/>
          <a:lstStyle/>
          <a:p>
            <a:r>
              <a:rPr lang="en-US" altLang="zh-CN" dirty="0"/>
              <a:t>Real-World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HDFS-10453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A32502-48A1-E145-BDA9-CA495AD25574}"/>
              </a:ext>
            </a:extLst>
          </p:cNvPr>
          <p:cNvSpPr txBox="1"/>
          <p:nvPr/>
        </p:nvSpPr>
        <p:spPr>
          <a:xfrm>
            <a:off x="783772" y="1344895"/>
            <a:ext cx="4310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ReplicationMonitor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thread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E4620F-B034-0140-8A85-72257806F1BC}"/>
              </a:ext>
            </a:extLst>
          </p:cNvPr>
          <p:cNvSpPr txBox="1"/>
          <p:nvPr/>
        </p:nvSpPr>
        <p:spPr>
          <a:xfrm>
            <a:off x="268638" y="1974847"/>
            <a:ext cx="68164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40A070"/>
                </a:solidFill>
              </a:rPr>
              <a:t>1.</a:t>
            </a:r>
            <a:r>
              <a:rPr lang="en-CA" sz="2000" dirty="0"/>
              <a:t> </a:t>
            </a:r>
            <a:r>
              <a:rPr lang="en-CA" sz="2000" b="1" dirty="0">
                <a:solidFill>
                  <a:srgbClr val="000080"/>
                </a:solidFill>
              </a:rPr>
              <a:t>void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replicateBlocks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2.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b="1" dirty="0">
                <a:solidFill>
                  <a:srgbClr val="000080"/>
                </a:solidFill>
              </a:rPr>
              <a:t>for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(Block b :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neededReplications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3.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en-CA" sz="2000" b="1" dirty="0">
                <a:solidFill>
                  <a:srgbClr val="000080"/>
                </a:solidFill>
              </a:rPr>
              <a:t>int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=</a:t>
            </a:r>
            <a:r>
              <a:rPr lang="en-CA" sz="2000" dirty="0"/>
              <a:t> </a:t>
            </a:r>
            <a:r>
              <a:rPr lang="en-CA" sz="2000" dirty="0">
                <a:solidFill>
                  <a:srgbClr val="0000FF"/>
                </a:solidFill>
              </a:rPr>
              <a:t>3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-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b.</a:t>
            </a:r>
            <a:r>
              <a:rPr lang="en-CA" sz="2000" b="1" dirty="0" err="1">
                <a:solidFill>
                  <a:srgbClr val="660E7A"/>
                </a:solidFill>
              </a:rPr>
              <a:t>nReplica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;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4.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en-CA" sz="2000" b="1" dirty="0">
                <a:solidFill>
                  <a:srgbClr val="000080"/>
                </a:solidFill>
              </a:rPr>
              <a:t>while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&gt;</a:t>
            </a:r>
            <a:r>
              <a:rPr lang="en-CA" sz="2000" dirty="0"/>
              <a:t> </a:t>
            </a:r>
            <a:r>
              <a:rPr lang="en-CA" sz="2000" dirty="0">
                <a:solidFill>
                  <a:srgbClr val="0000FF"/>
                </a:solidFill>
              </a:rPr>
              <a:t>0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5.</a:t>
            </a:r>
            <a:r>
              <a:rPr lang="en-CA" sz="2000" dirty="0"/>
              <a:t> </a:t>
            </a:r>
            <a:r>
              <a:rPr lang="zh-CN" altLang="en-US" sz="2000" dirty="0"/>
              <a:t>    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node =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chooseNextRandomNode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(..);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6.</a:t>
            </a:r>
            <a:r>
              <a:rPr lang="en-CA" sz="2000" dirty="0"/>
              <a:t> </a:t>
            </a:r>
            <a:r>
              <a:rPr lang="zh-CN" altLang="en-US" sz="2000" dirty="0"/>
              <a:t>      </a:t>
            </a:r>
            <a:r>
              <a:rPr lang="en-CA" sz="2000" b="1" dirty="0">
                <a:solidFill>
                  <a:srgbClr val="000080"/>
                </a:solidFill>
              </a:rPr>
              <a:t>if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b.</a:t>
            </a:r>
            <a:r>
              <a:rPr lang="en-CA" sz="2000" b="1" dirty="0" err="1">
                <a:solidFill>
                  <a:srgbClr val="660E7A"/>
                </a:solidFill>
              </a:rPr>
              <a:t>size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&lt;=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node.</a:t>
            </a:r>
            <a:r>
              <a:rPr lang="en-CA" sz="2000" b="1" dirty="0" err="1">
                <a:solidFill>
                  <a:srgbClr val="660E7A"/>
                </a:solidFill>
              </a:rPr>
              <a:t>capacity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{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7.</a:t>
            </a:r>
            <a:r>
              <a:rPr lang="en-CA" sz="2000" dirty="0"/>
              <a:t> </a:t>
            </a:r>
            <a:r>
              <a:rPr lang="zh-CN" altLang="en-US" sz="2000" dirty="0"/>
              <a:t>      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...</a:t>
            </a:r>
            <a:r>
              <a:rPr lang="en-CA" sz="2000" dirty="0">
                <a:highlight>
                  <a:srgbClr val="FFFF00"/>
                </a:highlight>
              </a:rPr>
              <a:t> </a:t>
            </a:r>
            <a:r>
              <a:rPr lang="en-CA" sz="2000" i="1" dirty="0">
                <a:solidFill>
                  <a:srgbClr val="808080"/>
                </a:solidFill>
                <a:highlight>
                  <a:srgbClr val="FFFF00"/>
                </a:highlight>
              </a:rPr>
              <a:t>// replicate b to this node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8.</a:t>
            </a:r>
            <a:r>
              <a:rPr lang="en-CA" sz="2000" dirty="0"/>
              <a:t> </a:t>
            </a:r>
            <a:r>
              <a:rPr lang="zh-CN" altLang="en-US" sz="2000" dirty="0"/>
              <a:t>       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--;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9.</a:t>
            </a:r>
            <a:r>
              <a:rPr lang="en-CA" sz="2000" dirty="0"/>
              <a:t> </a:t>
            </a:r>
            <a:r>
              <a:rPr lang="zh-CN" altLang="en-US" sz="2000" dirty="0"/>
              <a:t>    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}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10.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}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11.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b="1" dirty="0">
                <a:solidFill>
                  <a:srgbClr val="000080"/>
                </a:solidFill>
              </a:rPr>
              <a:t>if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&gt; </a:t>
            </a:r>
            <a:r>
              <a:rPr lang="en-CA" sz="2000" dirty="0">
                <a:solidFill>
                  <a:srgbClr val="0000FF"/>
                </a:solidFill>
              </a:rPr>
              <a:t>0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12.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en-CA" sz="2000" b="1" dirty="0">
                <a:solidFill>
                  <a:srgbClr val="000080"/>
                </a:solidFill>
              </a:rPr>
              <a:t>throw</a:t>
            </a:r>
            <a:r>
              <a:rPr lang="en-CA" sz="2000" dirty="0"/>
              <a:t> </a:t>
            </a:r>
            <a:r>
              <a:rPr lang="en-CA" sz="2000" b="1" dirty="0">
                <a:solidFill>
                  <a:srgbClr val="000080"/>
                </a:solidFill>
              </a:rPr>
              <a:t>new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NotEnoughReplicasException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();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13.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dirty="0">
                <a:solidFill>
                  <a:srgbClr val="666666"/>
                </a:solidFill>
              </a:rPr>
              <a:t>}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14.</a:t>
            </a:r>
            <a:r>
              <a:rPr lang="en-CA" sz="2000" dirty="0">
                <a:solidFill>
                  <a:srgbClr val="666666"/>
                </a:solidFill>
              </a:rPr>
              <a:t>}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1492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C2CFB-F204-DC4E-BB56-08CA9BE1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8" y="290292"/>
            <a:ext cx="10813890" cy="868430"/>
          </a:xfrm>
        </p:spPr>
        <p:txBody>
          <a:bodyPr/>
          <a:lstStyle/>
          <a:p>
            <a:r>
              <a:rPr lang="en-US" altLang="zh-CN" dirty="0"/>
              <a:t>Real-World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HDFS-10453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FDB4DD-E7C4-2747-BFEC-6E006F66C488}"/>
              </a:ext>
            </a:extLst>
          </p:cNvPr>
          <p:cNvSpPr txBox="1"/>
          <p:nvPr/>
        </p:nvSpPr>
        <p:spPr>
          <a:xfrm>
            <a:off x="783772" y="1344895"/>
            <a:ext cx="4310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ReplicationMonitor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thread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CD83AA-63B8-6C4A-B5BD-C1B9836E158D}"/>
              </a:ext>
            </a:extLst>
          </p:cNvPr>
          <p:cNvSpPr txBox="1"/>
          <p:nvPr/>
        </p:nvSpPr>
        <p:spPr>
          <a:xfrm>
            <a:off x="268638" y="1974847"/>
            <a:ext cx="68164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40A070"/>
                </a:solidFill>
              </a:rPr>
              <a:t>1.</a:t>
            </a:r>
            <a:r>
              <a:rPr lang="en-CA" sz="2000" dirty="0"/>
              <a:t> </a:t>
            </a:r>
            <a:r>
              <a:rPr lang="en-CA" sz="2000" b="1" dirty="0">
                <a:solidFill>
                  <a:srgbClr val="000080"/>
                </a:solidFill>
              </a:rPr>
              <a:t>void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replicateBlocks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2.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b="1" dirty="0">
                <a:solidFill>
                  <a:srgbClr val="000080"/>
                </a:solidFill>
              </a:rPr>
              <a:t>for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(Block b :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neededReplications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3.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en-CA" sz="2000" b="1" dirty="0">
                <a:solidFill>
                  <a:srgbClr val="000080"/>
                </a:solidFill>
              </a:rPr>
              <a:t>int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=</a:t>
            </a:r>
            <a:r>
              <a:rPr lang="en-CA" sz="2000" dirty="0"/>
              <a:t> </a:t>
            </a:r>
            <a:r>
              <a:rPr lang="en-CA" sz="2000" dirty="0">
                <a:solidFill>
                  <a:srgbClr val="0000FF"/>
                </a:solidFill>
              </a:rPr>
              <a:t>3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-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b.</a:t>
            </a:r>
            <a:r>
              <a:rPr lang="en-CA" sz="2000" b="1" dirty="0" err="1">
                <a:solidFill>
                  <a:srgbClr val="660E7A"/>
                </a:solidFill>
              </a:rPr>
              <a:t>nReplica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;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4.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en-CA" sz="2000" b="1" dirty="0">
                <a:solidFill>
                  <a:srgbClr val="000080"/>
                </a:solidFill>
              </a:rPr>
              <a:t>while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&gt;</a:t>
            </a:r>
            <a:r>
              <a:rPr lang="en-CA" sz="2000" dirty="0"/>
              <a:t> </a:t>
            </a:r>
            <a:r>
              <a:rPr lang="en-CA" sz="2000" dirty="0">
                <a:solidFill>
                  <a:srgbClr val="0000FF"/>
                </a:solidFill>
              </a:rPr>
              <a:t>0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5.</a:t>
            </a:r>
            <a:r>
              <a:rPr lang="en-CA" sz="2000" dirty="0"/>
              <a:t> </a:t>
            </a:r>
            <a:r>
              <a:rPr lang="zh-CN" altLang="en-US" sz="2000" dirty="0"/>
              <a:t>    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node =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chooseNextRandomNode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(..);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6.</a:t>
            </a:r>
            <a:r>
              <a:rPr lang="en-CA" sz="2000" dirty="0"/>
              <a:t> </a:t>
            </a:r>
            <a:r>
              <a:rPr lang="zh-CN" altLang="en-US" sz="2000" dirty="0"/>
              <a:t>      </a:t>
            </a:r>
            <a:r>
              <a:rPr lang="en-CA" sz="2000" b="1" dirty="0">
                <a:solidFill>
                  <a:srgbClr val="000080"/>
                </a:solidFill>
              </a:rPr>
              <a:t>if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b.</a:t>
            </a:r>
            <a:r>
              <a:rPr lang="en-CA" sz="2000" b="1" dirty="0" err="1">
                <a:solidFill>
                  <a:srgbClr val="660E7A"/>
                </a:solidFill>
              </a:rPr>
              <a:t>size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&lt;=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node.</a:t>
            </a:r>
            <a:r>
              <a:rPr lang="en-CA" sz="2000" b="1" dirty="0" err="1">
                <a:solidFill>
                  <a:srgbClr val="660E7A"/>
                </a:solidFill>
              </a:rPr>
              <a:t>capacity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{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7.</a:t>
            </a:r>
            <a:r>
              <a:rPr lang="en-CA" sz="2000" dirty="0"/>
              <a:t> </a:t>
            </a:r>
            <a:r>
              <a:rPr lang="zh-CN" altLang="en-US" sz="2000" dirty="0"/>
              <a:t>      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...</a:t>
            </a:r>
            <a:r>
              <a:rPr lang="en-CA" sz="2000" dirty="0"/>
              <a:t> </a:t>
            </a:r>
            <a:r>
              <a:rPr lang="en-CA" sz="2000" i="1" dirty="0">
                <a:solidFill>
                  <a:srgbClr val="808080"/>
                </a:solidFill>
              </a:rPr>
              <a:t>// replicate b to this node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8.</a:t>
            </a:r>
            <a:r>
              <a:rPr lang="en-CA" sz="2000" dirty="0"/>
              <a:t> </a:t>
            </a:r>
            <a:r>
              <a:rPr lang="zh-CN" altLang="en-US" sz="2000" dirty="0"/>
              <a:t>       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--;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9.</a:t>
            </a:r>
            <a:r>
              <a:rPr lang="en-CA" sz="2000" dirty="0"/>
              <a:t> </a:t>
            </a:r>
            <a:r>
              <a:rPr lang="zh-CN" altLang="en-US" sz="2000" dirty="0"/>
              <a:t>    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}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10.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}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11.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b="1" dirty="0">
                <a:solidFill>
                  <a:srgbClr val="000080"/>
                </a:solidFill>
                <a:highlight>
                  <a:srgbClr val="FFFF00"/>
                </a:highlight>
              </a:rPr>
              <a:t>if</a:t>
            </a:r>
            <a:r>
              <a:rPr lang="en-CA" sz="2000" dirty="0">
                <a:highlight>
                  <a:srgbClr val="FFFF00"/>
                </a:highlight>
              </a:rPr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 &gt; </a:t>
            </a:r>
            <a:r>
              <a:rPr lang="en-CA" sz="2000" dirty="0">
                <a:solidFill>
                  <a:srgbClr val="0000FF"/>
                </a:solidFill>
                <a:highlight>
                  <a:srgbClr val="FFFF00"/>
                </a:highlight>
              </a:rPr>
              <a:t>0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)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12.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en-CA" sz="2000" b="1" dirty="0">
                <a:solidFill>
                  <a:srgbClr val="000080"/>
                </a:solidFill>
              </a:rPr>
              <a:t>throw</a:t>
            </a:r>
            <a:r>
              <a:rPr lang="en-CA" sz="2000" dirty="0"/>
              <a:t> </a:t>
            </a:r>
            <a:r>
              <a:rPr lang="en-CA" sz="2000" b="1" dirty="0">
                <a:solidFill>
                  <a:srgbClr val="000080"/>
                </a:solidFill>
              </a:rPr>
              <a:t>new</a:t>
            </a:r>
            <a:r>
              <a:rPr lang="en-CA" sz="2000" dirty="0"/>
              <a:t> </a:t>
            </a:r>
            <a:r>
              <a:rPr lang="en-CA" sz="2000" dirty="0" err="1">
                <a:solidFill>
                  <a:srgbClr val="FF0000"/>
                </a:solidFill>
              </a:rPr>
              <a:t>NotEnoughReplicasException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();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13.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dirty="0">
                <a:solidFill>
                  <a:srgbClr val="666666"/>
                </a:solidFill>
              </a:rPr>
              <a:t>}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14.</a:t>
            </a:r>
            <a:r>
              <a:rPr lang="en-CA" sz="2000" dirty="0">
                <a:solidFill>
                  <a:srgbClr val="666666"/>
                </a:solidFill>
              </a:rPr>
              <a:t>}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3763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C2CFB-F204-DC4E-BB56-08CA9BE1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8" y="290292"/>
            <a:ext cx="10813890" cy="868430"/>
          </a:xfrm>
        </p:spPr>
        <p:txBody>
          <a:bodyPr/>
          <a:lstStyle/>
          <a:p>
            <a:r>
              <a:rPr lang="en-US" altLang="zh-CN" dirty="0"/>
              <a:t>Real-World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HDFS-10453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B099B3-16CB-DE44-A7C9-E2448445A47B}"/>
              </a:ext>
            </a:extLst>
          </p:cNvPr>
          <p:cNvSpPr txBox="1"/>
          <p:nvPr/>
        </p:nvSpPr>
        <p:spPr>
          <a:xfrm>
            <a:off x="7762637" y="1344895"/>
            <a:ext cx="3319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DeleteBlock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threa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d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E119CF-3A72-B64D-A1DB-F987541897F2}"/>
              </a:ext>
            </a:extLst>
          </p:cNvPr>
          <p:cNvSpPr txBox="1"/>
          <p:nvPr/>
        </p:nvSpPr>
        <p:spPr>
          <a:xfrm>
            <a:off x="783772" y="1344895"/>
            <a:ext cx="4310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ReplicationMonitor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thread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EDBFA7B-CFF2-674D-B53A-8E78B966C706}"/>
              </a:ext>
            </a:extLst>
          </p:cNvPr>
          <p:cNvCxnSpPr/>
          <p:nvPr/>
        </p:nvCxnSpPr>
        <p:spPr bwMode="auto">
          <a:xfrm flipH="1">
            <a:off x="6391218" y="1458000"/>
            <a:ext cx="0" cy="540000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B9BCD69-B7DA-DD48-AA88-1E7D23B0E33D}"/>
              </a:ext>
            </a:extLst>
          </p:cNvPr>
          <p:cNvSpPr txBox="1"/>
          <p:nvPr/>
        </p:nvSpPr>
        <p:spPr>
          <a:xfrm>
            <a:off x="6876166" y="1974847"/>
            <a:ext cx="52132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40A070"/>
                </a:solidFill>
              </a:rPr>
              <a:t>15.</a:t>
            </a:r>
            <a:r>
              <a:rPr lang="en-CA" sz="2000" dirty="0"/>
              <a:t> </a:t>
            </a:r>
            <a:r>
              <a:rPr lang="en-CA" sz="2000" b="1" dirty="0">
                <a:solidFill>
                  <a:srgbClr val="000080"/>
                </a:solidFill>
              </a:rPr>
              <a:t>void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deleteBlock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(Block blk)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16.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blk.</a:t>
            </a:r>
            <a:r>
              <a:rPr lang="en-CA" sz="2000" b="1" dirty="0" err="1">
                <a:solidFill>
                  <a:srgbClr val="660E7A"/>
                </a:solidFill>
              </a:rPr>
              <a:t>size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=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Long.</a:t>
            </a:r>
            <a:r>
              <a:rPr lang="en-CA" sz="2000" b="1" dirty="0" err="1">
                <a:solidFill>
                  <a:srgbClr val="660E7A"/>
                </a:solidFill>
              </a:rPr>
              <a:t>MAX_VALUE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;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17.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neededReplications.remove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(blk);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18.</a:t>
            </a:r>
            <a:r>
              <a:rPr lang="zh-CN" altLang="en-US" sz="2000" dirty="0">
                <a:solidFill>
                  <a:srgbClr val="40A070"/>
                </a:solidFill>
              </a:rPr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}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A2FF88-9FAB-7442-8686-00957D008368}"/>
              </a:ext>
            </a:extLst>
          </p:cNvPr>
          <p:cNvSpPr txBox="1"/>
          <p:nvPr/>
        </p:nvSpPr>
        <p:spPr>
          <a:xfrm>
            <a:off x="268638" y="1974847"/>
            <a:ext cx="68164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40A070"/>
                </a:solidFill>
              </a:rPr>
              <a:t>1.</a:t>
            </a:r>
            <a:r>
              <a:rPr lang="en-CA" sz="2000" dirty="0"/>
              <a:t> </a:t>
            </a:r>
            <a:r>
              <a:rPr lang="en-CA" sz="2000" b="1" dirty="0">
                <a:solidFill>
                  <a:srgbClr val="000080"/>
                </a:solidFill>
              </a:rPr>
              <a:t>void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replicateBlocks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2.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b="1" dirty="0">
                <a:solidFill>
                  <a:srgbClr val="000080"/>
                </a:solidFill>
              </a:rPr>
              <a:t>for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(Block b :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neededReplications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3.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en-CA" sz="2000" b="1" dirty="0">
                <a:solidFill>
                  <a:srgbClr val="000080"/>
                </a:solidFill>
              </a:rPr>
              <a:t>int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=</a:t>
            </a:r>
            <a:r>
              <a:rPr lang="en-CA" sz="2000" dirty="0"/>
              <a:t> </a:t>
            </a:r>
            <a:r>
              <a:rPr lang="en-CA" sz="2000" dirty="0">
                <a:solidFill>
                  <a:srgbClr val="0000FF"/>
                </a:solidFill>
              </a:rPr>
              <a:t>3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-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b.</a:t>
            </a:r>
            <a:r>
              <a:rPr lang="en-CA" sz="2000" b="1" dirty="0" err="1">
                <a:solidFill>
                  <a:srgbClr val="660E7A"/>
                </a:solidFill>
              </a:rPr>
              <a:t>nReplica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;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4.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en-CA" sz="2000" b="1" dirty="0">
                <a:solidFill>
                  <a:srgbClr val="000080"/>
                </a:solidFill>
              </a:rPr>
              <a:t>while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&gt;</a:t>
            </a:r>
            <a:r>
              <a:rPr lang="en-CA" sz="2000" dirty="0"/>
              <a:t> </a:t>
            </a:r>
            <a:r>
              <a:rPr lang="en-CA" sz="2000" dirty="0">
                <a:solidFill>
                  <a:srgbClr val="0000FF"/>
                </a:solidFill>
              </a:rPr>
              <a:t>0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5.</a:t>
            </a:r>
            <a:r>
              <a:rPr lang="en-CA" sz="2000" dirty="0"/>
              <a:t> </a:t>
            </a:r>
            <a:r>
              <a:rPr lang="zh-CN" altLang="en-US" sz="2000" dirty="0"/>
              <a:t>    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node =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chooseNextRandomNode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(..);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6.</a:t>
            </a:r>
            <a:r>
              <a:rPr lang="en-CA" sz="2000" dirty="0"/>
              <a:t> </a:t>
            </a:r>
            <a:r>
              <a:rPr lang="zh-CN" altLang="en-US" sz="2000" dirty="0"/>
              <a:t>      </a:t>
            </a:r>
            <a:r>
              <a:rPr lang="en-CA" sz="2000" b="1" dirty="0">
                <a:solidFill>
                  <a:srgbClr val="000080"/>
                </a:solidFill>
              </a:rPr>
              <a:t>if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b.</a:t>
            </a:r>
            <a:r>
              <a:rPr lang="en-CA" sz="2000" b="1" dirty="0" err="1">
                <a:solidFill>
                  <a:srgbClr val="660E7A"/>
                </a:solidFill>
              </a:rPr>
              <a:t>size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&lt;=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node.</a:t>
            </a:r>
            <a:r>
              <a:rPr lang="en-CA" sz="2000" b="1" dirty="0" err="1">
                <a:solidFill>
                  <a:srgbClr val="660E7A"/>
                </a:solidFill>
              </a:rPr>
              <a:t>capacity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{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7.</a:t>
            </a:r>
            <a:r>
              <a:rPr lang="en-CA" sz="2000" dirty="0"/>
              <a:t> </a:t>
            </a:r>
            <a:r>
              <a:rPr lang="zh-CN" altLang="en-US" sz="2000" dirty="0"/>
              <a:t>      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...</a:t>
            </a:r>
            <a:r>
              <a:rPr lang="en-CA" sz="2000" dirty="0"/>
              <a:t> </a:t>
            </a:r>
            <a:r>
              <a:rPr lang="en-CA" sz="2000" i="1" dirty="0">
                <a:solidFill>
                  <a:srgbClr val="808080"/>
                </a:solidFill>
              </a:rPr>
              <a:t>// replicate b to this node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8.</a:t>
            </a:r>
            <a:r>
              <a:rPr lang="en-CA" sz="2000" dirty="0"/>
              <a:t> </a:t>
            </a:r>
            <a:r>
              <a:rPr lang="zh-CN" altLang="en-US" sz="2000" dirty="0"/>
              <a:t>       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--;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9.</a:t>
            </a:r>
            <a:r>
              <a:rPr lang="en-CA" sz="2000" dirty="0"/>
              <a:t> </a:t>
            </a:r>
            <a:r>
              <a:rPr lang="zh-CN" altLang="en-US" sz="2000" dirty="0"/>
              <a:t>    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}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10.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}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11.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b="1" dirty="0">
                <a:solidFill>
                  <a:srgbClr val="000080"/>
                </a:solidFill>
              </a:rPr>
              <a:t>if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&gt; </a:t>
            </a:r>
            <a:r>
              <a:rPr lang="en-CA" sz="2000" dirty="0">
                <a:solidFill>
                  <a:srgbClr val="0000FF"/>
                </a:solidFill>
              </a:rPr>
              <a:t>0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12.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en-CA" sz="2000" b="1" dirty="0">
                <a:solidFill>
                  <a:srgbClr val="000080"/>
                </a:solidFill>
              </a:rPr>
              <a:t>throw</a:t>
            </a:r>
            <a:r>
              <a:rPr lang="en-CA" sz="2000" dirty="0"/>
              <a:t> </a:t>
            </a:r>
            <a:r>
              <a:rPr lang="en-CA" sz="2000" b="1" dirty="0">
                <a:solidFill>
                  <a:srgbClr val="000080"/>
                </a:solidFill>
              </a:rPr>
              <a:t>new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NotEnoughReplicasException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();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13.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dirty="0">
                <a:solidFill>
                  <a:srgbClr val="666666"/>
                </a:solidFill>
              </a:rPr>
              <a:t>}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14.</a:t>
            </a:r>
            <a:r>
              <a:rPr lang="en-CA" sz="2000" dirty="0">
                <a:solidFill>
                  <a:srgbClr val="666666"/>
                </a:solidFill>
              </a:rPr>
              <a:t>}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1549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C2CFB-F204-DC4E-BB56-08CA9BE1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8" y="290292"/>
            <a:ext cx="10813890" cy="868430"/>
          </a:xfrm>
        </p:spPr>
        <p:txBody>
          <a:bodyPr/>
          <a:lstStyle/>
          <a:p>
            <a:r>
              <a:rPr lang="en-US" altLang="zh-CN" dirty="0"/>
              <a:t>Real-World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HDFS-10453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8F9E5F-D46A-E445-987D-559C19715413}"/>
              </a:ext>
            </a:extLst>
          </p:cNvPr>
          <p:cNvSpPr txBox="1"/>
          <p:nvPr/>
        </p:nvSpPr>
        <p:spPr>
          <a:xfrm>
            <a:off x="7762637" y="1344895"/>
            <a:ext cx="3319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DeleteBlock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threa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d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8CB293-2121-964A-BB04-CA7533DD2408}"/>
              </a:ext>
            </a:extLst>
          </p:cNvPr>
          <p:cNvSpPr txBox="1"/>
          <p:nvPr/>
        </p:nvSpPr>
        <p:spPr>
          <a:xfrm>
            <a:off x="783772" y="1344895"/>
            <a:ext cx="4310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ReplicationMonitor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thread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DEE9E89-DC88-3545-9331-2C5AD1289D9B}"/>
              </a:ext>
            </a:extLst>
          </p:cNvPr>
          <p:cNvCxnSpPr/>
          <p:nvPr/>
        </p:nvCxnSpPr>
        <p:spPr bwMode="auto">
          <a:xfrm flipH="1">
            <a:off x="6391218" y="1458000"/>
            <a:ext cx="0" cy="540000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503D6D9-8CA5-5F42-BB56-4D2A53492E50}"/>
              </a:ext>
            </a:extLst>
          </p:cNvPr>
          <p:cNvSpPr txBox="1"/>
          <p:nvPr/>
        </p:nvSpPr>
        <p:spPr>
          <a:xfrm>
            <a:off x="6876166" y="1974847"/>
            <a:ext cx="52132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40A070"/>
                </a:solidFill>
              </a:rPr>
              <a:t>15.</a:t>
            </a:r>
            <a:r>
              <a:rPr lang="en-CA" sz="2000" dirty="0"/>
              <a:t> </a:t>
            </a:r>
            <a:r>
              <a:rPr lang="en-CA" sz="2000" b="1" dirty="0">
                <a:solidFill>
                  <a:srgbClr val="000080"/>
                </a:solidFill>
              </a:rPr>
              <a:t>void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deleteBlock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(Block blk)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16.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blk.</a:t>
            </a:r>
            <a:r>
              <a:rPr lang="en-CA" sz="2000" b="1" dirty="0" err="1">
                <a:solidFill>
                  <a:srgbClr val="660E7A"/>
                </a:solidFill>
                <a:highlight>
                  <a:srgbClr val="FFFF00"/>
                </a:highlight>
              </a:rPr>
              <a:t>size</a:t>
            </a:r>
            <a:r>
              <a:rPr lang="en-CA" sz="2000" dirty="0">
                <a:highlight>
                  <a:srgbClr val="FFFF00"/>
                </a:highlight>
              </a:rPr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=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Long.</a:t>
            </a:r>
            <a:r>
              <a:rPr lang="en-CA" sz="2000" b="1" dirty="0" err="1">
                <a:solidFill>
                  <a:srgbClr val="660E7A"/>
                </a:solidFill>
                <a:highlight>
                  <a:srgbClr val="FFFF00"/>
                </a:highlight>
              </a:rPr>
              <a:t>MAX_VALUE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;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17.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neededReplications.remove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(blk);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18.</a:t>
            </a:r>
            <a:r>
              <a:rPr lang="zh-CN" altLang="en-US" sz="2000" dirty="0">
                <a:solidFill>
                  <a:srgbClr val="40A070"/>
                </a:solidFill>
              </a:rPr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}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74BC75-F682-E149-AD12-86474201D7F4}"/>
              </a:ext>
            </a:extLst>
          </p:cNvPr>
          <p:cNvSpPr txBox="1"/>
          <p:nvPr/>
        </p:nvSpPr>
        <p:spPr>
          <a:xfrm>
            <a:off x="268638" y="1974847"/>
            <a:ext cx="61225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40A070"/>
                </a:solidFill>
              </a:rPr>
              <a:t>1.</a:t>
            </a:r>
            <a:r>
              <a:rPr lang="en-CA" sz="2000" dirty="0"/>
              <a:t> </a:t>
            </a:r>
            <a:r>
              <a:rPr lang="en-CA" sz="2000" b="1" dirty="0">
                <a:solidFill>
                  <a:srgbClr val="000080"/>
                </a:solidFill>
              </a:rPr>
              <a:t>void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replicateBlocks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2.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b="1" dirty="0">
                <a:solidFill>
                  <a:srgbClr val="000080"/>
                </a:solidFill>
              </a:rPr>
              <a:t>for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(Block b :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neededReplications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3.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en-CA" sz="2000" b="1" dirty="0">
                <a:solidFill>
                  <a:srgbClr val="000080"/>
                </a:solidFill>
              </a:rPr>
              <a:t>int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=</a:t>
            </a:r>
            <a:r>
              <a:rPr lang="en-CA" sz="2000" dirty="0"/>
              <a:t> </a:t>
            </a:r>
            <a:r>
              <a:rPr lang="en-CA" sz="2000" dirty="0">
                <a:solidFill>
                  <a:srgbClr val="0000FF"/>
                </a:solidFill>
              </a:rPr>
              <a:t>3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-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b.</a:t>
            </a:r>
            <a:r>
              <a:rPr lang="en-CA" sz="2000" b="1" dirty="0" err="1">
                <a:solidFill>
                  <a:srgbClr val="660E7A"/>
                </a:solidFill>
              </a:rPr>
              <a:t>nReplica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;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4.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en-CA" sz="2000" b="1" dirty="0">
                <a:solidFill>
                  <a:srgbClr val="000080"/>
                </a:solidFill>
              </a:rPr>
              <a:t>while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&gt;</a:t>
            </a:r>
            <a:r>
              <a:rPr lang="en-CA" sz="2000" dirty="0"/>
              <a:t> </a:t>
            </a:r>
            <a:r>
              <a:rPr lang="en-CA" sz="2000" dirty="0">
                <a:solidFill>
                  <a:srgbClr val="0000FF"/>
                </a:solidFill>
              </a:rPr>
              <a:t>0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5.</a:t>
            </a:r>
            <a:r>
              <a:rPr lang="en-CA" sz="2000" dirty="0"/>
              <a:t> </a:t>
            </a:r>
            <a:r>
              <a:rPr lang="zh-CN" altLang="en-US" sz="2000" dirty="0"/>
              <a:t>    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node =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chooseNextRandomNode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(..);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6.</a:t>
            </a:r>
            <a:r>
              <a:rPr lang="en-CA" sz="2000" dirty="0"/>
              <a:t> </a:t>
            </a:r>
            <a:r>
              <a:rPr lang="zh-CN" altLang="en-US" sz="2000" dirty="0"/>
              <a:t>      </a:t>
            </a:r>
            <a:r>
              <a:rPr lang="en-CA" sz="2000" b="1" dirty="0">
                <a:solidFill>
                  <a:srgbClr val="000080"/>
                </a:solidFill>
              </a:rPr>
              <a:t>if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b.</a:t>
            </a:r>
            <a:r>
              <a:rPr lang="en-CA" sz="2000" b="1" dirty="0" err="1">
                <a:solidFill>
                  <a:srgbClr val="660E7A"/>
                </a:solidFill>
              </a:rPr>
              <a:t>size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&lt;=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node.</a:t>
            </a:r>
            <a:r>
              <a:rPr lang="en-CA" sz="2000" b="1" dirty="0" err="1">
                <a:solidFill>
                  <a:srgbClr val="660E7A"/>
                </a:solidFill>
              </a:rPr>
              <a:t>capacity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{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7.</a:t>
            </a:r>
            <a:r>
              <a:rPr lang="en-CA" sz="2000" dirty="0"/>
              <a:t> </a:t>
            </a:r>
            <a:r>
              <a:rPr lang="zh-CN" altLang="en-US" sz="2000" dirty="0"/>
              <a:t>      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...</a:t>
            </a:r>
            <a:r>
              <a:rPr lang="en-CA" sz="2000" dirty="0"/>
              <a:t> </a:t>
            </a:r>
            <a:r>
              <a:rPr lang="en-CA" sz="2000" i="1" dirty="0">
                <a:solidFill>
                  <a:srgbClr val="808080"/>
                </a:solidFill>
              </a:rPr>
              <a:t>// replicate b to this node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8.</a:t>
            </a:r>
            <a:r>
              <a:rPr lang="en-CA" sz="2000" dirty="0"/>
              <a:t> </a:t>
            </a:r>
            <a:r>
              <a:rPr lang="zh-CN" altLang="en-US" sz="2000" dirty="0"/>
              <a:t>       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--;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9.</a:t>
            </a:r>
            <a:r>
              <a:rPr lang="en-CA" sz="2000" dirty="0"/>
              <a:t> </a:t>
            </a:r>
            <a:r>
              <a:rPr lang="zh-CN" altLang="en-US" sz="2000" dirty="0"/>
              <a:t>    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}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10.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}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11.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b="1" dirty="0">
                <a:solidFill>
                  <a:srgbClr val="000080"/>
                </a:solidFill>
              </a:rPr>
              <a:t>if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&gt; </a:t>
            </a:r>
            <a:r>
              <a:rPr lang="en-CA" sz="2000" dirty="0">
                <a:solidFill>
                  <a:srgbClr val="0000FF"/>
                </a:solidFill>
              </a:rPr>
              <a:t>0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12.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en-CA" sz="2000" b="1" dirty="0">
                <a:solidFill>
                  <a:srgbClr val="000080"/>
                </a:solidFill>
              </a:rPr>
              <a:t>throw</a:t>
            </a:r>
            <a:r>
              <a:rPr lang="en-CA" sz="2000" dirty="0"/>
              <a:t> </a:t>
            </a:r>
            <a:r>
              <a:rPr lang="en-CA" sz="2000" b="1" dirty="0">
                <a:solidFill>
                  <a:srgbClr val="000080"/>
                </a:solidFill>
              </a:rPr>
              <a:t>new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NotEnoughReplicasException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();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13.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dirty="0">
                <a:solidFill>
                  <a:srgbClr val="666666"/>
                </a:solidFill>
              </a:rPr>
              <a:t>}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14.</a:t>
            </a:r>
            <a:r>
              <a:rPr lang="en-CA" sz="2000" dirty="0">
                <a:solidFill>
                  <a:srgbClr val="666666"/>
                </a:solidFill>
              </a:rPr>
              <a:t>}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0750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C2CFB-F204-DC4E-BB56-08CA9BE1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8" y="290292"/>
            <a:ext cx="10813890" cy="868430"/>
          </a:xfrm>
        </p:spPr>
        <p:txBody>
          <a:bodyPr/>
          <a:lstStyle/>
          <a:p>
            <a:r>
              <a:rPr lang="en-US" altLang="zh-CN" dirty="0"/>
              <a:t>Real-World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HDFS-10453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2A64E5-0612-1141-A7BD-3CE3A422F363}"/>
              </a:ext>
            </a:extLst>
          </p:cNvPr>
          <p:cNvSpPr txBox="1"/>
          <p:nvPr/>
        </p:nvSpPr>
        <p:spPr>
          <a:xfrm>
            <a:off x="7762637" y="1344895"/>
            <a:ext cx="3319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DeleteBlock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threa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d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DA46DC-9FE7-0649-8005-E50B5B2A63B5}"/>
              </a:ext>
            </a:extLst>
          </p:cNvPr>
          <p:cNvSpPr txBox="1"/>
          <p:nvPr/>
        </p:nvSpPr>
        <p:spPr>
          <a:xfrm>
            <a:off x="783772" y="1344895"/>
            <a:ext cx="4310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ReplicationMonitor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thread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238D62E-A200-1E4F-91C8-F6B5E154C409}"/>
              </a:ext>
            </a:extLst>
          </p:cNvPr>
          <p:cNvCxnSpPr/>
          <p:nvPr/>
        </p:nvCxnSpPr>
        <p:spPr bwMode="auto">
          <a:xfrm flipH="1">
            <a:off x="6391218" y="1458000"/>
            <a:ext cx="0" cy="540000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Arc 17">
            <a:extLst>
              <a:ext uri="{FF2B5EF4-FFF2-40B4-BE49-F238E27FC236}">
                <a16:creationId xmlns:a16="http://schemas.microsoft.com/office/drawing/2014/main" id="{FD622D2C-CC48-624C-B7F1-C17841199EFC}"/>
              </a:ext>
            </a:extLst>
          </p:cNvPr>
          <p:cNvSpPr/>
          <p:nvPr/>
        </p:nvSpPr>
        <p:spPr>
          <a:xfrm>
            <a:off x="1854241" y="794812"/>
            <a:ext cx="5213266" cy="2896066"/>
          </a:xfrm>
          <a:prstGeom prst="arc">
            <a:avLst>
              <a:gd name="adj1" fmla="val 503266"/>
              <a:gd name="adj2" fmla="val 5542316"/>
            </a:avLst>
          </a:prstGeom>
          <a:ln w="38100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989CD9-F097-5742-AA1D-2F83EBD16DC0}"/>
              </a:ext>
            </a:extLst>
          </p:cNvPr>
          <p:cNvSpPr txBox="1"/>
          <p:nvPr/>
        </p:nvSpPr>
        <p:spPr>
          <a:xfrm>
            <a:off x="6876166" y="1974847"/>
            <a:ext cx="52132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40A070"/>
                </a:solidFill>
              </a:rPr>
              <a:t>15.</a:t>
            </a:r>
            <a:r>
              <a:rPr lang="en-CA" sz="2000" dirty="0"/>
              <a:t> </a:t>
            </a:r>
            <a:r>
              <a:rPr lang="en-CA" sz="2000" b="1" dirty="0">
                <a:solidFill>
                  <a:srgbClr val="000080"/>
                </a:solidFill>
              </a:rPr>
              <a:t>void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deleteBlock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(Block blk)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16.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blk.</a:t>
            </a:r>
            <a:r>
              <a:rPr lang="en-CA" sz="2000" b="1" dirty="0" err="1">
                <a:solidFill>
                  <a:srgbClr val="660E7A"/>
                </a:solidFill>
                <a:highlight>
                  <a:srgbClr val="FFFF00"/>
                </a:highlight>
              </a:rPr>
              <a:t>size</a:t>
            </a:r>
            <a:r>
              <a:rPr lang="en-CA" sz="2000" dirty="0">
                <a:highlight>
                  <a:srgbClr val="FFFF00"/>
                </a:highlight>
              </a:rPr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=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Long.</a:t>
            </a:r>
            <a:r>
              <a:rPr lang="en-CA" sz="2000" b="1" dirty="0" err="1">
                <a:solidFill>
                  <a:srgbClr val="660E7A"/>
                </a:solidFill>
                <a:highlight>
                  <a:srgbClr val="FFFF00"/>
                </a:highlight>
              </a:rPr>
              <a:t>MAX_VALUE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;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17.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neededReplications.remove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(blk);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18.</a:t>
            </a:r>
            <a:r>
              <a:rPr lang="zh-CN" altLang="en-US" sz="2000" dirty="0">
                <a:solidFill>
                  <a:srgbClr val="40A070"/>
                </a:solidFill>
              </a:rPr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}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B8147B-ED79-C04D-832A-1E6A1F3D5F97}"/>
              </a:ext>
            </a:extLst>
          </p:cNvPr>
          <p:cNvSpPr txBox="1"/>
          <p:nvPr/>
        </p:nvSpPr>
        <p:spPr>
          <a:xfrm>
            <a:off x="268638" y="1974847"/>
            <a:ext cx="59123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40A070"/>
                </a:solidFill>
              </a:rPr>
              <a:t>1.</a:t>
            </a:r>
            <a:r>
              <a:rPr lang="en-CA" sz="2000" dirty="0"/>
              <a:t> </a:t>
            </a:r>
            <a:r>
              <a:rPr lang="en-CA" sz="2000" b="1" dirty="0">
                <a:solidFill>
                  <a:srgbClr val="000080"/>
                </a:solidFill>
              </a:rPr>
              <a:t>void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replicateBlocks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2.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b="1" dirty="0">
                <a:solidFill>
                  <a:srgbClr val="000080"/>
                </a:solidFill>
              </a:rPr>
              <a:t>for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(Block b :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neededReplications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3.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en-CA" sz="2000" b="1" dirty="0">
                <a:solidFill>
                  <a:srgbClr val="000080"/>
                </a:solidFill>
              </a:rPr>
              <a:t>int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=</a:t>
            </a:r>
            <a:r>
              <a:rPr lang="en-CA" sz="2000" dirty="0"/>
              <a:t> </a:t>
            </a:r>
            <a:r>
              <a:rPr lang="en-CA" sz="2000" dirty="0">
                <a:solidFill>
                  <a:srgbClr val="0000FF"/>
                </a:solidFill>
              </a:rPr>
              <a:t>3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-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b.</a:t>
            </a:r>
            <a:r>
              <a:rPr lang="en-CA" sz="2000" b="1" dirty="0" err="1">
                <a:solidFill>
                  <a:srgbClr val="660E7A"/>
                </a:solidFill>
              </a:rPr>
              <a:t>nReplica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;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4.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en-CA" sz="2000" b="1" dirty="0">
                <a:solidFill>
                  <a:srgbClr val="000080"/>
                </a:solidFill>
              </a:rPr>
              <a:t>while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&gt;</a:t>
            </a:r>
            <a:r>
              <a:rPr lang="en-CA" sz="2000" dirty="0"/>
              <a:t> </a:t>
            </a:r>
            <a:r>
              <a:rPr lang="en-CA" sz="2000" dirty="0">
                <a:solidFill>
                  <a:srgbClr val="0000FF"/>
                </a:solidFill>
              </a:rPr>
              <a:t>0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5.</a:t>
            </a:r>
            <a:r>
              <a:rPr lang="en-CA" sz="2000" dirty="0"/>
              <a:t> </a:t>
            </a:r>
            <a:r>
              <a:rPr lang="zh-CN" altLang="en-US" sz="2000" dirty="0"/>
              <a:t>    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node =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chooseNextRandomNode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(..);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6.</a:t>
            </a:r>
            <a:r>
              <a:rPr lang="en-CA" sz="2000" dirty="0"/>
              <a:t> </a:t>
            </a:r>
            <a:r>
              <a:rPr lang="zh-CN" altLang="en-US" sz="2000" dirty="0"/>
              <a:t>      </a:t>
            </a:r>
            <a:r>
              <a:rPr lang="en-CA" sz="2000" b="1" dirty="0">
                <a:solidFill>
                  <a:srgbClr val="000080"/>
                </a:solidFill>
                <a:highlight>
                  <a:srgbClr val="FFFF00"/>
                </a:highlight>
              </a:rPr>
              <a:t>if</a:t>
            </a:r>
            <a:r>
              <a:rPr lang="en-CA" sz="2000" dirty="0">
                <a:highlight>
                  <a:srgbClr val="FFFF00"/>
                </a:highlight>
              </a:rPr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b.</a:t>
            </a:r>
            <a:r>
              <a:rPr lang="en-CA" sz="2000" b="1" dirty="0" err="1">
                <a:solidFill>
                  <a:srgbClr val="660E7A"/>
                </a:solidFill>
                <a:highlight>
                  <a:srgbClr val="FFFF00"/>
                </a:highlight>
              </a:rPr>
              <a:t>size</a:t>
            </a:r>
            <a:r>
              <a:rPr lang="en-CA" sz="2000" dirty="0">
                <a:highlight>
                  <a:srgbClr val="FFFF00"/>
                </a:highlight>
              </a:rPr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&lt;=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node.</a:t>
            </a:r>
            <a:r>
              <a:rPr lang="en-CA" sz="2000" b="1" dirty="0" err="1">
                <a:solidFill>
                  <a:srgbClr val="660E7A"/>
                </a:solidFill>
                <a:highlight>
                  <a:srgbClr val="FFFF00"/>
                </a:highlight>
              </a:rPr>
              <a:t>capacity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) {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7.</a:t>
            </a:r>
            <a:r>
              <a:rPr lang="en-CA" sz="2000" dirty="0"/>
              <a:t> </a:t>
            </a:r>
            <a:r>
              <a:rPr lang="zh-CN" altLang="en-US" sz="2000" dirty="0"/>
              <a:t>      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...</a:t>
            </a:r>
            <a:r>
              <a:rPr lang="en-CA" sz="2000" dirty="0"/>
              <a:t> </a:t>
            </a:r>
            <a:r>
              <a:rPr lang="en-CA" sz="2000" i="1" dirty="0">
                <a:solidFill>
                  <a:srgbClr val="808080"/>
                </a:solidFill>
              </a:rPr>
              <a:t>// replicate b to this node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8.</a:t>
            </a:r>
            <a:r>
              <a:rPr lang="en-CA" sz="2000" dirty="0"/>
              <a:t> </a:t>
            </a:r>
            <a:r>
              <a:rPr lang="zh-CN" altLang="en-US" sz="2000" dirty="0"/>
              <a:t>       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--;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9.</a:t>
            </a:r>
            <a:r>
              <a:rPr lang="en-CA" sz="2000" dirty="0"/>
              <a:t> </a:t>
            </a:r>
            <a:r>
              <a:rPr lang="zh-CN" altLang="en-US" sz="2000" dirty="0"/>
              <a:t>    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}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10.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}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11.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b="1" dirty="0">
                <a:solidFill>
                  <a:srgbClr val="000080"/>
                </a:solidFill>
              </a:rPr>
              <a:t>if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&gt; </a:t>
            </a:r>
            <a:r>
              <a:rPr lang="en-CA" sz="2000" dirty="0">
                <a:solidFill>
                  <a:srgbClr val="0000FF"/>
                </a:solidFill>
              </a:rPr>
              <a:t>0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12.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en-CA" sz="2000" b="1" dirty="0">
                <a:solidFill>
                  <a:srgbClr val="000080"/>
                </a:solidFill>
              </a:rPr>
              <a:t>throw</a:t>
            </a:r>
            <a:r>
              <a:rPr lang="en-CA" sz="2000" dirty="0"/>
              <a:t> </a:t>
            </a:r>
            <a:r>
              <a:rPr lang="en-CA" sz="2000" b="1" dirty="0">
                <a:solidFill>
                  <a:srgbClr val="000080"/>
                </a:solidFill>
              </a:rPr>
              <a:t>new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NotEnoughReplicasException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();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13.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dirty="0">
                <a:solidFill>
                  <a:srgbClr val="666666"/>
                </a:solidFill>
              </a:rPr>
              <a:t>}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14.</a:t>
            </a:r>
            <a:r>
              <a:rPr lang="en-CA" sz="2000" dirty="0">
                <a:solidFill>
                  <a:srgbClr val="666666"/>
                </a:solidFill>
              </a:rPr>
              <a:t>}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2857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C2CFB-F204-DC4E-BB56-08CA9BE1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8" y="290292"/>
            <a:ext cx="10813890" cy="868430"/>
          </a:xfrm>
        </p:spPr>
        <p:txBody>
          <a:bodyPr/>
          <a:lstStyle/>
          <a:p>
            <a:r>
              <a:rPr lang="en-US" altLang="zh-CN" dirty="0"/>
              <a:t>Real-World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HDFS-10453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2A64E5-0612-1141-A7BD-3CE3A422F363}"/>
              </a:ext>
            </a:extLst>
          </p:cNvPr>
          <p:cNvSpPr txBox="1"/>
          <p:nvPr/>
        </p:nvSpPr>
        <p:spPr>
          <a:xfrm>
            <a:off x="7762637" y="1344895"/>
            <a:ext cx="3319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DeleteBlock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threa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d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DA46DC-9FE7-0649-8005-E50B5B2A63B5}"/>
              </a:ext>
            </a:extLst>
          </p:cNvPr>
          <p:cNvSpPr txBox="1"/>
          <p:nvPr/>
        </p:nvSpPr>
        <p:spPr>
          <a:xfrm>
            <a:off x="783772" y="1344895"/>
            <a:ext cx="4310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ReplicationMonitor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thread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32AAD86-47EC-C147-B22C-EC37E2D2622E}"/>
              </a:ext>
            </a:extLst>
          </p:cNvPr>
          <p:cNvCxnSpPr/>
          <p:nvPr/>
        </p:nvCxnSpPr>
        <p:spPr bwMode="auto">
          <a:xfrm flipH="1">
            <a:off x="6391218" y="1458000"/>
            <a:ext cx="0" cy="540000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ED4884B-D384-CA45-A9A5-8EC075D437CE}"/>
              </a:ext>
            </a:extLst>
          </p:cNvPr>
          <p:cNvSpPr txBox="1"/>
          <p:nvPr/>
        </p:nvSpPr>
        <p:spPr>
          <a:xfrm>
            <a:off x="6876166" y="1974847"/>
            <a:ext cx="52132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40A070"/>
                </a:solidFill>
              </a:rPr>
              <a:t>15.</a:t>
            </a:r>
            <a:r>
              <a:rPr lang="en-CA" sz="2000" dirty="0"/>
              <a:t> </a:t>
            </a:r>
            <a:r>
              <a:rPr lang="en-CA" sz="2000" b="1" dirty="0">
                <a:solidFill>
                  <a:srgbClr val="000080"/>
                </a:solidFill>
              </a:rPr>
              <a:t>void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deleteBlock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(Block blk)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16.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blk.</a:t>
            </a:r>
            <a:r>
              <a:rPr lang="en-CA" sz="2000" b="1" dirty="0" err="1">
                <a:solidFill>
                  <a:srgbClr val="660E7A"/>
                </a:solidFill>
                <a:highlight>
                  <a:srgbClr val="FFFF00"/>
                </a:highlight>
              </a:rPr>
              <a:t>size</a:t>
            </a:r>
            <a:r>
              <a:rPr lang="en-CA" sz="2000" dirty="0">
                <a:highlight>
                  <a:srgbClr val="FFFF00"/>
                </a:highlight>
              </a:rPr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=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Long.</a:t>
            </a:r>
            <a:r>
              <a:rPr lang="en-CA" sz="2000" b="1" dirty="0" err="1">
                <a:solidFill>
                  <a:srgbClr val="660E7A"/>
                </a:solidFill>
                <a:highlight>
                  <a:srgbClr val="FFFF00"/>
                </a:highlight>
              </a:rPr>
              <a:t>MAX_VALUE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;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17.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neededReplications.remove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(blk);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18.</a:t>
            </a:r>
            <a:r>
              <a:rPr lang="zh-CN" altLang="en-US" sz="2000" dirty="0">
                <a:solidFill>
                  <a:srgbClr val="40A070"/>
                </a:solidFill>
              </a:rPr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}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236312F9-8FFE-664D-938F-473126F69B0C}"/>
              </a:ext>
            </a:extLst>
          </p:cNvPr>
          <p:cNvSpPr/>
          <p:nvPr/>
        </p:nvSpPr>
        <p:spPr>
          <a:xfrm>
            <a:off x="1854241" y="794812"/>
            <a:ext cx="5213266" cy="2896066"/>
          </a:xfrm>
          <a:prstGeom prst="arc">
            <a:avLst>
              <a:gd name="adj1" fmla="val 503266"/>
              <a:gd name="adj2" fmla="val 5542316"/>
            </a:avLst>
          </a:prstGeom>
          <a:ln w="38100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B03BA4-D746-BB45-88D7-70FBB3DF1AF1}"/>
              </a:ext>
            </a:extLst>
          </p:cNvPr>
          <p:cNvSpPr txBox="1"/>
          <p:nvPr/>
        </p:nvSpPr>
        <p:spPr>
          <a:xfrm>
            <a:off x="268638" y="1974847"/>
            <a:ext cx="59123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40A070"/>
                </a:solidFill>
              </a:rPr>
              <a:t>1.</a:t>
            </a:r>
            <a:r>
              <a:rPr lang="en-CA" sz="2000" dirty="0"/>
              <a:t> </a:t>
            </a:r>
            <a:r>
              <a:rPr lang="en-CA" sz="2000" b="1" dirty="0">
                <a:solidFill>
                  <a:srgbClr val="000080"/>
                </a:solidFill>
              </a:rPr>
              <a:t>void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replicateBlocks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2.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b="1" dirty="0">
                <a:solidFill>
                  <a:srgbClr val="000080"/>
                </a:solidFill>
              </a:rPr>
              <a:t>for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(Block b :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neededReplications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3.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en-CA" sz="2000" b="1" dirty="0">
                <a:solidFill>
                  <a:srgbClr val="000080"/>
                </a:solidFill>
              </a:rPr>
              <a:t>int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=</a:t>
            </a:r>
            <a:r>
              <a:rPr lang="en-CA" sz="2000" dirty="0"/>
              <a:t> </a:t>
            </a:r>
            <a:r>
              <a:rPr lang="en-CA" sz="2000" dirty="0">
                <a:solidFill>
                  <a:srgbClr val="0000FF"/>
                </a:solidFill>
              </a:rPr>
              <a:t>3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-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b.</a:t>
            </a:r>
            <a:r>
              <a:rPr lang="en-CA" sz="2000" b="1" dirty="0" err="1">
                <a:solidFill>
                  <a:srgbClr val="660E7A"/>
                </a:solidFill>
              </a:rPr>
              <a:t>nReplica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;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4.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en-CA" sz="2000" b="1" dirty="0">
                <a:solidFill>
                  <a:srgbClr val="000080"/>
                </a:solidFill>
                <a:highlight>
                  <a:srgbClr val="FFFF00"/>
                </a:highlight>
              </a:rPr>
              <a:t>while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 &gt;</a:t>
            </a:r>
            <a:r>
              <a:rPr lang="en-CA" sz="2000" dirty="0">
                <a:highlight>
                  <a:srgbClr val="FFFF00"/>
                </a:highlight>
              </a:rPr>
              <a:t> </a:t>
            </a:r>
            <a:r>
              <a:rPr lang="en-CA" sz="2000" dirty="0">
                <a:solidFill>
                  <a:srgbClr val="0000FF"/>
                </a:solidFill>
                <a:highlight>
                  <a:srgbClr val="FFFF00"/>
                </a:highlight>
              </a:rPr>
              <a:t>0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5.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zh-CN" altLang="en-US" sz="2000" dirty="0">
                <a:highlight>
                  <a:srgbClr val="FFFF00"/>
                </a:highlight>
              </a:rPr>
              <a:t>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node =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chooseNextRandomNode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(..);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6.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zh-CN" altLang="en-US" sz="2000" dirty="0">
                <a:highlight>
                  <a:srgbClr val="FFFF00"/>
                </a:highlight>
              </a:rPr>
              <a:t>  </a:t>
            </a:r>
            <a:r>
              <a:rPr lang="en-CA" sz="2000" b="1" dirty="0">
                <a:solidFill>
                  <a:srgbClr val="000080"/>
                </a:solidFill>
                <a:highlight>
                  <a:srgbClr val="FFFF00"/>
                </a:highlight>
              </a:rPr>
              <a:t>if</a:t>
            </a:r>
            <a:r>
              <a:rPr lang="en-CA" sz="2000" dirty="0">
                <a:highlight>
                  <a:srgbClr val="FFFF00"/>
                </a:highlight>
              </a:rPr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b.</a:t>
            </a:r>
            <a:r>
              <a:rPr lang="en-CA" sz="2000" b="1" dirty="0" err="1">
                <a:solidFill>
                  <a:srgbClr val="660E7A"/>
                </a:solidFill>
                <a:highlight>
                  <a:srgbClr val="FFFF00"/>
                </a:highlight>
              </a:rPr>
              <a:t>size</a:t>
            </a:r>
            <a:r>
              <a:rPr lang="en-CA" sz="2000" dirty="0">
                <a:highlight>
                  <a:srgbClr val="FFFF00"/>
                </a:highlight>
              </a:rPr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&lt;=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node.</a:t>
            </a:r>
            <a:r>
              <a:rPr lang="en-CA" sz="2000" b="1" dirty="0" err="1">
                <a:solidFill>
                  <a:srgbClr val="660E7A"/>
                </a:solidFill>
                <a:highlight>
                  <a:srgbClr val="FFFF00"/>
                </a:highlight>
              </a:rPr>
              <a:t>capacity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) {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7.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zh-CN" altLang="en-US" sz="2000" dirty="0">
                <a:highlight>
                  <a:srgbClr val="FFFF00"/>
                </a:highlight>
              </a:rPr>
              <a:t>  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...</a:t>
            </a:r>
            <a:r>
              <a:rPr lang="en-CA" sz="2000" dirty="0">
                <a:highlight>
                  <a:srgbClr val="FFFF00"/>
                </a:highlight>
              </a:rPr>
              <a:t> </a:t>
            </a:r>
            <a:r>
              <a:rPr lang="en-CA" sz="2000" i="1" dirty="0">
                <a:solidFill>
                  <a:srgbClr val="808080"/>
                </a:solidFill>
                <a:highlight>
                  <a:srgbClr val="FFFF00"/>
                </a:highlight>
              </a:rPr>
              <a:t>// replicate b to this node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8.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zh-CN" altLang="en-US" sz="2000" dirty="0">
                <a:highlight>
                  <a:srgbClr val="FFFF00"/>
                </a:highlight>
              </a:rPr>
              <a:t>   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--;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9.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zh-CN" altLang="en-US" sz="2000" dirty="0">
                <a:highlight>
                  <a:srgbClr val="FFFF00"/>
                </a:highlight>
              </a:rPr>
              <a:t>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}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10.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}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11.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b="1" dirty="0">
                <a:solidFill>
                  <a:srgbClr val="000080"/>
                </a:solidFill>
              </a:rPr>
              <a:t>if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&gt; </a:t>
            </a:r>
            <a:r>
              <a:rPr lang="en-CA" sz="2000" dirty="0">
                <a:solidFill>
                  <a:srgbClr val="0000FF"/>
                </a:solidFill>
              </a:rPr>
              <a:t>0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12.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en-CA" sz="2000" b="1" dirty="0">
                <a:solidFill>
                  <a:srgbClr val="000080"/>
                </a:solidFill>
              </a:rPr>
              <a:t>throw</a:t>
            </a:r>
            <a:r>
              <a:rPr lang="en-CA" sz="2000" dirty="0"/>
              <a:t> </a:t>
            </a:r>
            <a:r>
              <a:rPr lang="en-CA" sz="2000" b="1" dirty="0">
                <a:solidFill>
                  <a:srgbClr val="000080"/>
                </a:solidFill>
              </a:rPr>
              <a:t>new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NotEnoughReplicasException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();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13.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dirty="0">
                <a:solidFill>
                  <a:srgbClr val="666666"/>
                </a:solidFill>
              </a:rPr>
              <a:t>}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14.</a:t>
            </a:r>
            <a:r>
              <a:rPr lang="en-CA" sz="2000" dirty="0">
                <a:solidFill>
                  <a:srgbClr val="666666"/>
                </a:solidFill>
              </a:rPr>
              <a:t>}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9812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C2CFB-F204-DC4E-BB56-08CA9BE1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8" y="290292"/>
            <a:ext cx="10813890" cy="868430"/>
          </a:xfrm>
        </p:spPr>
        <p:txBody>
          <a:bodyPr/>
          <a:lstStyle/>
          <a:p>
            <a:r>
              <a:rPr lang="en-US" altLang="zh-CN" dirty="0"/>
              <a:t>Real-World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HDFS-10453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DA46DC-9FE7-0649-8005-E50B5B2A63B5}"/>
              </a:ext>
            </a:extLst>
          </p:cNvPr>
          <p:cNvSpPr txBox="1"/>
          <p:nvPr/>
        </p:nvSpPr>
        <p:spPr>
          <a:xfrm>
            <a:off x="783772" y="1344895"/>
            <a:ext cx="4310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ReplicationMonitor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thread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CBC20C-2403-E940-938B-09FE7B5A0F67}"/>
              </a:ext>
            </a:extLst>
          </p:cNvPr>
          <p:cNvSpPr txBox="1"/>
          <p:nvPr/>
        </p:nvSpPr>
        <p:spPr>
          <a:xfrm>
            <a:off x="246801" y="1967116"/>
            <a:ext cx="318690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(</a:t>
            </a:r>
            <a:r>
              <a:rPr lang="en-CA" sz="5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storage.getStorageType</a:t>
            </a:r>
            <a: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 != </a:t>
            </a:r>
            <a:r>
              <a:rPr lang="en-CA" sz="5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storageType</a:t>
            </a:r>
            <a: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return false;</a:t>
            </a:r>
            <a:b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(</a:t>
            </a:r>
            <a:r>
              <a:rPr lang="en-CA" sz="5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storage.getState</a:t>
            </a:r>
            <a: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 == </a:t>
            </a:r>
            <a:r>
              <a:rPr lang="en-CA" sz="5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State.</a:t>
            </a:r>
            <a:r>
              <a:rPr lang="en-CA" sz="500" i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READ_ONLY_SHARED</a:t>
            </a:r>
            <a: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return false;</a:t>
            </a:r>
            <a:b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5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DatanodeDescriptor</a:t>
            </a:r>
            <a: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node = </a:t>
            </a:r>
            <a:r>
              <a:rPr lang="en-CA" sz="5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storage.getDatanodeDescriptor</a:t>
            </a:r>
            <a: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500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check if the node is (being) decommissioned</a:t>
            </a:r>
            <a:br>
              <a:rPr lang="en-CA" sz="500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(</a:t>
            </a:r>
            <a:r>
              <a:rPr lang="en-CA" sz="5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node.isDecommissionInProgress</a:t>
            </a:r>
            <a: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 || </a:t>
            </a:r>
            <a:r>
              <a:rPr lang="en-CA" sz="5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node.isDecommissioned</a:t>
            </a:r>
            <a: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()) {</a:t>
            </a:r>
            <a:b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return false;</a:t>
            </a:r>
            <a:b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(</a:t>
            </a:r>
            <a:r>
              <a:rPr lang="en-CA" sz="5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avoidStaleNodes</a:t>
            </a:r>
            <a: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if (</a:t>
            </a:r>
            <a:r>
              <a:rPr lang="en-CA" sz="5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node.isStale</a:t>
            </a:r>
            <a: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CA" sz="5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this.staleInterval</a:t>
            </a:r>
            <a: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 {</a:t>
            </a:r>
            <a:b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return false;</a:t>
            </a:r>
            <a:b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  <a:b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final long </a:t>
            </a:r>
            <a:r>
              <a:rPr lang="en-CA" sz="5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requiredSize</a:t>
            </a:r>
            <a: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CA" sz="5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blockSize</a:t>
            </a:r>
            <a: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CA" sz="5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HdfsConstants.</a:t>
            </a:r>
            <a:r>
              <a:rPr lang="en-CA" sz="500" i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MIN_BLOCKS_FOR_WRITE</a:t>
            </a:r>
            <a: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final long </a:t>
            </a:r>
            <a:r>
              <a:rPr lang="en-CA" sz="5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scheduledSize</a:t>
            </a:r>
            <a: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CA" sz="5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blockSize</a:t>
            </a:r>
            <a: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CA" sz="5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node.getBlocksScheduled</a:t>
            </a:r>
            <a: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(</a:t>
            </a:r>
            <a:r>
              <a:rPr lang="en-CA" sz="5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requiredSize</a:t>
            </a:r>
            <a: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lang="en-CA" sz="5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node.getRemaining</a:t>
            </a:r>
            <a: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 - </a:t>
            </a:r>
            <a:r>
              <a:rPr lang="en-CA" sz="5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scheduledSize</a:t>
            </a:r>
            <a: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return false;</a:t>
            </a:r>
            <a:b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500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check the communication traffic of the target machine</a:t>
            </a:r>
            <a:br>
              <a:rPr lang="en-CA" sz="500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(</a:t>
            </a:r>
            <a:r>
              <a:rPr lang="en-CA" sz="5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considerLoad</a:t>
            </a:r>
            <a: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double </a:t>
            </a:r>
            <a:r>
              <a:rPr lang="en-CA" sz="5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avgLoad</a:t>
            </a:r>
            <a: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0;</a:t>
            </a:r>
            <a:b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if (stats != null) {</a:t>
            </a:r>
            <a:b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int size = </a:t>
            </a:r>
            <a:r>
              <a:rPr lang="en-CA" sz="5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stats.getNumDatanodesInService</a:t>
            </a:r>
            <a: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 (size != 0) {</a:t>
            </a:r>
            <a:b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CA" sz="5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avgLoad</a:t>
            </a:r>
            <a: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(double)</a:t>
            </a:r>
            <a:r>
              <a:rPr lang="en-CA" sz="5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stats.getTotalLoad</a:t>
            </a:r>
            <a: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()/size;</a:t>
            </a:r>
            <a:b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  <a:b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if (</a:t>
            </a:r>
            <a:r>
              <a:rPr lang="en-CA" sz="5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node.getXceiverCount</a:t>
            </a:r>
            <a: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 &gt; (2.0 * </a:t>
            </a:r>
            <a:r>
              <a:rPr lang="en-CA" sz="5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avgLoad</a:t>
            </a:r>
            <a: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 {</a:t>
            </a:r>
            <a:b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return false;</a:t>
            </a:r>
            <a:b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  <a:b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endParaRPr lang="en-US" sz="500" dirty="0">
              <a:solidFill>
                <a:srgbClr val="FF0000"/>
              </a:solidFill>
              <a:highlight>
                <a:srgbClr val="FFFF00"/>
              </a:highligh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26F18E-B00D-DC4E-890A-265E7F77ECD2}"/>
              </a:ext>
            </a:extLst>
          </p:cNvPr>
          <p:cNvSpPr txBox="1"/>
          <p:nvPr/>
        </p:nvSpPr>
        <p:spPr>
          <a:xfrm>
            <a:off x="268638" y="1974847"/>
            <a:ext cx="61225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40A070"/>
                </a:solidFill>
              </a:rPr>
              <a:t>1.</a:t>
            </a:r>
            <a:r>
              <a:rPr lang="en-CA" sz="2000" dirty="0"/>
              <a:t> </a:t>
            </a:r>
            <a:r>
              <a:rPr lang="en-CA" sz="2000" b="1" dirty="0">
                <a:solidFill>
                  <a:srgbClr val="000080"/>
                </a:solidFill>
              </a:rPr>
              <a:t>void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replicateBlocks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2.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b="1" dirty="0">
                <a:solidFill>
                  <a:srgbClr val="000080"/>
                </a:solidFill>
              </a:rPr>
              <a:t>for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(Block b :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neededReplications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3.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en-CA" sz="2000" b="1" dirty="0">
                <a:solidFill>
                  <a:srgbClr val="000080"/>
                </a:solidFill>
              </a:rPr>
              <a:t>int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=</a:t>
            </a:r>
            <a:r>
              <a:rPr lang="en-CA" sz="2000" dirty="0"/>
              <a:t> </a:t>
            </a:r>
            <a:r>
              <a:rPr lang="en-CA" sz="2000" dirty="0">
                <a:solidFill>
                  <a:srgbClr val="0000FF"/>
                </a:solidFill>
              </a:rPr>
              <a:t>3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-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b.</a:t>
            </a:r>
            <a:r>
              <a:rPr lang="en-CA" sz="2000" b="1" dirty="0" err="1">
                <a:solidFill>
                  <a:srgbClr val="660E7A"/>
                </a:solidFill>
              </a:rPr>
              <a:t>nReplica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;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4.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en-CA" sz="2000" b="1" dirty="0">
                <a:solidFill>
                  <a:srgbClr val="000080"/>
                </a:solidFill>
              </a:rPr>
              <a:t>while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&gt;</a:t>
            </a:r>
            <a:r>
              <a:rPr lang="en-CA" sz="2000" dirty="0"/>
              <a:t> </a:t>
            </a:r>
            <a:r>
              <a:rPr lang="en-CA" sz="2000" dirty="0">
                <a:solidFill>
                  <a:srgbClr val="0000FF"/>
                </a:solidFill>
              </a:rPr>
              <a:t>0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5.</a:t>
            </a:r>
            <a:r>
              <a:rPr lang="en-CA" sz="2000" dirty="0"/>
              <a:t> </a:t>
            </a:r>
            <a:r>
              <a:rPr lang="zh-CN" altLang="en-US" sz="2000" dirty="0"/>
              <a:t>    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node =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chooseNextRandomNode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(..);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4DF198-6EED-F34F-804F-ACFB48673843}"/>
              </a:ext>
            </a:extLst>
          </p:cNvPr>
          <p:cNvSpPr txBox="1"/>
          <p:nvPr/>
        </p:nvSpPr>
        <p:spPr>
          <a:xfrm>
            <a:off x="271138" y="3506343"/>
            <a:ext cx="61225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40A070"/>
                </a:solidFill>
              </a:rPr>
              <a:t>6.</a:t>
            </a:r>
            <a:r>
              <a:rPr lang="en-CA" sz="2000" dirty="0"/>
              <a:t> </a:t>
            </a:r>
            <a:r>
              <a:rPr lang="zh-CN" altLang="en-US" sz="2000" dirty="0"/>
              <a:t>      </a:t>
            </a:r>
            <a:r>
              <a:rPr lang="en-CA" sz="2000" b="1" dirty="0">
                <a:solidFill>
                  <a:srgbClr val="000080"/>
                </a:solidFill>
              </a:rPr>
              <a:t>if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b.</a:t>
            </a:r>
            <a:r>
              <a:rPr lang="en-CA" sz="2000" b="1" dirty="0" err="1">
                <a:solidFill>
                  <a:srgbClr val="660E7A"/>
                </a:solidFill>
              </a:rPr>
              <a:t>size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&lt;=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node.</a:t>
            </a:r>
            <a:r>
              <a:rPr lang="en-CA" sz="2000" b="1" dirty="0" err="1">
                <a:solidFill>
                  <a:srgbClr val="660E7A"/>
                </a:solidFill>
              </a:rPr>
              <a:t>capacity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{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7.</a:t>
            </a:r>
            <a:r>
              <a:rPr lang="en-CA" sz="2000" dirty="0"/>
              <a:t> </a:t>
            </a:r>
            <a:r>
              <a:rPr lang="zh-CN" altLang="en-US" sz="2000" dirty="0"/>
              <a:t>      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...</a:t>
            </a:r>
            <a:r>
              <a:rPr lang="en-CA" sz="2000" dirty="0"/>
              <a:t> </a:t>
            </a:r>
            <a:r>
              <a:rPr lang="en-CA" sz="2000" i="1" dirty="0">
                <a:solidFill>
                  <a:srgbClr val="808080"/>
                </a:solidFill>
              </a:rPr>
              <a:t>// replicate b to this node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8.</a:t>
            </a:r>
            <a:r>
              <a:rPr lang="en-CA" sz="2000" dirty="0"/>
              <a:t> </a:t>
            </a:r>
            <a:r>
              <a:rPr lang="zh-CN" altLang="en-US" sz="2000" dirty="0"/>
              <a:t>       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--;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9.</a:t>
            </a:r>
            <a:r>
              <a:rPr lang="en-CA" sz="2000" dirty="0"/>
              <a:t> </a:t>
            </a:r>
            <a:r>
              <a:rPr lang="zh-CN" altLang="en-US" sz="2000" dirty="0"/>
              <a:t>    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}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10.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}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11.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b="1" dirty="0">
                <a:solidFill>
                  <a:srgbClr val="000080"/>
                </a:solidFill>
              </a:rPr>
              <a:t>if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&gt; </a:t>
            </a:r>
            <a:r>
              <a:rPr lang="en-CA" sz="2000" dirty="0">
                <a:solidFill>
                  <a:srgbClr val="0000FF"/>
                </a:solidFill>
              </a:rPr>
              <a:t>0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12.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en-CA" sz="2000" b="1" dirty="0">
                <a:solidFill>
                  <a:srgbClr val="000080"/>
                </a:solidFill>
              </a:rPr>
              <a:t>throw</a:t>
            </a:r>
            <a:r>
              <a:rPr lang="en-CA" sz="2000" dirty="0"/>
              <a:t> </a:t>
            </a:r>
            <a:r>
              <a:rPr lang="en-CA" sz="2000" b="1" dirty="0">
                <a:solidFill>
                  <a:srgbClr val="000080"/>
                </a:solidFill>
              </a:rPr>
              <a:t>new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NotEnoughReplicasException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();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13.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dirty="0">
                <a:solidFill>
                  <a:srgbClr val="666666"/>
                </a:solidFill>
              </a:rPr>
              <a:t>}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14.</a:t>
            </a:r>
            <a:r>
              <a:rPr lang="en-CA" sz="2000" dirty="0">
                <a:solidFill>
                  <a:srgbClr val="666666"/>
                </a:solidFill>
              </a:rPr>
              <a:t>}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39DE56-94B8-2844-B9E0-D143BE4C3F7D}"/>
              </a:ext>
            </a:extLst>
          </p:cNvPr>
          <p:cNvSpPr txBox="1"/>
          <p:nvPr/>
        </p:nvSpPr>
        <p:spPr>
          <a:xfrm>
            <a:off x="7762637" y="1344895"/>
            <a:ext cx="3319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DeleteBlock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threa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d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255CAE-4D97-B24C-A854-25D451A44A42}"/>
              </a:ext>
            </a:extLst>
          </p:cNvPr>
          <p:cNvCxnSpPr/>
          <p:nvPr/>
        </p:nvCxnSpPr>
        <p:spPr bwMode="auto">
          <a:xfrm flipH="1">
            <a:off x="6391218" y="1458000"/>
            <a:ext cx="0" cy="540000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C9E50CF-7EBC-2F4B-86BE-FD98CA3C47E4}"/>
              </a:ext>
            </a:extLst>
          </p:cNvPr>
          <p:cNvSpPr txBox="1"/>
          <p:nvPr/>
        </p:nvSpPr>
        <p:spPr>
          <a:xfrm>
            <a:off x="6876166" y="1974847"/>
            <a:ext cx="52132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40A070"/>
                </a:solidFill>
              </a:rPr>
              <a:t>15.</a:t>
            </a:r>
            <a:r>
              <a:rPr lang="en-CA" sz="2000" dirty="0"/>
              <a:t> </a:t>
            </a:r>
            <a:r>
              <a:rPr lang="en-CA" sz="2000" b="1" dirty="0">
                <a:solidFill>
                  <a:srgbClr val="000080"/>
                </a:solidFill>
              </a:rPr>
              <a:t>void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deleteBlock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(Block blk)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16.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blk.</a:t>
            </a:r>
            <a:r>
              <a:rPr lang="en-CA" sz="2000" b="1" dirty="0" err="1">
                <a:solidFill>
                  <a:srgbClr val="660E7A"/>
                </a:solidFill>
              </a:rPr>
              <a:t>size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=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Long.</a:t>
            </a:r>
            <a:r>
              <a:rPr lang="en-CA" sz="2000" b="1" dirty="0" err="1">
                <a:solidFill>
                  <a:srgbClr val="660E7A"/>
                </a:solidFill>
              </a:rPr>
              <a:t>MAX_VALUE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;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17.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neededReplications.remove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(blk);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18.</a:t>
            </a:r>
            <a:r>
              <a:rPr lang="zh-CN" altLang="en-US" sz="2000" dirty="0">
                <a:solidFill>
                  <a:srgbClr val="40A070"/>
                </a:solidFill>
              </a:rPr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}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582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00248 -0.1150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576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2916 L -2.5E-6 0.08588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2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  <p:bldP spid="10" grpId="1"/>
      <p:bldP spid="17" grpId="0"/>
      <p:bldP spid="19" grpId="0"/>
      <p:bldP spid="20" grpId="0"/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C2CFB-F204-DC4E-BB56-08CA9BE1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8" y="290292"/>
            <a:ext cx="10813890" cy="868430"/>
          </a:xfrm>
        </p:spPr>
        <p:txBody>
          <a:bodyPr/>
          <a:lstStyle/>
          <a:p>
            <a:r>
              <a:rPr lang="en-US" altLang="zh-CN" dirty="0"/>
              <a:t>Real-World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HDFS-10453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031151F-825F-FA42-AB14-A6B324BCC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618" y="1297241"/>
            <a:ext cx="4016817" cy="56218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D9E40A-E2C7-0A4B-AE0B-C74AFAC023BC}"/>
              </a:ext>
            </a:extLst>
          </p:cNvPr>
          <p:cNvSpPr txBox="1"/>
          <p:nvPr/>
        </p:nvSpPr>
        <p:spPr>
          <a:xfrm>
            <a:off x="980415" y="2697332"/>
            <a:ext cx="149842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(</a:t>
            </a:r>
            <a:r>
              <a:rPr lang="en-CA" sz="25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storage.getStorageType</a:t>
            </a:r>
            <a: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 != </a:t>
            </a:r>
            <a:r>
              <a:rPr lang="en-CA" sz="25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storageType</a:t>
            </a:r>
            <a: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return false;</a:t>
            </a:r>
            <a:b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(</a:t>
            </a:r>
            <a:r>
              <a:rPr lang="en-CA" sz="25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storage.getState</a:t>
            </a:r>
            <a: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 == </a:t>
            </a:r>
            <a:r>
              <a:rPr lang="en-CA" sz="25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State.</a:t>
            </a:r>
            <a:r>
              <a:rPr lang="en-CA" sz="250" i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READ_ONLY_SHARED</a:t>
            </a:r>
            <a: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return false;</a:t>
            </a:r>
            <a:b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25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DatanodeDescriptor</a:t>
            </a:r>
            <a: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node = </a:t>
            </a:r>
            <a:r>
              <a:rPr lang="en-CA" sz="25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storage.getDatanodeDescriptor</a:t>
            </a:r>
            <a: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250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check if the node is (being) decommissioned</a:t>
            </a:r>
            <a:br>
              <a:rPr lang="en-CA" sz="250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(</a:t>
            </a:r>
            <a:r>
              <a:rPr lang="en-CA" sz="25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node.isDecommissionInProgress</a:t>
            </a:r>
            <a: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 || </a:t>
            </a:r>
            <a:r>
              <a:rPr lang="en-CA" sz="25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node.isDecommissioned</a:t>
            </a:r>
            <a: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()) {</a:t>
            </a:r>
            <a:b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return false;</a:t>
            </a:r>
            <a:b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(</a:t>
            </a:r>
            <a:r>
              <a:rPr lang="en-CA" sz="25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avoidStaleNodes</a:t>
            </a:r>
            <a: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if (</a:t>
            </a:r>
            <a:r>
              <a:rPr lang="en-CA" sz="25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node.isStale</a:t>
            </a:r>
            <a: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CA" sz="25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this.staleInterval</a:t>
            </a:r>
            <a: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 {</a:t>
            </a:r>
            <a:b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return false;</a:t>
            </a:r>
            <a:b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  <a:b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final long </a:t>
            </a:r>
            <a:r>
              <a:rPr lang="en-CA" sz="25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requiredSize</a:t>
            </a:r>
            <a: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CA" sz="25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blockSize</a:t>
            </a:r>
            <a: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CA" sz="25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HdfsConstants.</a:t>
            </a:r>
            <a:r>
              <a:rPr lang="en-CA" sz="250" i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MIN_BLOCKS_FOR_WRITE</a:t>
            </a:r>
            <a: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final long </a:t>
            </a:r>
            <a:r>
              <a:rPr lang="en-CA" sz="25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scheduledSize</a:t>
            </a:r>
            <a: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CA" sz="25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blockSize</a:t>
            </a:r>
            <a: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CA" sz="25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node.getBlocksScheduled</a:t>
            </a:r>
            <a: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(</a:t>
            </a:r>
            <a:r>
              <a:rPr lang="en-CA" sz="25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requiredSize</a:t>
            </a:r>
            <a: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lang="en-CA" sz="25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node.getRemaining</a:t>
            </a:r>
            <a: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 - </a:t>
            </a:r>
            <a:r>
              <a:rPr lang="en-CA" sz="25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scheduledSize</a:t>
            </a:r>
            <a: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return false;</a:t>
            </a:r>
            <a:b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250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check the communication traffic of the target machine</a:t>
            </a:r>
            <a:br>
              <a:rPr lang="en-CA" sz="250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(</a:t>
            </a:r>
            <a:r>
              <a:rPr lang="en-CA" sz="25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considerLoad</a:t>
            </a:r>
            <a: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double </a:t>
            </a:r>
            <a:r>
              <a:rPr lang="en-CA" sz="25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avgLoad</a:t>
            </a:r>
            <a: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0;</a:t>
            </a:r>
            <a:b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if (stats != null) {</a:t>
            </a:r>
            <a:b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int size = </a:t>
            </a:r>
            <a:r>
              <a:rPr lang="en-CA" sz="25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stats.getNumDatanodesInService</a:t>
            </a:r>
            <a: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 (size != 0) {</a:t>
            </a:r>
            <a:b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CA" sz="25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avgLoad</a:t>
            </a:r>
            <a: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(double)</a:t>
            </a:r>
            <a:r>
              <a:rPr lang="en-CA" sz="25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stats.getTotalLoad</a:t>
            </a:r>
            <a: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()/size;</a:t>
            </a:r>
            <a:b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  <a:b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if (</a:t>
            </a:r>
            <a:r>
              <a:rPr lang="en-CA" sz="25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node.getXceiverCount</a:t>
            </a:r>
            <a: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 &gt; (2.0 * </a:t>
            </a:r>
            <a:r>
              <a:rPr lang="en-CA" sz="25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avgLoad</a:t>
            </a:r>
            <a: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 {</a:t>
            </a:r>
            <a:b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return false;</a:t>
            </a:r>
            <a:b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  <a:b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CA" sz="2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endParaRPr lang="en-US" sz="250" dirty="0">
              <a:solidFill>
                <a:srgbClr val="FF0000"/>
              </a:solidFill>
              <a:highlight>
                <a:srgbClr val="FFFF00"/>
              </a:highligh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0B82F5-B194-0347-95D1-5C12D0634AE9}"/>
              </a:ext>
            </a:extLst>
          </p:cNvPr>
          <p:cNvSpPr txBox="1"/>
          <p:nvPr/>
        </p:nvSpPr>
        <p:spPr>
          <a:xfrm>
            <a:off x="268638" y="1210353"/>
            <a:ext cx="61225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40A070"/>
                </a:solidFill>
              </a:rPr>
              <a:t>1.</a:t>
            </a:r>
            <a:r>
              <a:rPr lang="en-CA" sz="2000" dirty="0"/>
              <a:t> </a:t>
            </a:r>
            <a:r>
              <a:rPr lang="en-CA" sz="2000" b="1" dirty="0">
                <a:solidFill>
                  <a:srgbClr val="000080"/>
                </a:solidFill>
              </a:rPr>
              <a:t>void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replicateBlocks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2.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b="1" dirty="0">
                <a:solidFill>
                  <a:srgbClr val="000080"/>
                </a:solidFill>
              </a:rPr>
              <a:t>for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(Block b :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neededReplications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3.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en-CA" sz="2000" b="1" dirty="0">
                <a:solidFill>
                  <a:srgbClr val="000080"/>
                </a:solidFill>
              </a:rPr>
              <a:t>int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=</a:t>
            </a:r>
            <a:r>
              <a:rPr lang="en-CA" sz="2000" dirty="0"/>
              <a:t> </a:t>
            </a:r>
            <a:r>
              <a:rPr lang="en-CA" sz="2000" dirty="0">
                <a:solidFill>
                  <a:srgbClr val="0000FF"/>
                </a:solidFill>
              </a:rPr>
              <a:t>3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-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b.</a:t>
            </a:r>
            <a:r>
              <a:rPr lang="en-CA" sz="2000" b="1" dirty="0" err="1">
                <a:solidFill>
                  <a:srgbClr val="660E7A"/>
                </a:solidFill>
              </a:rPr>
              <a:t>nReplica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;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4.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en-CA" sz="2000" b="1" dirty="0">
                <a:solidFill>
                  <a:srgbClr val="000080"/>
                </a:solidFill>
              </a:rPr>
              <a:t>while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&gt;</a:t>
            </a:r>
            <a:r>
              <a:rPr lang="en-CA" sz="2000" dirty="0"/>
              <a:t> </a:t>
            </a:r>
            <a:r>
              <a:rPr lang="en-CA" sz="2000" dirty="0">
                <a:solidFill>
                  <a:srgbClr val="0000FF"/>
                </a:solidFill>
              </a:rPr>
              <a:t>0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5.</a:t>
            </a:r>
            <a:r>
              <a:rPr lang="en-CA" sz="2000" dirty="0"/>
              <a:t> </a:t>
            </a:r>
            <a:r>
              <a:rPr lang="zh-CN" altLang="en-US" sz="2000" dirty="0"/>
              <a:t>    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node =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chooseNextRandomNode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(..);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CD65E9-3648-A34A-83ED-BD105BB8458F}"/>
              </a:ext>
            </a:extLst>
          </p:cNvPr>
          <p:cNvSpPr txBox="1"/>
          <p:nvPr/>
        </p:nvSpPr>
        <p:spPr>
          <a:xfrm>
            <a:off x="271138" y="4075965"/>
            <a:ext cx="61225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40A070"/>
                </a:solidFill>
              </a:rPr>
              <a:t>6.</a:t>
            </a:r>
            <a:r>
              <a:rPr lang="en-CA" sz="2000" dirty="0"/>
              <a:t> </a:t>
            </a:r>
            <a:r>
              <a:rPr lang="zh-CN" altLang="en-US" sz="2000" dirty="0"/>
              <a:t>      </a:t>
            </a:r>
            <a:r>
              <a:rPr lang="en-CA" sz="2000" b="1" dirty="0">
                <a:solidFill>
                  <a:srgbClr val="000080"/>
                </a:solidFill>
              </a:rPr>
              <a:t>if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b.</a:t>
            </a:r>
            <a:r>
              <a:rPr lang="en-CA" sz="2000" b="1" dirty="0" err="1">
                <a:solidFill>
                  <a:srgbClr val="660E7A"/>
                </a:solidFill>
              </a:rPr>
              <a:t>size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&lt;=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node.</a:t>
            </a:r>
            <a:r>
              <a:rPr lang="en-CA" sz="2000" b="1" dirty="0" err="1">
                <a:solidFill>
                  <a:srgbClr val="660E7A"/>
                </a:solidFill>
              </a:rPr>
              <a:t>capacity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{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7.</a:t>
            </a:r>
            <a:r>
              <a:rPr lang="en-CA" sz="2000" dirty="0"/>
              <a:t> </a:t>
            </a:r>
            <a:r>
              <a:rPr lang="zh-CN" altLang="en-US" sz="2000" dirty="0"/>
              <a:t>      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...</a:t>
            </a:r>
            <a:r>
              <a:rPr lang="en-CA" sz="2000" dirty="0"/>
              <a:t> </a:t>
            </a:r>
            <a:r>
              <a:rPr lang="en-CA" sz="2000" i="1" dirty="0">
                <a:solidFill>
                  <a:srgbClr val="808080"/>
                </a:solidFill>
              </a:rPr>
              <a:t>// replicate b to this node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8.</a:t>
            </a:r>
            <a:r>
              <a:rPr lang="en-CA" sz="2000" dirty="0"/>
              <a:t> </a:t>
            </a:r>
            <a:r>
              <a:rPr lang="zh-CN" altLang="en-US" sz="2000" dirty="0"/>
              <a:t>       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--;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9.</a:t>
            </a:r>
            <a:r>
              <a:rPr lang="en-CA" sz="2000" dirty="0"/>
              <a:t> </a:t>
            </a:r>
            <a:r>
              <a:rPr lang="zh-CN" altLang="en-US" sz="2000" dirty="0"/>
              <a:t>    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}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10.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}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11.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b="1" dirty="0">
                <a:solidFill>
                  <a:srgbClr val="000080"/>
                </a:solidFill>
              </a:rPr>
              <a:t>if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&gt; </a:t>
            </a:r>
            <a:r>
              <a:rPr lang="en-CA" sz="2000" dirty="0">
                <a:solidFill>
                  <a:srgbClr val="0000FF"/>
                </a:solidFill>
              </a:rPr>
              <a:t>0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12.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en-CA" sz="2000" b="1" dirty="0">
                <a:solidFill>
                  <a:srgbClr val="000080"/>
                </a:solidFill>
              </a:rPr>
              <a:t>throw</a:t>
            </a:r>
            <a:r>
              <a:rPr lang="en-CA" sz="2000" dirty="0"/>
              <a:t> </a:t>
            </a:r>
            <a:r>
              <a:rPr lang="en-CA" sz="2000" b="1" dirty="0">
                <a:solidFill>
                  <a:srgbClr val="000080"/>
                </a:solidFill>
              </a:rPr>
              <a:t>new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NotEnoughReplicasException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();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13.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dirty="0">
                <a:solidFill>
                  <a:srgbClr val="666666"/>
                </a:solidFill>
              </a:rPr>
              <a:t>}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14.</a:t>
            </a:r>
            <a:r>
              <a:rPr lang="en-CA" sz="2000" dirty="0">
                <a:solidFill>
                  <a:srgbClr val="666666"/>
                </a:solidFill>
              </a:rPr>
              <a:t>}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86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C2CFB-F204-DC4E-BB56-08CA9BE1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8" y="290292"/>
            <a:ext cx="10813890" cy="868430"/>
          </a:xfrm>
        </p:spPr>
        <p:txBody>
          <a:bodyPr/>
          <a:lstStyle/>
          <a:p>
            <a:r>
              <a:rPr lang="en-US" altLang="zh-CN" dirty="0"/>
              <a:t>Real-World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HDFS-10453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ABA1D7-172B-2844-BB65-50C2E85835C4}"/>
              </a:ext>
            </a:extLst>
          </p:cNvPr>
          <p:cNvSpPr txBox="1"/>
          <p:nvPr/>
        </p:nvSpPr>
        <p:spPr>
          <a:xfrm>
            <a:off x="8235043" y="3626770"/>
            <a:ext cx="4310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ReplicationMonitor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thread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6E3D4F-4DB8-6D43-B2C7-67CF547A7918}"/>
              </a:ext>
            </a:extLst>
          </p:cNvPr>
          <p:cNvSpPr txBox="1"/>
          <p:nvPr/>
        </p:nvSpPr>
        <p:spPr>
          <a:xfrm>
            <a:off x="7762637" y="4205546"/>
            <a:ext cx="3319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DeleteBlock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threa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d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031151F-825F-FA42-AB14-A6B324BCC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618" y="1297241"/>
            <a:ext cx="4016817" cy="5621826"/>
          </a:xfrm>
          <a:prstGeom prst="rect">
            <a:avLst/>
          </a:prstGeom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005B07B7-1F83-8241-9325-7E816C17FF75}"/>
              </a:ext>
            </a:extLst>
          </p:cNvPr>
          <p:cNvSpPr/>
          <p:nvPr/>
        </p:nvSpPr>
        <p:spPr>
          <a:xfrm>
            <a:off x="11264714" y="4032649"/>
            <a:ext cx="393885" cy="996551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 w="25400">
            <a:solidFill>
              <a:schemeClr val="tx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A789EAA-0097-FC44-A5A6-866D63E783BA}"/>
              </a:ext>
            </a:extLst>
          </p:cNvPr>
          <p:cNvSpPr txBox="1"/>
          <p:nvPr/>
        </p:nvSpPr>
        <p:spPr>
          <a:xfrm>
            <a:off x="5206269" y="2657015"/>
            <a:ext cx="2775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HDFS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Cluster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72" name="Cloud 71">
            <a:extLst>
              <a:ext uri="{FF2B5EF4-FFF2-40B4-BE49-F238E27FC236}">
                <a16:creationId xmlns:a16="http://schemas.microsoft.com/office/drawing/2014/main" id="{A2554A67-E84B-2441-A3DA-8056B8ED86C6}"/>
              </a:ext>
            </a:extLst>
          </p:cNvPr>
          <p:cNvSpPr/>
          <p:nvPr/>
        </p:nvSpPr>
        <p:spPr>
          <a:xfrm>
            <a:off x="5751793" y="2968333"/>
            <a:ext cx="6356436" cy="3310646"/>
          </a:xfrm>
          <a:prstGeom prst="cloud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35405CD6-FA98-E045-B9D9-532A0F6CBDEA}"/>
              </a:ext>
            </a:extLst>
          </p:cNvPr>
          <p:cNvSpPr/>
          <p:nvPr/>
        </p:nvSpPr>
        <p:spPr>
          <a:xfrm>
            <a:off x="9996529" y="4746872"/>
            <a:ext cx="393885" cy="996551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 w="25400">
            <a:solidFill>
              <a:schemeClr val="tx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>
            <a:extLst>
              <a:ext uri="{FF2B5EF4-FFF2-40B4-BE49-F238E27FC236}">
                <a16:creationId xmlns:a16="http://schemas.microsoft.com/office/drawing/2014/main" id="{490C434F-3E3C-7C45-8449-F918B41BBB62}"/>
              </a:ext>
            </a:extLst>
          </p:cNvPr>
          <p:cNvSpPr/>
          <p:nvPr/>
        </p:nvSpPr>
        <p:spPr>
          <a:xfrm>
            <a:off x="9096052" y="5116209"/>
            <a:ext cx="393885" cy="996551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>
            <a:extLst>
              <a:ext uri="{FF2B5EF4-FFF2-40B4-BE49-F238E27FC236}">
                <a16:creationId xmlns:a16="http://schemas.microsoft.com/office/drawing/2014/main" id="{6C8D90E8-D160-2142-AC25-D191A7938994}"/>
              </a:ext>
            </a:extLst>
          </p:cNvPr>
          <p:cNvSpPr/>
          <p:nvPr/>
        </p:nvSpPr>
        <p:spPr>
          <a:xfrm>
            <a:off x="8587551" y="5116210"/>
            <a:ext cx="393885" cy="996551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>
            <a:extLst>
              <a:ext uri="{FF2B5EF4-FFF2-40B4-BE49-F238E27FC236}">
                <a16:creationId xmlns:a16="http://schemas.microsoft.com/office/drawing/2014/main" id="{E9562E88-EEC7-CB42-B78A-B28BDC3EFF5F}"/>
              </a:ext>
            </a:extLst>
          </p:cNvPr>
          <p:cNvSpPr/>
          <p:nvPr/>
        </p:nvSpPr>
        <p:spPr>
          <a:xfrm>
            <a:off x="7533834" y="3629844"/>
            <a:ext cx="393885" cy="996551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>
            <a:extLst>
              <a:ext uri="{FF2B5EF4-FFF2-40B4-BE49-F238E27FC236}">
                <a16:creationId xmlns:a16="http://schemas.microsoft.com/office/drawing/2014/main" id="{412DE288-5EC3-7D4E-91CA-759478858F0A}"/>
              </a:ext>
            </a:extLst>
          </p:cNvPr>
          <p:cNvSpPr/>
          <p:nvPr/>
        </p:nvSpPr>
        <p:spPr>
          <a:xfrm>
            <a:off x="8055395" y="4746872"/>
            <a:ext cx="393885" cy="996551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>
            <a:extLst>
              <a:ext uri="{FF2B5EF4-FFF2-40B4-BE49-F238E27FC236}">
                <a16:creationId xmlns:a16="http://schemas.microsoft.com/office/drawing/2014/main" id="{21DF71E1-1FEB-1F44-9D2F-5CACCE7EDE9C}"/>
              </a:ext>
            </a:extLst>
          </p:cNvPr>
          <p:cNvSpPr/>
          <p:nvPr/>
        </p:nvSpPr>
        <p:spPr>
          <a:xfrm>
            <a:off x="7443070" y="4728236"/>
            <a:ext cx="393885" cy="996551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>
            <a:extLst>
              <a:ext uri="{FF2B5EF4-FFF2-40B4-BE49-F238E27FC236}">
                <a16:creationId xmlns:a16="http://schemas.microsoft.com/office/drawing/2014/main" id="{CA24E71D-FF61-AB4A-B10D-B80A7F1DB9E6}"/>
              </a:ext>
            </a:extLst>
          </p:cNvPr>
          <p:cNvSpPr/>
          <p:nvPr/>
        </p:nvSpPr>
        <p:spPr>
          <a:xfrm>
            <a:off x="9438557" y="4696907"/>
            <a:ext cx="393885" cy="996551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>
            <a:extLst>
              <a:ext uri="{FF2B5EF4-FFF2-40B4-BE49-F238E27FC236}">
                <a16:creationId xmlns:a16="http://schemas.microsoft.com/office/drawing/2014/main" id="{952ABD68-8593-9445-8F80-C8C72F1C845F}"/>
              </a:ext>
            </a:extLst>
          </p:cNvPr>
          <p:cNvSpPr/>
          <p:nvPr/>
        </p:nvSpPr>
        <p:spPr>
          <a:xfrm>
            <a:off x="6913739" y="4878027"/>
            <a:ext cx="393885" cy="996551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99240C2E-9298-6844-9313-B948D066B3FB}"/>
              </a:ext>
            </a:extLst>
          </p:cNvPr>
          <p:cNvSpPr/>
          <p:nvPr/>
        </p:nvSpPr>
        <p:spPr>
          <a:xfrm>
            <a:off x="6951015" y="3700356"/>
            <a:ext cx="393885" cy="996551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>
            <a:extLst>
              <a:ext uri="{FF2B5EF4-FFF2-40B4-BE49-F238E27FC236}">
                <a16:creationId xmlns:a16="http://schemas.microsoft.com/office/drawing/2014/main" id="{8C8BE94D-1768-EF48-9D72-B0BFC176CC45}"/>
              </a:ext>
            </a:extLst>
          </p:cNvPr>
          <p:cNvSpPr/>
          <p:nvPr/>
        </p:nvSpPr>
        <p:spPr>
          <a:xfrm>
            <a:off x="10797752" y="4119660"/>
            <a:ext cx="393885" cy="996551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>
            <a:extLst>
              <a:ext uri="{FF2B5EF4-FFF2-40B4-BE49-F238E27FC236}">
                <a16:creationId xmlns:a16="http://schemas.microsoft.com/office/drawing/2014/main" id="{8A2352AA-0528-AB44-8A70-73B1CF5019C7}"/>
              </a:ext>
            </a:extLst>
          </p:cNvPr>
          <p:cNvSpPr/>
          <p:nvPr/>
        </p:nvSpPr>
        <p:spPr>
          <a:xfrm>
            <a:off x="10455247" y="4698436"/>
            <a:ext cx="393885" cy="996551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379B75FB-B544-CA43-84E9-47E4EA8835A1}"/>
              </a:ext>
            </a:extLst>
          </p:cNvPr>
          <p:cNvSpPr/>
          <p:nvPr/>
        </p:nvSpPr>
        <p:spPr>
          <a:xfrm>
            <a:off x="6396981" y="4526690"/>
            <a:ext cx="393885" cy="996551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>
            <a:extLst>
              <a:ext uri="{FF2B5EF4-FFF2-40B4-BE49-F238E27FC236}">
                <a16:creationId xmlns:a16="http://schemas.microsoft.com/office/drawing/2014/main" id="{61496764-F5BC-1E44-8F1E-A7AC6AC1F77D}"/>
              </a:ext>
            </a:extLst>
          </p:cNvPr>
          <p:cNvSpPr/>
          <p:nvPr/>
        </p:nvSpPr>
        <p:spPr>
          <a:xfrm>
            <a:off x="6597329" y="3633138"/>
            <a:ext cx="393885" cy="996551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B1FC4BA1-A96C-CD43-8CAB-F3C268AA9C0D}"/>
              </a:ext>
            </a:extLst>
          </p:cNvPr>
          <p:cNvSpPr/>
          <p:nvPr/>
        </p:nvSpPr>
        <p:spPr>
          <a:xfrm>
            <a:off x="8102475" y="3258271"/>
            <a:ext cx="393885" cy="996551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>
            <a:extLst>
              <a:ext uri="{FF2B5EF4-FFF2-40B4-BE49-F238E27FC236}">
                <a16:creationId xmlns:a16="http://schemas.microsoft.com/office/drawing/2014/main" id="{54777083-431B-D54E-A43E-1A7E79A36153}"/>
              </a:ext>
            </a:extLst>
          </p:cNvPr>
          <p:cNvSpPr/>
          <p:nvPr/>
        </p:nvSpPr>
        <p:spPr>
          <a:xfrm>
            <a:off x="8499806" y="3149412"/>
            <a:ext cx="393885" cy="996551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>
            <a:extLst>
              <a:ext uri="{FF2B5EF4-FFF2-40B4-BE49-F238E27FC236}">
                <a16:creationId xmlns:a16="http://schemas.microsoft.com/office/drawing/2014/main" id="{99FEB447-E6CF-8540-B130-B11DE3B34684}"/>
              </a:ext>
            </a:extLst>
          </p:cNvPr>
          <p:cNvSpPr/>
          <p:nvPr/>
        </p:nvSpPr>
        <p:spPr>
          <a:xfrm>
            <a:off x="8799166" y="4689743"/>
            <a:ext cx="393885" cy="996551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755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3" grpId="0" animBg="1"/>
      <p:bldP spid="71" grpId="0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8" grpId="0" animBg="1"/>
      <p:bldP spid="8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C2CFB-F204-DC4E-BB56-08CA9BE1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8" y="290292"/>
            <a:ext cx="10813890" cy="868430"/>
          </a:xfrm>
        </p:spPr>
        <p:txBody>
          <a:bodyPr/>
          <a:lstStyle/>
          <a:p>
            <a:r>
              <a:rPr lang="en-US" altLang="zh-CN" dirty="0"/>
              <a:t>Real-World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HDFS-10453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031151F-825F-FA42-AB14-A6B324BCC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618" y="1297241"/>
            <a:ext cx="4016817" cy="562182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B74C554-84F2-3F4A-BF52-5165F3942BCC}"/>
              </a:ext>
            </a:extLst>
          </p:cNvPr>
          <p:cNvSpPr txBox="1"/>
          <p:nvPr/>
        </p:nvSpPr>
        <p:spPr>
          <a:xfrm>
            <a:off x="7762637" y="4205546"/>
            <a:ext cx="3319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DeleteBlock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threa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d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971E3C7A-9044-6A47-B83F-D4B13F730AB4}"/>
              </a:ext>
            </a:extLst>
          </p:cNvPr>
          <p:cNvSpPr/>
          <p:nvPr/>
        </p:nvSpPr>
        <p:spPr>
          <a:xfrm>
            <a:off x="11264714" y="4032649"/>
            <a:ext cx="393885" cy="996551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 w="25400">
            <a:solidFill>
              <a:schemeClr val="tx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A2C5E5-F897-3E40-9B75-1E3EF0942D89}"/>
              </a:ext>
            </a:extLst>
          </p:cNvPr>
          <p:cNvSpPr txBox="1"/>
          <p:nvPr/>
        </p:nvSpPr>
        <p:spPr>
          <a:xfrm>
            <a:off x="5206269" y="2657015"/>
            <a:ext cx="2775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HDFS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Cluster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31" name="Cloud 30">
            <a:extLst>
              <a:ext uri="{FF2B5EF4-FFF2-40B4-BE49-F238E27FC236}">
                <a16:creationId xmlns:a16="http://schemas.microsoft.com/office/drawing/2014/main" id="{02717C6A-F9B0-624F-9E90-4435245A4BE7}"/>
              </a:ext>
            </a:extLst>
          </p:cNvPr>
          <p:cNvSpPr/>
          <p:nvPr/>
        </p:nvSpPr>
        <p:spPr>
          <a:xfrm>
            <a:off x="5751793" y="2968333"/>
            <a:ext cx="6356436" cy="3310646"/>
          </a:xfrm>
          <a:prstGeom prst="cloud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406E9304-5483-5447-B525-B46B629E78A2}"/>
              </a:ext>
            </a:extLst>
          </p:cNvPr>
          <p:cNvSpPr/>
          <p:nvPr/>
        </p:nvSpPr>
        <p:spPr>
          <a:xfrm>
            <a:off x="9996529" y="4746872"/>
            <a:ext cx="393885" cy="996551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 w="25400">
            <a:solidFill>
              <a:schemeClr val="tx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79DB1EFD-DB9A-EE40-AACF-FD07C61F60D9}"/>
              </a:ext>
            </a:extLst>
          </p:cNvPr>
          <p:cNvSpPr/>
          <p:nvPr/>
        </p:nvSpPr>
        <p:spPr>
          <a:xfrm>
            <a:off x="9096052" y="5116209"/>
            <a:ext cx="393885" cy="996551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1AF89101-F3EC-1548-994E-060E1342EA43}"/>
              </a:ext>
            </a:extLst>
          </p:cNvPr>
          <p:cNvSpPr/>
          <p:nvPr/>
        </p:nvSpPr>
        <p:spPr>
          <a:xfrm>
            <a:off x="8587551" y="5116210"/>
            <a:ext cx="393885" cy="996551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3689781E-3FE3-2448-AE07-EA82B425BA7F}"/>
              </a:ext>
            </a:extLst>
          </p:cNvPr>
          <p:cNvSpPr/>
          <p:nvPr/>
        </p:nvSpPr>
        <p:spPr>
          <a:xfrm>
            <a:off x="7533834" y="3629844"/>
            <a:ext cx="393885" cy="996551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6431826E-76B2-5F41-B7AD-9F452464D2E2}"/>
              </a:ext>
            </a:extLst>
          </p:cNvPr>
          <p:cNvSpPr/>
          <p:nvPr/>
        </p:nvSpPr>
        <p:spPr>
          <a:xfrm>
            <a:off x="8055395" y="4746872"/>
            <a:ext cx="393885" cy="996551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EE0BA1FC-EF94-E942-80EE-75429E4EB5D3}"/>
              </a:ext>
            </a:extLst>
          </p:cNvPr>
          <p:cNvSpPr/>
          <p:nvPr/>
        </p:nvSpPr>
        <p:spPr>
          <a:xfrm>
            <a:off x="7443070" y="4728236"/>
            <a:ext cx="393885" cy="996551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9D22F443-9A24-054B-9DE1-5B3CC418928C}"/>
              </a:ext>
            </a:extLst>
          </p:cNvPr>
          <p:cNvSpPr/>
          <p:nvPr/>
        </p:nvSpPr>
        <p:spPr>
          <a:xfrm>
            <a:off x="9438557" y="4696907"/>
            <a:ext cx="393885" cy="996551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5B88D669-7B7F-834F-88E2-A7E13184D181}"/>
              </a:ext>
            </a:extLst>
          </p:cNvPr>
          <p:cNvSpPr/>
          <p:nvPr/>
        </p:nvSpPr>
        <p:spPr>
          <a:xfrm>
            <a:off x="6913739" y="4878027"/>
            <a:ext cx="393885" cy="996551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75B24708-3564-614C-ABDB-398AB6466FE4}"/>
              </a:ext>
            </a:extLst>
          </p:cNvPr>
          <p:cNvSpPr/>
          <p:nvPr/>
        </p:nvSpPr>
        <p:spPr>
          <a:xfrm>
            <a:off x="6951015" y="3700356"/>
            <a:ext cx="393885" cy="996551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D4E62B4B-D62B-9D42-BBF2-1FB9C4294807}"/>
              </a:ext>
            </a:extLst>
          </p:cNvPr>
          <p:cNvSpPr/>
          <p:nvPr/>
        </p:nvSpPr>
        <p:spPr>
          <a:xfrm>
            <a:off x="10797752" y="4119660"/>
            <a:ext cx="393885" cy="996551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31034DA8-1D0C-BC4D-BE04-DBD6EE10327D}"/>
              </a:ext>
            </a:extLst>
          </p:cNvPr>
          <p:cNvSpPr/>
          <p:nvPr/>
        </p:nvSpPr>
        <p:spPr>
          <a:xfrm>
            <a:off x="10455247" y="4698436"/>
            <a:ext cx="393885" cy="996551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7E956D71-745C-C74A-AE43-463A8E2F1BC2}"/>
              </a:ext>
            </a:extLst>
          </p:cNvPr>
          <p:cNvSpPr/>
          <p:nvPr/>
        </p:nvSpPr>
        <p:spPr>
          <a:xfrm>
            <a:off x="6396981" y="4526690"/>
            <a:ext cx="393885" cy="996551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A63CCB70-AA8C-FE45-A693-D0BEFAC8B7EE}"/>
              </a:ext>
            </a:extLst>
          </p:cNvPr>
          <p:cNvSpPr/>
          <p:nvPr/>
        </p:nvSpPr>
        <p:spPr>
          <a:xfrm>
            <a:off x="6597329" y="3633138"/>
            <a:ext cx="393885" cy="996551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C30F25C9-91E5-FC41-BE88-4611B44D6E45}"/>
              </a:ext>
            </a:extLst>
          </p:cNvPr>
          <p:cNvSpPr/>
          <p:nvPr/>
        </p:nvSpPr>
        <p:spPr>
          <a:xfrm>
            <a:off x="8102475" y="3258271"/>
            <a:ext cx="393885" cy="996551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6F03D3B8-53F3-3C4F-95ED-D0D68C3B3E0F}"/>
              </a:ext>
            </a:extLst>
          </p:cNvPr>
          <p:cNvSpPr/>
          <p:nvPr/>
        </p:nvSpPr>
        <p:spPr>
          <a:xfrm>
            <a:off x="8499806" y="3149412"/>
            <a:ext cx="393885" cy="996551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BBF7B9DE-5176-A34E-B32A-60BB2686DA9B}"/>
              </a:ext>
            </a:extLst>
          </p:cNvPr>
          <p:cNvSpPr/>
          <p:nvPr/>
        </p:nvSpPr>
        <p:spPr>
          <a:xfrm>
            <a:off x="8799166" y="4689743"/>
            <a:ext cx="393885" cy="996551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2DF33192-B89C-004F-A839-238BDA342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5427" y="1404191"/>
            <a:ext cx="5215134" cy="1207947"/>
          </a:xfrm>
        </p:spPr>
        <p:txBody>
          <a:bodyPr>
            <a:normAutofit fontScale="92500"/>
          </a:bodyPr>
          <a:lstStyle/>
          <a:p>
            <a:pPr lvl="1"/>
            <a:r>
              <a:rPr lang="en-US" altLang="zh-CN" dirty="0"/>
              <a:t>Repeatedly reproduced</a:t>
            </a:r>
          </a:p>
          <a:p>
            <a:pPr lvl="1"/>
            <a:r>
              <a:rPr lang="en-US" altLang="zh-CN" dirty="0"/>
              <a:t>Numerous </a:t>
            </a:r>
            <a:r>
              <a:rPr lang="en-US" altLang="zh-CN" dirty="0" err="1"/>
              <a:t>printf</a:t>
            </a:r>
            <a:r>
              <a:rPr lang="en-US" altLang="zh-CN" dirty="0"/>
              <a:t> debugging rounds</a:t>
            </a:r>
          </a:p>
          <a:p>
            <a:pPr lvl="1"/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month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diagnose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C63146-C2BC-5B4B-BF69-3381393E4F30}"/>
              </a:ext>
            </a:extLst>
          </p:cNvPr>
          <p:cNvSpPr txBox="1"/>
          <p:nvPr/>
        </p:nvSpPr>
        <p:spPr>
          <a:xfrm>
            <a:off x="8235043" y="3626770"/>
            <a:ext cx="4310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ReplicationMonitor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thread</a:t>
            </a:r>
          </a:p>
        </p:txBody>
      </p:sp>
    </p:spTree>
    <p:extLst>
      <p:ext uri="{BB962C8B-B14F-4D97-AF65-F5344CB8AC3E}">
        <p14:creationId xmlns:p14="http://schemas.microsoft.com/office/powerpoint/2010/main" val="3474708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63663-E140-3240-A573-3D80E5482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8" y="290292"/>
            <a:ext cx="10813890" cy="868430"/>
          </a:xfrm>
        </p:spPr>
        <p:txBody>
          <a:bodyPr>
            <a:normAutofit/>
          </a:bodyPr>
          <a:lstStyle/>
          <a:p>
            <a:r>
              <a:rPr lang="en-US" altLang="zh-CN" dirty="0"/>
              <a:t>Failure</a:t>
            </a:r>
            <a:r>
              <a:rPr lang="zh-CN" altLang="en-US" dirty="0"/>
              <a:t> </a:t>
            </a:r>
            <a:r>
              <a:rPr lang="en-US" altLang="zh-CN" dirty="0"/>
              <a:t>Reproduction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Well</a:t>
            </a:r>
            <a:r>
              <a:rPr lang="zh-CN" altLang="en-US" dirty="0"/>
              <a:t> </a:t>
            </a:r>
            <a:r>
              <a:rPr lang="en-US" altLang="zh-CN" dirty="0"/>
              <a:t>Studied</a:t>
            </a: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BC9D40D-134E-9D41-A92E-361AB8559A32}"/>
              </a:ext>
            </a:extLst>
          </p:cNvPr>
          <p:cNvSpPr/>
          <p:nvPr/>
        </p:nvSpPr>
        <p:spPr>
          <a:xfrm>
            <a:off x="2682126" y="2287330"/>
            <a:ext cx="2176443" cy="864000"/>
          </a:xfrm>
          <a:prstGeom prst="round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Failure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Reproduction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1FA7D52-6BF0-4F44-B85D-B60BAD8959E2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1791908" y="2719330"/>
            <a:ext cx="890218" cy="2868"/>
          </a:xfrm>
          <a:prstGeom prst="straightConnector1">
            <a:avLst/>
          </a:prstGeom>
          <a:ln w="25400">
            <a:solidFill>
              <a:schemeClr val="tx1">
                <a:lumMod val="50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1246110-FC78-A849-8FA3-88732F2CA716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4858569" y="2702452"/>
            <a:ext cx="1980372" cy="16878"/>
          </a:xfrm>
          <a:prstGeom prst="straightConnector1">
            <a:avLst/>
          </a:prstGeom>
          <a:ln w="25400">
            <a:solidFill>
              <a:schemeClr val="tx1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E87B9BB-821C-DC45-9716-9F292A673CC5}"/>
              </a:ext>
            </a:extLst>
          </p:cNvPr>
          <p:cNvSpPr txBox="1"/>
          <p:nvPr/>
        </p:nvSpPr>
        <p:spPr>
          <a:xfrm>
            <a:off x="4962297" y="1767034"/>
            <a:ext cx="1772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i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Failure</a:t>
            </a:r>
            <a:r>
              <a:rPr lang="zh-CN" altLang="en-US" sz="2400" i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400" i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Execution</a:t>
            </a:r>
            <a:endParaRPr lang="en-US" sz="2400" i="1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9099452-6DC4-3249-A9AF-685C0A64B83E}"/>
              </a:ext>
            </a:extLst>
          </p:cNvPr>
          <p:cNvSpPr txBox="1"/>
          <p:nvPr/>
        </p:nvSpPr>
        <p:spPr>
          <a:xfrm>
            <a:off x="385763" y="3266725"/>
            <a:ext cx="2012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i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Bug</a:t>
            </a:r>
            <a:r>
              <a:rPr lang="zh-CN" altLang="en-US" sz="2400" i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400" i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Report</a:t>
            </a:r>
            <a:endParaRPr lang="en-US" sz="2400" i="1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7DC6FC5-BB61-854B-93B0-77EF170BC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4787" y="2301454"/>
            <a:ext cx="847121" cy="847121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09933D2-0455-564A-94F7-9E4139F9E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908" y="3853446"/>
            <a:ext cx="5207606" cy="2011584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Deterministic</a:t>
            </a:r>
            <a:r>
              <a:rPr lang="zh-CN" altLang="en-US" sz="2400" dirty="0"/>
              <a:t> </a:t>
            </a:r>
            <a:r>
              <a:rPr lang="en-US" altLang="zh-CN" sz="2400" dirty="0"/>
              <a:t>replay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 </a:t>
            </a:r>
            <a:endParaRPr lang="en-US" altLang="zh-CN" sz="2400" dirty="0"/>
          </a:p>
          <a:p>
            <a:r>
              <a:rPr lang="en-US" altLang="zh-CN" sz="2400" dirty="0"/>
              <a:t>Tracing</a:t>
            </a:r>
          </a:p>
          <a:p>
            <a:r>
              <a:rPr lang="en-US" altLang="zh-CN" sz="2400" dirty="0"/>
              <a:t>Reproduction using log/core-dump</a:t>
            </a:r>
          </a:p>
          <a:p>
            <a:r>
              <a:rPr lang="en-US" altLang="zh-CN" sz="2400" dirty="0"/>
              <a:t>Hardware support (Intel-PT)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151D1DE-90CC-414C-BB89-D5895B8A088A}"/>
              </a:ext>
            </a:extLst>
          </p:cNvPr>
          <p:cNvSpPr/>
          <p:nvPr/>
        </p:nvSpPr>
        <p:spPr>
          <a:xfrm>
            <a:off x="6838941" y="2270451"/>
            <a:ext cx="2199621" cy="864000"/>
          </a:xfrm>
          <a:prstGeom prst="round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Root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Cause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Localization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76B704-DDAC-A348-96BE-8E9ECD3EC374}"/>
              </a:ext>
            </a:extLst>
          </p:cNvPr>
          <p:cNvSpPr txBox="1"/>
          <p:nvPr/>
        </p:nvSpPr>
        <p:spPr>
          <a:xfrm>
            <a:off x="9266981" y="3266724"/>
            <a:ext cx="2012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Root</a:t>
            </a:r>
            <a:r>
              <a:rPr lang="zh-CN" altLang="en-US" sz="2400" b="1" i="1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400" b="1" i="1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Cause</a:t>
            </a:r>
            <a:endParaRPr lang="en-US" sz="2400" b="1" i="1" dirty="0">
              <a:solidFill>
                <a:srgbClr val="FF0000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6C8D9E9-5354-0141-BB1B-D97C835369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7609" y="2416701"/>
            <a:ext cx="571500" cy="57150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FB35781-B4E7-2B49-B927-EBCAC5D60C1F}"/>
              </a:ext>
            </a:extLst>
          </p:cNvPr>
          <p:cNvCxnSpPr>
            <a:cxnSpLocks/>
            <a:stCxn id="14" idx="3"/>
            <a:endCxn id="16" idx="1"/>
          </p:cNvCxnSpPr>
          <p:nvPr/>
        </p:nvCxnSpPr>
        <p:spPr>
          <a:xfrm>
            <a:off x="9038562" y="2702451"/>
            <a:ext cx="949047" cy="0"/>
          </a:xfrm>
          <a:prstGeom prst="straightConnector1">
            <a:avLst/>
          </a:prstGeom>
          <a:ln w="25400">
            <a:solidFill>
              <a:schemeClr val="tx1">
                <a:lumMod val="50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7194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C2CFB-F204-DC4E-BB56-08CA9BE1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8" y="290292"/>
            <a:ext cx="10813890" cy="868430"/>
          </a:xfrm>
        </p:spPr>
        <p:txBody>
          <a:bodyPr/>
          <a:lstStyle/>
          <a:p>
            <a:r>
              <a:rPr lang="en-US" altLang="zh-CN" dirty="0"/>
              <a:t>Real-World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HDFS-10453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031151F-825F-FA42-AB14-A6B324BCC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618" y="1297241"/>
            <a:ext cx="4016817" cy="562182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B74C554-84F2-3F4A-BF52-5165F3942BCC}"/>
              </a:ext>
            </a:extLst>
          </p:cNvPr>
          <p:cNvSpPr txBox="1"/>
          <p:nvPr/>
        </p:nvSpPr>
        <p:spPr>
          <a:xfrm>
            <a:off x="7762637" y="4205546"/>
            <a:ext cx="3319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DeleteBlock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threa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d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971E3C7A-9044-6A47-B83F-D4B13F730AB4}"/>
              </a:ext>
            </a:extLst>
          </p:cNvPr>
          <p:cNvSpPr/>
          <p:nvPr/>
        </p:nvSpPr>
        <p:spPr>
          <a:xfrm>
            <a:off x="11264714" y="4032649"/>
            <a:ext cx="393885" cy="996551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 w="25400">
            <a:solidFill>
              <a:schemeClr val="tx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A2C5E5-F897-3E40-9B75-1E3EF0942D89}"/>
              </a:ext>
            </a:extLst>
          </p:cNvPr>
          <p:cNvSpPr txBox="1"/>
          <p:nvPr/>
        </p:nvSpPr>
        <p:spPr>
          <a:xfrm>
            <a:off x="5206269" y="2657015"/>
            <a:ext cx="2775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HDFS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Cluster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31" name="Cloud 30">
            <a:extLst>
              <a:ext uri="{FF2B5EF4-FFF2-40B4-BE49-F238E27FC236}">
                <a16:creationId xmlns:a16="http://schemas.microsoft.com/office/drawing/2014/main" id="{02717C6A-F9B0-624F-9E90-4435245A4BE7}"/>
              </a:ext>
            </a:extLst>
          </p:cNvPr>
          <p:cNvSpPr/>
          <p:nvPr/>
        </p:nvSpPr>
        <p:spPr>
          <a:xfrm>
            <a:off x="5751793" y="2968333"/>
            <a:ext cx="6356436" cy="3310646"/>
          </a:xfrm>
          <a:prstGeom prst="cloud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406E9304-5483-5447-B525-B46B629E78A2}"/>
              </a:ext>
            </a:extLst>
          </p:cNvPr>
          <p:cNvSpPr/>
          <p:nvPr/>
        </p:nvSpPr>
        <p:spPr>
          <a:xfrm>
            <a:off x="9996529" y="4746872"/>
            <a:ext cx="393885" cy="996551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 w="25400">
            <a:solidFill>
              <a:schemeClr val="tx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79DB1EFD-DB9A-EE40-AACF-FD07C61F60D9}"/>
              </a:ext>
            </a:extLst>
          </p:cNvPr>
          <p:cNvSpPr/>
          <p:nvPr/>
        </p:nvSpPr>
        <p:spPr>
          <a:xfrm>
            <a:off x="9096052" y="5116209"/>
            <a:ext cx="393885" cy="996551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1AF89101-F3EC-1548-994E-060E1342EA43}"/>
              </a:ext>
            </a:extLst>
          </p:cNvPr>
          <p:cNvSpPr/>
          <p:nvPr/>
        </p:nvSpPr>
        <p:spPr>
          <a:xfrm>
            <a:off x="8587551" y="5116210"/>
            <a:ext cx="393885" cy="996551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3689781E-3FE3-2448-AE07-EA82B425BA7F}"/>
              </a:ext>
            </a:extLst>
          </p:cNvPr>
          <p:cNvSpPr/>
          <p:nvPr/>
        </p:nvSpPr>
        <p:spPr>
          <a:xfrm>
            <a:off x="7533834" y="3629844"/>
            <a:ext cx="393885" cy="996551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6431826E-76B2-5F41-B7AD-9F452464D2E2}"/>
              </a:ext>
            </a:extLst>
          </p:cNvPr>
          <p:cNvSpPr/>
          <p:nvPr/>
        </p:nvSpPr>
        <p:spPr>
          <a:xfrm>
            <a:off x="8055395" y="4746872"/>
            <a:ext cx="393885" cy="996551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EE0BA1FC-EF94-E942-80EE-75429E4EB5D3}"/>
              </a:ext>
            </a:extLst>
          </p:cNvPr>
          <p:cNvSpPr/>
          <p:nvPr/>
        </p:nvSpPr>
        <p:spPr>
          <a:xfrm>
            <a:off x="7443070" y="4728236"/>
            <a:ext cx="393885" cy="996551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9D22F443-9A24-054B-9DE1-5B3CC418928C}"/>
              </a:ext>
            </a:extLst>
          </p:cNvPr>
          <p:cNvSpPr/>
          <p:nvPr/>
        </p:nvSpPr>
        <p:spPr>
          <a:xfrm>
            <a:off x="9438557" y="4696907"/>
            <a:ext cx="393885" cy="996551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5B88D669-7B7F-834F-88E2-A7E13184D181}"/>
              </a:ext>
            </a:extLst>
          </p:cNvPr>
          <p:cNvSpPr/>
          <p:nvPr/>
        </p:nvSpPr>
        <p:spPr>
          <a:xfrm>
            <a:off x="6913739" y="4878027"/>
            <a:ext cx="393885" cy="996551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75B24708-3564-614C-ABDB-398AB6466FE4}"/>
              </a:ext>
            </a:extLst>
          </p:cNvPr>
          <p:cNvSpPr/>
          <p:nvPr/>
        </p:nvSpPr>
        <p:spPr>
          <a:xfrm>
            <a:off x="6951015" y="3700356"/>
            <a:ext cx="393885" cy="996551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D4E62B4B-D62B-9D42-BBF2-1FB9C4294807}"/>
              </a:ext>
            </a:extLst>
          </p:cNvPr>
          <p:cNvSpPr/>
          <p:nvPr/>
        </p:nvSpPr>
        <p:spPr>
          <a:xfrm>
            <a:off x="10797752" y="4119660"/>
            <a:ext cx="393885" cy="996551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31034DA8-1D0C-BC4D-BE04-DBD6EE10327D}"/>
              </a:ext>
            </a:extLst>
          </p:cNvPr>
          <p:cNvSpPr/>
          <p:nvPr/>
        </p:nvSpPr>
        <p:spPr>
          <a:xfrm>
            <a:off x="10455247" y="4698436"/>
            <a:ext cx="393885" cy="996551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7E956D71-745C-C74A-AE43-463A8E2F1BC2}"/>
              </a:ext>
            </a:extLst>
          </p:cNvPr>
          <p:cNvSpPr/>
          <p:nvPr/>
        </p:nvSpPr>
        <p:spPr>
          <a:xfrm>
            <a:off x="6396981" y="4526690"/>
            <a:ext cx="393885" cy="996551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A63CCB70-AA8C-FE45-A693-D0BEFAC8B7EE}"/>
              </a:ext>
            </a:extLst>
          </p:cNvPr>
          <p:cNvSpPr/>
          <p:nvPr/>
        </p:nvSpPr>
        <p:spPr>
          <a:xfrm>
            <a:off x="6597329" y="3633138"/>
            <a:ext cx="393885" cy="996551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C30F25C9-91E5-FC41-BE88-4611B44D6E45}"/>
              </a:ext>
            </a:extLst>
          </p:cNvPr>
          <p:cNvSpPr/>
          <p:nvPr/>
        </p:nvSpPr>
        <p:spPr>
          <a:xfrm>
            <a:off x="8102475" y="3258271"/>
            <a:ext cx="393885" cy="996551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6F03D3B8-53F3-3C4F-95ED-D0D68C3B3E0F}"/>
              </a:ext>
            </a:extLst>
          </p:cNvPr>
          <p:cNvSpPr/>
          <p:nvPr/>
        </p:nvSpPr>
        <p:spPr>
          <a:xfrm>
            <a:off x="8499806" y="3149412"/>
            <a:ext cx="393885" cy="996551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BBF7B9DE-5176-A34E-B32A-60BB2686DA9B}"/>
              </a:ext>
            </a:extLst>
          </p:cNvPr>
          <p:cNvSpPr/>
          <p:nvPr/>
        </p:nvSpPr>
        <p:spPr>
          <a:xfrm>
            <a:off x="8799166" y="4689743"/>
            <a:ext cx="393885" cy="996551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C63146-C2BC-5B4B-BF69-3381393E4F30}"/>
              </a:ext>
            </a:extLst>
          </p:cNvPr>
          <p:cNvSpPr txBox="1"/>
          <p:nvPr/>
        </p:nvSpPr>
        <p:spPr>
          <a:xfrm>
            <a:off x="8235043" y="3626770"/>
            <a:ext cx="4310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ReplicationMonitor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thread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25A8D79-BC22-ED47-A576-AEA102409B87}"/>
              </a:ext>
            </a:extLst>
          </p:cNvPr>
          <p:cNvSpPr txBox="1"/>
          <p:nvPr/>
        </p:nvSpPr>
        <p:spPr>
          <a:xfrm>
            <a:off x="7762637" y="1344895"/>
            <a:ext cx="3319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DeleteBlock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threa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d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97FDE76-5AEF-0740-8865-F105CB5863EB}"/>
              </a:ext>
            </a:extLst>
          </p:cNvPr>
          <p:cNvSpPr txBox="1"/>
          <p:nvPr/>
        </p:nvSpPr>
        <p:spPr>
          <a:xfrm>
            <a:off x="783772" y="1344895"/>
            <a:ext cx="4310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ReplicationMonitor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thread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4D22F1-FBF9-4641-9E7D-DA2B0792BC76}"/>
              </a:ext>
            </a:extLst>
          </p:cNvPr>
          <p:cNvSpPr txBox="1"/>
          <p:nvPr/>
        </p:nvSpPr>
        <p:spPr>
          <a:xfrm>
            <a:off x="268638" y="1974847"/>
            <a:ext cx="61225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40A070"/>
                </a:solidFill>
              </a:rPr>
              <a:t>1.</a:t>
            </a:r>
            <a:r>
              <a:rPr lang="en-CA" sz="2000" dirty="0"/>
              <a:t> </a:t>
            </a:r>
            <a:r>
              <a:rPr lang="en-CA" sz="2000" b="1" dirty="0">
                <a:solidFill>
                  <a:srgbClr val="000080"/>
                </a:solidFill>
              </a:rPr>
              <a:t>void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replicateBlocks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2.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b="1" dirty="0">
                <a:solidFill>
                  <a:srgbClr val="000080"/>
                </a:solidFill>
                <a:highlight>
                  <a:srgbClr val="FFFF00"/>
                </a:highlight>
              </a:rPr>
              <a:t>for</a:t>
            </a:r>
            <a:r>
              <a:rPr lang="en-CA" sz="2000" dirty="0">
                <a:highlight>
                  <a:srgbClr val="FFFF00"/>
                </a:highlight>
              </a:rPr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(Block b :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neededReplications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) {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3.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en-CA" sz="2000" b="1" dirty="0">
                <a:solidFill>
                  <a:srgbClr val="000080"/>
                </a:solidFill>
              </a:rPr>
              <a:t>int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=</a:t>
            </a:r>
            <a:r>
              <a:rPr lang="en-CA" sz="2000" dirty="0"/>
              <a:t> </a:t>
            </a:r>
            <a:r>
              <a:rPr lang="en-CA" sz="2000" dirty="0">
                <a:solidFill>
                  <a:srgbClr val="0000FF"/>
                </a:solidFill>
              </a:rPr>
              <a:t>3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-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b.</a:t>
            </a:r>
            <a:r>
              <a:rPr lang="en-CA" sz="2000" b="1" dirty="0" err="1">
                <a:solidFill>
                  <a:srgbClr val="660E7A"/>
                </a:solidFill>
              </a:rPr>
              <a:t>nReplica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;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4.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en-CA" sz="2000" b="1" dirty="0">
                <a:solidFill>
                  <a:srgbClr val="000080"/>
                </a:solidFill>
              </a:rPr>
              <a:t>while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&gt;</a:t>
            </a:r>
            <a:r>
              <a:rPr lang="en-CA" sz="2000" dirty="0"/>
              <a:t> </a:t>
            </a:r>
            <a:r>
              <a:rPr lang="en-CA" sz="2000" dirty="0">
                <a:solidFill>
                  <a:srgbClr val="0000FF"/>
                </a:solidFill>
              </a:rPr>
              <a:t>0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5.</a:t>
            </a:r>
            <a:r>
              <a:rPr lang="en-CA" sz="2000" dirty="0"/>
              <a:t> </a:t>
            </a:r>
            <a:r>
              <a:rPr lang="zh-CN" altLang="en-US" sz="2000" dirty="0"/>
              <a:t>    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node =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chooseNextRandomNode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(..);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6.</a:t>
            </a:r>
            <a:r>
              <a:rPr lang="en-CA" sz="2000" dirty="0"/>
              <a:t> </a:t>
            </a:r>
            <a:r>
              <a:rPr lang="zh-CN" altLang="en-US" sz="2000" dirty="0"/>
              <a:t>      </a:t>
            </a:r>
            <a:r>
              <a:rPr lang="en-CA" sz="2000" b="1" dirty="0">
                <a:solidFill>
                  <a:srgbClr val="000080"/>
                </a:solidFill>
              </a:rPr>
              <a:t>if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b.</a:t>
            </a:r>
            <a:r>
              <a:rPr lang="en-CA" sz="2000" b="1" dirty="0" err="1">
                <a:solidFill>
                  <a:srgbClr val="660E7A"/>
                </a:solidFill>
              </a:rPr>
              <a:t>size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&lt;=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node.</a:t>
            </a:r>
            <a:r>
              <a:rPr lang="en-CA" sz="2000" b="1" dirty="0" err="1">
                <a:solidFill>
                  <a:srgbClr val="660E7A"/>
                </a:solidFill>
              </a:rPr>
              <a:t>capacity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{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7.</a:t>
            </a:r>
            <a:r>
              <a:rPr lang="en-CA" sz="2000" dirty="0"/>
              <a:t> </a:t>
            </a:r>
            <a:endParaRPr lang="en-CA" sz="2000" i="1" dirty="0">
              <a:solidFill>
                <a:srgbClr val="808080"/>
              </a:solidFill>
            </a:endParaRPr>
          </a:p>
          <a:p>
            <a:r>
              <a:rPr lang="en-CA" sz="2000" dirty="0">
                <a:solidFill>
                  <a:srgbClr val="40A070"/>
                </a:solidFill>
              </a:rPr>
              <a:t>8.</a:t>
            </a:r>
            <a:r>
              <a:rPr lang="en-CA" sz="2000" dirty="0"/>
              <a:t> </a:t>
            </a:r>
            <a:r>
              <a:rPr lang="zh-CN" altLang="en-US" sz="2000" dirty="0"/>
              <a:t>       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--;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9.</a:t>
            </a:r>
            <a:r>
              <a:rPr lang="en-CA" sz="2000" dirty="0"/>
              <a:t> </a:t>
            </a:r>
            <a:r>
              <a:rPr lang="zh-CN" altLang="en-US" sz="2000" dirty="0"/>
              <a:t>    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}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10.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}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11.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b="1" dirty="0">
                <a:solidFill>
                  <a:srgbClr val="000080"/>
                </a:solidFill>
              </a:rPr>
              <a:t>if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&gt; </a:t>
            </a:r>
            <a:r>
              <a:rPr lang="en-CA" sz="2000" dirty="0">
                <a:solidFill>
                  <a:srgbClr val="0000FF"/>
                </a:solidFill>
              </a:rPr>
              <a:t>0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12.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en-CA" sz="2000" b="1" dirty="0">
                <a:solidFill>
                  <a:srgbClr val="000080"/>
                </a:solidFill>
              </a:rPr>
              <a:t>throw</a:t>
            </a:r>
            <a:r>
              <a:rPr lang="en-CA" sz="2000" dirty="0"/>
              <a:t> </a:t>
            </a:r>
            <a:r>
              <a:rPr lang="en-CA" sz="2000" b="1" dirty="0">
                <a:solidFill>
                  <a:srgbClr val="000080"/>
                </a:solidFill>
              </a:rPr>
              <a:t>new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NotEnoughReplicasException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();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13.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dirty="0">
                <a:solidFill>
                  <a:srgbClr val="666666"/>
                </a:solidFill>
              </a:rPr>
              <a:t>}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14.</a:t>
            </a:r>
            <a:r>
              <a:rPr lang="en-CA" sz="2000" dirty="0">
                <a:solidFill>
                  <a:srgbClr val="666666"/>
                </a:solidFill>
              </a:rPr>
              <a:t>}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98B97B8-21DD-224F-9C85-9D142B6C68DA}"/>
              </a:ext>
            </a:extLst>
          </p:cNvPr>
          <p:cNvCxnSpPr/>
          <p:nvPr/>
        </p:nvCxnSpPr>
        <p:spPr bwMode="auto">
          <a:xfrm flipH="1">
            <a:off x="6391218" y="1458000"/>
            <a:ext cx="0" cy="540000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DC25C50E-4C77-9F44-9C84-32C60674A3AA}"/>
              </a:ext>
            </a:extLst>
          </p:cNvPr>
          <p:cNvSpPr txBox="1"/>
          <p:nvPr/>
        </p:nvSpPr>
        <p:spPr>
          <a:xfrm>
            <a:off x="6876166" y="1974847"/>
            <a:ext cx="52132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40A070"/>
                </a:solidFill>
              </a:rPr>
              <a:t>15.</a:t>
            </a:r>
            <a:r>
              <a:rPr lang="en-CA" sz="2000" dirty="0"/>
              <a:t> </a:t>
            </a:r>
            <a:r>
              <a:rPr lang="en-CA" sz="2000" b="1" dirty="0">
                <a:solidFill>
                  <a:srgbClr val="000080"/>
                </a:solidFill>
              </a:rPr>
              <a:t>void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deleteBlock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(Block blk)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16.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blk.</a:t>
            </a:r>
            <a:r>
              <a:rPr lang="en-CA" sz="2000" b="1" dirty="0" err="1">
                <a:solidFill>
                  <a:srgbClr val="660E7A"/>
                </a:solidFill>
              </a:rPr>
              <a:t>size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=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Long.</a:t>
            </a:r>
            <a:r>
              <a:rPr lang="en-CA" sz="2000" b="1" dirty="0" err="1">
                <a:solidFill>
                  <a:srgbClr val="660E7A"/>
                </a:solidFill>
              </a:rPr>
              <a:t>MAX_VALUE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;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17.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18.</a:t>
            </a:r>
            <a:r>
              <a:rPr lang="zh-CN" altLang="en-US" sz="2000" dirty="0">
                <a:solidFill>
                  <a:srgbClr val="40A070"/>
                </a:solidFill>
              </a:rPr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}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70A7CFF5-2F4A-9C40-A5C6-0A74C1D35645}"/>
              </a:ext>
            </a:extLst>
          </p:cNvPr>
          <p:cNvSpPr/>
          <p:nvPr/>
        </p:nvSpPr>
        <p:spPr>
          <a:xfrm>
            <a:off x="1854241" y="794812"/>
            <a:ext cx="5213266" cy="2896066"/>
          </a:xfrm>
          <a:prstGeom prst="arc">
            <a:avLst>
              <a:gd name="adj1" fmla="val 503266"/>
              <a:gd name="adj2" fmla="val 5542316"/>
            </a:avLst>
          </a:prstGeom>
          <a:ln w="38100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25" grpId="0"/>
      <p:bldP spid="49" grpId="0"/>
      <p:bldP spid="50" grpId="0"/>
      <p:bldP spid="53" grpId="0"/>
      <p:bldP spid="55" grpId="0"/>
      <p:bldP spid="5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8516B1B-B254-004C-9651-F47527C0B14F}"/>
              </a:ext>
            </a:extLst>
          </p:cNvPr>
          <p:cNvSpPr txBox="1"/>
          <p:nvPr/>
        </p:nvSpPr>
        <p:spPr>
          <a:xfrm>
            <a:off x="6876166" y="1974847"/>
            <a:ext cx="52132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40A070"/>
                </a:solidFill>
              </a:rPr>
              <a:t>15.</a:t>
            </a:r>
            <a:r>
              <a:rPr lang="en-CA" sz="2000" dirty="0"/>
              <a:t> </a:t>
            </a:r>
            <a:r>
              <a:rPr lang="en-CA" sz="2000" b="1" dirty="0">
                <a:solidFill>
                  <a:srgbClr val="000080"/>
                </a:solidFill>
              </a:rPr>
              <a:t>void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deleteBlock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(Block blk)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16.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blk.</a:t>
            </a:r>
            <a:r>
              <a:rPr lang="en-CA" sz="2000" b="1" dirty="0" err="1">
                <a:solidFill>
                  <a:srgbClr val="660E7A"/>
                </a:solidFill>
              </a:rPr>
              <a:t>size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=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Long.</a:t>
            </a:r>
            <a:r>
              <a:rPr lang="en-CA" sz="2000" b="1" dirty="0" err="1">
                <a:solidFill>
                  <a:srgbClr val="660E7A"/>
                </a:solidFill>
              </a:rPr>
              <a:t>MAX_VALUE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;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17.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18.</a:t>
            </a:r>
            <a:r>
              <a:rPr lang="zh-CN" altLang="en-US" sz="2000" dirty="0">
                <a:solidFill>
                  <a:srgbClr val="40A070"/>
                </a:solidFill>
              </a:rPr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}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5C2CFB-F204-DC4E-BB56-08CA9BE1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8" y="290292"/>
            <a:ext cx="10813890" cy="868430"/>
          </a:xfrm>
        </p:spPr>
        <p:txBody>
          <a:bodyPr/>
          <a:lstStyle/>
          <a:p>
            <a:r>
              <a:rPr lang="en-US" altLang="zh-CN" dirty="0"/>
              <a:t>Real-World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HDFS-10453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DA46DC-9FE7-0649-8005-E50B5B2A63B5}"/>
              </a:ext>
            </a:extLst>
          </p:cNvPr>
          <p:cNvSpPr txBox="1"/>
          <p:nvPr/>
        </p:nvSpPr>
        <p:spPr>
          <a:xfrm>
            <a:off x="783772" y="1344895"/>
            <a:ext cx="4310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ReplicationMonitor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thread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FB69F50-42AD-3643-84F4-EB2A1B4C18CB}"/>
              </a:ext>
            </a:extLst>
          </p:cNvPr>
          <p:cNvCxnSpPr/>
          <p:nvPr/>
        </p:nvCxnSpPr>
        <p:spPr bwMode="auto">
          <a:xfrm flipH="1">
            <a:off x="6391218" y="1458000"/>
            <a:ext cx="0" cy="540000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42B0EFC-E5DB-BC42-B781-6588D175483B}"/>
              </a:ext>
            </a:extLst>
          </p:cNvPr>
          <p:cNvSpPr txBox="1"/>
          <p:nvPr/>
        </p:nvSpPr>
        <p:spPr>
          <a:xfrm>
            <a:off x="7762637" y="1344895"/>
            <a:ext cx="3319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DeleteBlock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threa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d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9F4978-763B-CE4C-AC67-C0277F6438C9}"/>
              </a:ext>
            </a:extLst>
          </p:cNvPr>
          <p:cNvSpPr txBox="1"/>
          <p:nvPr/>
        </p:nvSpPr>
        <p:spPr>
          <a:xfrm>
            <a:off x="268638" y="1974847"/>
            <a:ext cx="61225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40A070"/>
                </a:solidFill>
              </a:rPr>
              <a:t>1.</a:t>
            </a:r>
            <a:r>
              <a:rPr lang="en-CA" sz="2000" dirty="0"/>
              <a:t> </a:t>
            </a:r>
            <a:r>
              <a:rPr lang="en-CA" sz="2000" b="1" dirty="0">
                <a:solidFill>
                  <a:srgbClr val="000080"/>
                </a:solidFill>
              </a:rPr>
              <a:t>void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replicateBlocks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2.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b="1" dirty="0">
                <a:solidFill>
                  <a:srgbClr val="000080"/>
                </a:solidFill>
              </a:rPr>
              <a:t>for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(Block b :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neededReplications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3.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en-CA" sz="2000" b="1" dirty="0">
                <a:solidFill>
                  <a:srgbClr val="000080"/>
                </a:solidFill>
              </a:rPr>
              <a:t>int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=</a:t>
            </a:r>
            <a:r>
              <a:rPr lang="en-CA" sz="2000" dirty="0"/>
              <a:t> </a:t>
            </a:r>
            <a:r>
              <a:rPr lang="en-CA" sz="2000" dirty="0">
                <a:solidFill>
                  <a:srgbClr val="0000FF"/>
                </a:solidFill>
              </a:rPr>
              <a:t>3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-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b.</a:t>
            </a:r>
            <a:r>
              <a:rPr lang="en-CA" sz="2000" b="1" dirty="0" err="1">
                <a:solidFill>
                  <a:srgbClr val="660E7A"/>
                </a:solidFill>
              </a:rPr>
              <a:t>nReplica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;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4.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en-CA" sz="2000" b="1" dirty="0">
                <a:solidFill>
                  <a:srgbClr val="000080"/>
                </a:solidFill>
              </a:rPr>
              <a:t>while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&gt;</a:t>
            </a:r>
            <a:r>
              <a:rPr lang="en-CA" sz="2000" dirty="0"/>
              <a:t> </a:t>
            </a:r>
            <a:r>
              <a:rPr lang="en-CA" sz="2000" dirty="0">
                <a:solidFill>
                  <a:srgbClr val="0000FF"/>
                </a:solidFill>
              </a:rPr>
              <a:t>0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5.</a:t>
            </a:r>
            <a:r>
              <a:rPr lang="en-CA" sz="2000" dirty="0"/>
              <a:t> </a:t>
            </a:r>
            <a:r>
              <a:rPr lang="zh-CN" altLang="en-US" sz="2000" dirty="0"/>
              <a:t>    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node =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chooseNextRandomNode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(..);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6.</a:t>
            </a:r>
            <a:r>
              <a:rPr lang="en-CA" sz="2000" dirty="0"/>
              <a:t> </a:t>
            </a:r>
            <a:r>
              <a:rPr lang="zh-CN" altLang="en-US" sz="2000" dirty="0"/>
              <a:t>      </a:t>
            </a:r>
            <a:r>
              <a:rPr lang="en-CA" sz="2000" b="1" dirty="0">
                <a:solidFill>
                  <a:srgbClr val="000080"/>
                </a:solidFill>
              </a:rPr>
              <a:t>if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b.</a:t>
            </a:r>
            <a:r>
              <a:rPr lang="en-CA" sz="2000" b="1" dirty="0" err="1">
                <a:solidFill>
                  <a:srgbClr val="660E7A"/>
                </a:solidFill>
              </a:rPr>
              <a:t>size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&lt;=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node.</a:t>
            </a:r>
            <a:r>
              <a:rPr lang="en-CA" sz="2000" b="1" dirty="0" err="1">
                <a:solidFill>
                  <a:srgbClr val="660E7A"/>
                </a:solidFill>
              </a:rPr>
              <a:t>capacity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{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7.</a:t>
            </a:r>
            <a:r>
              <a:rPr lang="en-CA" sz="2000" dirty="0"/>
              <a:t> </a:t>
            </a:r>
            <a:endParaRPr lang="en-CA" sz="2000" i="1" dirty="0">
              <a:solidFill>
                <a:srgbClr val="808080"/>
              </a:solidFill>
            </a:endParaRPr>
          </a:p>
          <a:p>
            <a:r>
              <a:rPr lang="en-CA" sz="2000" dirty="0">
                <a:solidFill>
                  <a:srgbClr val="40A070"/>
                </a:solidFill>
              </a:rPr>
              <a:t>8.</a:t>
            </a:r>
            <a:r>
              <a:rPr lang="en-CA" sz="2000" dirty="0"/>
              <a:t> </a:t>
            </a:r>
            <a:r>
              <a:rPr lang="zh-CN" altLang="en-US" sz="2000" dirty="0"/>
              <a:t>       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--;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9.</a:t>
            </a:r>
            <a:r>
              <a:rPr lang="en-CA" sz="2000" dirty="0"/>
              <a:t> </a:t>
            </a:r>
            <a:r>
              <a:rPr lang="zh-CN" altLang="en-US" sz="2000" dirty="0"/>
              <a:t>    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}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10.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}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11.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b="1" dirty="0">
                <a:solidFill>
                  <a:srgbClr val="000080"/>
                </a:solidFill>
              </a:rPr>
              <a:t>if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&gt; </a:t>
            </a:r>
            <a:r>
              <a:rPr lang="en-CA" sz="2000" dirty="0">
                <a:solidFill>
                  <a:srgbClr val="0000FF"/>
                </a:solidFill>
              </a:rPr>
              <a:t>0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12.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en-CA" sz="2000" b="1" dirty="0">
                <a:solidFill>
                  <a:srgbClr val="000080"/>
                </a:solidFill>
              </a:rPr>
              <a:t>throw</a:t>
            </a:r>
            <a:r>
              <a:rPr lang="en-CA" sz="2000" dirty="0"/>
              <a:t> </a:t>
            </a:r>
            <a:r>
              <a:rPr lang="en-CA" sz="2000" b="1" dirty="0">
                <a:solidFill>
                  <a:srgbClr val="000080"/>
                </a:solidFill>
              </a:rPr>
              <a:t>new</a:t>
            </a:r>
            <a:r>
              <a:rPr lang="en-CA" sz="2000" dirty="0"/>
              <a:t> </a:t>
            </a:r>
            <a:r>
              <a:rPr lang="en-CA" sz="2000" dirty="0" err="1">
                <a:solidFill>
                  <a:srgbClr val="FF0000"/>
                </a:solidFill>
              </a:rPr>
              <a:t>NotEnoughReplicasException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();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13.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dirty="0">
                <a:solidFill>
                  <a:srgbClr val="666666"/>
                </a:solidFill>
              </a:rPr>
              <a:t>}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14.</a:t>
            </a:r>
            <a:r>
              <a:rPr lang="en-CA" sz="2000" dirty="0">
                <a:solidFill>
                  <a:srgbClr val="666666"/>
                </a:solidFill>
              </a:rPr>
              <a:t>}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79C366-E4D1-C740-8C78-924AF870EBC1}"/>
              </a:ext>
            </a:extLst>
          </p:cNvPr>
          <p:cNvSpPr/>
          <p:nvPr/>
        </p:nvSpPr>
        <p:spPr>
          <a:xfrm>
            <a:off x="6982507" y="1317518"/>
            <a:ext cx="5106926" cy="263794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B5F93B3-53CE-2043-B68B-688F19C59D75}"/>
              </a:ext>
            </a:extLst>
          </p:cNvPr>
          <p:cNvSpPr/>
          <p:nvPr/>
        </p:nvSpPr>
        <p:spPr>
          <a:xfrm>
            <a:off x="1854241" y="794812"/>
            <a:ext cx="5213266" cy="2896066"/>
          </a:xfrm>
          <a:prstGeom prst="arc">
            <a:avLst>
              <a:gd name="adj1" fmla="val 503266"/>
              <a:gd name="adj2" fmla="val 5542316"/>
            </a:avLst>
          </a:prstGeom>
          <a:ln w="38100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971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83113A6-330A-4D4A-A763-642A6272BF21}"/>
              </a:ext>
            </a:extLst>
          </p:cNvPr>
          <p:cNvSpPr txBox="1"/>
          <p:nvPr/>
        </p:nvSpPr>
        <p:spPr>
          <a:xfrm>
            <a:off x="6876166" y="1974847"/>
            <a:ext cx="52132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40A070"/>
                </a:solidFill>
              </a:rPr>
              <a:t>15.</a:t>
            </a:r>
            <a:r>
              <a:rPr lang="en-CA" sz="2000" dirty="0"/>
              <a:t> </a:t>
            </a:r>
            <a:r>
              <a:rPr lang="en-CA" sz="2000" b="1" dirty="0">
                <a:solidFill>
                  <a:srgbClr val="000080"/>
                </a:solidFill>
              </a:rPr>
              <a:t>void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deleteBlock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(Block blk)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16.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blk.</a:t>
            </a:r>
            <a:r>
              <a:rPr lang="en-CA" sz="2000" b="1" dirty="0" err="1">
                <a:solidFill>
                  <a:srgbClr val="660E7A"/>
                </a:solidFill>
              </a:rPr>
              <a:t>size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=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Long.</a:t>
            </a:r>
            <a:r>
              <a:rPr lang="en-CA" sz="2000" b="1" dirty="0" err="1">
                <a:solidFill>
                  <a:srgbClr val="660E7A"/>
                </a:solidFill>
              </a:rPr>
              <a:t>MAX_VALUE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;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17.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18.</a:t>
            </a:r>
            <a:r>
              <a:rPr lang="zh-CN" altLang="en-US" sz="2000" dirty="0">
                <a:solidFill>
                  <a:srgbClr val="40A070"/>
                </a:solidFill>
              </a:rPr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}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5C2CFB-F204-DC4E-BB56-08CA9BE1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8" y="290292"/>
            <a:ext cx="10813890" cy="868430"/>
          </a:xfrm>
        </p:spPr>
        <p:txBody>
          <a:bodyPr/>
          <a:lstStyle/>
          <a:p>
            <a:r>
              <a:rPr lang="en-US" altLang="zh-CN" dirty="0"/>
              <a:t>Real-World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HDFS-10453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2A64E5-0612-1141-A7BD-3CE3A422F363}"/>
              </a:ext>
            </a:extLst>
          </p:cNvPr>
          <p:cNvSpPr txBox="1"/>
          <p:nvPr/>
        </p:nvSpPr>
        <p:spPr>
          <a:xfrm>
            <a:off x="7762637" y="1344895"/>
            <a:ext cx="3319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DeleteBlock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threa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d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DA46DC-9FE7-0649-8005-E50B5B2A63B5}"/>
              </a:ext>
            </a:extLst>
          </p:cNvPr>
          <p:cNvSpPr txBox="1"/>
          <p:nvPr/>
        </p:nvSpPr>
        <p:spPr>
          <a:xfrm>
            <a:off x="783772" y="1344895"/>
            <a:ext cx="4310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ReplicationMonitor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thread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1F400F-5F71-6042-9093-28A954A380F7}"/>
              </a:ext>
            </a:extLst>
          </p:cNvPr>
          <p:cNvSpPr txBox="1"/>
          <p:nvPr/>
        </p:nvSpPr>
        <p:spPr>
          <a:xfrm>
            <a:off x="7841644" y="3671464"/>
            <a:ext cx="2620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 err="1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testChangeColdRep</a:t>
            </a:r>
            <a:endParaRPr lang="en-CA" sz="2800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030577-597B-0145-8D8F-79A027B4C7A8}"/>
              </a:ext>
            </a:extLst>
          </p:cNvPr>
          <p:cNvSpPr txBox="1"/>
          <p:nvPr/>
        </p:nvSpPr>
        <p:spPr>
          <a:xfrm>
            <a:off x="7452712" y="4121922"/>
            <a:ext cx="3835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err="1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createFile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("/foo”</a:t>
            </a: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,3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 </a:t>
            </a:r>
          </a:p>
          <a:p>
            <a:r>
              <a:rPr lang="en-CA" sz="2000" dirty="0" err="1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setReplication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("/foo",5);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5442600-A74F-B94E-B88A-F03DB5A8236F}"/>
              </a:ext>
            </a:extLst>
          </p:cNvPr>
          <p:cNvCxnSpPr/>
          <p:nvPr/>
        </p:nvCxnSpPr>
        <p:spPr bwMode="auto">
          <a:xfrm flipH="1">
            <a:off x="6391218" y="1458000"/>
            <a:ext cx="0" cy="540000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A4AB543-4CAA-D34A-B875-40ACD8EDB3DF}"/>
              </a:ext>
            </a:extLst>
          </p:cNvPr>
          <p:cNvSpPr txBox="1"/>
          <p:nvPr/>
        </p:nvSpPr>
        <p:spPr>
          <a:xfrm>
            <a:off x="268638" y="1974847"/>
            <a:ext cx="61225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40A070"/>
                </a:solidFill>
              </a:rPr>
              <a:t>1.</a:t>
            </a:r>
            <a:r>
              <a:rPr lang="en-CA" sz="2000" dirty="0"/>
              <a:t> </a:t>
            </a:r>
            <a:r>
              <a:rPr lang="en-CA" sz="2000" b="1" dirty="0">
                <a:solidFill>
                  <a:srgbClr val="000080"/>
                </a:solidFill>
              </a:rPr>
              <a:t>void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replicateBlocks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2.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b="1" dirty="0">
                <a:solidFill>
                  <a:srgbClr val="000080"/>
                </a:solidFill>
              </a:rPr>
              <a:t>for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(Block b :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neededReplications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3.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en-CA" sz="2000" b="1" dirty="0">
                <a:solidFill>
                  <a:srgbClr val="000080"/>
                </a:solidFill>
              </a:rPr>
              <a:t>int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=</a:t>
            </a:r>
            <a:r>
              <a:rPr lang="en-CA" sz="2000" dirty="0"/>
              <a:t> </a:t>
            </a:r>
            <a:r>
              <a:rPr lang="en-CA" sz="2000" dirty="0">
                <a:solidFill>
                  <a:srgbClr val="0000FF"/>
                </a:solidFill>
              </a:rPr>
              <a:t>3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-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b.</a:t>
            </a:r>
            <a:r>
              <a:rPr lang="en-CA" sz="2000" b="1" dirty="0" err="1">
                <a:solidFill>
                  <a:srgbClr val="660E7A"/>
                </a:solidFill>
              </a:rPr>
              <a:t>nReplica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;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4.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en-CA" sz="2000" b="1" dirty="0">
                <a:solidFill>
                  <a:srgbClr val="000080"/>
                </a:solidFill>
              </a:rPr>
              <a:t>while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&gt;</a:t>
            </a:r>
            <a:r>
              <a:rPr lang="en-CA" sz="2000" dirty="0"/>
              <a:t> </a:t>
            </a:r>
            <a:r>
              <a:rPr lang="en-CA" sz="2000" dirty="0">
                <a:solidFill>
                  <a:srgbClr val="0000FF"/>
                </a:solidFill>
              </a:rPr>
              <a:t>0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5.</a:t>
            </a:r>
            <a:r>
              <a:rPr lang="en-CA" sz="2000" dirty="0"/>
              <a:t> </a:t>
            </a:r>
            <a:r>
              <a:rPr lang="zh-CN" altLang="en-US" sz="2000" dirty="0"/>
              <a:t>    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node =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chooseNextRandomNode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(..);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6.</a:t>
            </a:r>
            <a:r>
              <a:rPr lang="en-CA" sz="2000" dirty="0"/>
              <a:t> </a:t>
            </a:r>
            <a:r>
              <a:rPr lang="zh-CN" altLang="en-US" sz="2000" dirty="0"/>
              <a:t>      </a:t>
            </a:r>
            <a:r>
              <a:rPr lang="en-CA" sz="2000" b="1" dirty="0">
                <a:solidFill>
                  <a:srgbClr val="000080"/>
                </a:solidFill>
              </a:rPr>
              <a:t>if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b.</a:t>
            </a:r>
            <a:r>
              <a:rPr lang="en-CA" sz="2000" b="1" dirty="0" err="1">
                <a:solidFill>
                  <a:srgbClr val="660E7A"/>
                </a:solidFill>
              </a:rPr>
              <a:t>size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&lt;=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node.</a:t>
            </a:r>
            <a:r>
              <a:rPr lang="en-CA" sz="2000" b="1" dirty="0" err="1">
                <a:solidFill>
                  <a:srgbClr val="660E7A"/>
                </a:solidFill>
              </a:rPr>
              <a:t>capacity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{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7.</a:t>
            </a:r>
            <a:r>
              <a:rPr lang="en-CA" sz="2000" dirty="0"/>
              <a:t>  </a:t>
            </a:r>
            <a:endParaRPr lang="en-CA" sz="2000" i="1" dirty="0">
              <a:solidFill>
                <a:srgbClr val="808080"/>
              </a:solidFill>
            </a:endParaRPr>
          </a:p>
          <a:p>
            <a:r>
              <a:rPr lang="en-CA" sz="2000" dirty="0">
                <a:solidFill>
                  <a:srgbClr val="40A070"/>
                </a:solidFill>
              </a:rPr>
              <a:t>8.</a:t>
            </a:r>
            <a:r>
              <a:rPr lang="en-CA" sz="2000" dirty="0"/>
              <a:t> </a:t>
            </a:r>
            <a:r>
              <a:rPr lang="zh-CN" altLang="en-US" sz="2000" dirty="0"/>
              <a:t>       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--;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9.</a:t>
            </a:r>
            <a:r>
              <a:rPr lang="en-CA" sz="2000" dirty="0"/>
              <a:t> </a:t>
            </a:r>
            <a:r>
              <a:rPr lang="zh-CN" altLang="en-US" sz="2000" dirty="0"/>
              <a:t>    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}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10.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}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11.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b="1" dirty="0">
                <a:solidFill>
                  <a:srgbClr val="000080"/>
                </a:solidFill>
              </a:rPr>
              <a:t>if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&gt; </a:t>
            </a:r>
            <a:r>
              <a:rPr lang="en-CA" sz="2000" dirty="0">
                <a:solidFill>
                  <a:srgbClr val="0000FF"/>
                </a:solidFill>
              </a:rPr>
              <a:t>0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12.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en-CA" sz="2000" b="1" dirty="0">
                <a:solidFill>
                  <a:srgbClr val="000080"/>
                </a:solidFill>
              </a:rPr>
              <a:t>throw</a:t>
            </a:r>
            <a:r>
              <a:rPr lang="en-CA" sz="2000" dirty="0"/>
              <a:t> </a:t>
            </a:r>
            <a:r>
              <a:rPr lang="en-CA" sz="2000" b="1" dirty="0">
                <a:solidFill>
                  <a:srgbClr val="000080"/>
                </a:solidFill>
              </a:rPr>
              <a:t>new</a:t>
            </a:r>
            <a:r>
              <a:rPr lang="en-CA" sz="2000" dirty="0"/>
              <a:t> </a:t>
            </a:r>
            <a:r>
              <a:rPr lang="en-CA" sz="2000" dirty="0" err="1">
                <a:solidFill>
                  <a:srgbClr val="FF0000"/>
                </a:solidFill>
              </a:rPr>
              <a:t>NotEnoughReplicasException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();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13.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dirty="0">
                <a:solidFill>
                  <a:srgbClr val="666666"/>
                </a:solidFill>
              </a:rPr>
              <a:t>}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14.</a:t>
            </a:r>
            <a:r>
              <a:rPr lang="en-CA" sz="2000" dirty="0">
                <a:solidFill>
                  <a:srgbClr val="666666"/>
                </a:solidFill>
              </a:rPr>
              <a:t>}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3167DB6-F38B-474B-B452-584B0FB48D8B}"/>
              </a:ext>
            </a:extLst>
          </p:cNvPr>
          <p:cNvSpPr/>
          <p:nvPr/>
        </p:nvSpPr>
        <p:spPr>
          <a:xfrm>
            <a:off x="6982507" y="1317518"/>
            <a:ext cx="5106926" cy="224219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FD662891-21C2-034A-99D8-65D2577BA6A3}"/>
              </a:ext>
            </a:extLst>
          </p:cNvPr>
          <p:cNvSpPr/>
          <p:nvPr/>
        </p:nvSpPr>
        <p:spPr>
          <a:xfrm>
            <a:off x="1854241" y="794812"/>
            <a:ext cx="5213266" cy="2896066"/>
          </a:xfrm>
          <a:prstGeom prst="arc">
            <a:avLst>
              <a:gd name="adj1" fmla="val 503266"/>
              <a:gd name="adj2" fmla="val 5542316"/>
            </a:avLst>
          </a:prstGeom>
          <a:ln w="38100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503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C2CFB-F204-DC4E-BB56-08CA9BE1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8" y="290292"/>
            <a:ext cx="10813890" cy="868430"/>
          </a:xfrm>
        </p:spPr>
        <p:txBody>
          <a:bodyPr/>
          <a:lstStyle/>
          <a:p>
            <a:r>
              <a:rPr lang="en-US" altLang="zh-CN" dirty="0"/>
              <a:t>Real-World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HDFS-10453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2A64E5-0612-1141-A7BD-3CE3A422F363}"/>
              </a:ext>
            </a:extLst>
          </p:cNvPr>
          <p:cNvSpPr txBox="1"/>
          <p:nvPr/>
        </p:nvSpPr>
        <p:spPr>
          <a:xfrm>
            <a:off x="7762637" y="1344895"/>
            <a:ext cx="3319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DeleteBlock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threa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d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DA46DC-9FE7-0649-8005-E50B5B2A63B5}"/>
              </a:ext>
            </a:extLst>
          </p:cNvPr>
          <p:cNvSpPr txBox="1"/>
          <p:nvPr/>
        </p:nvSpPr>
        <p:spPr>
          <a:xfrm>
            <a:off x="783772" y="1344895"/>
            <a:ext cx="4310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ReplicationMonitor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thread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1F400F-5F71-6042-9093-28A954A380F7}"/>
              </a:ext>
            </a:extLst>
          </p:cNvPr>
          <p:cNvSpPr txBox="1"/>
          <p:nvPr/>
        </p:nvSpPr>
        <p:spPr>
          <a:xfrm>
            <a:off x="7841644" y="3671464"/>
            <a:ext cx="2620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 err="1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testChangeColdRep</a:t>
            </a:r>
            <a:endParaRPr lang="en-CA" sz="2800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030577-597B-0145-8D8F-79A027B4C7A8}"/>
              </a:ext>
            </a:extLst>
          </p:cNvPr>
          <p:cNvSpPr txBox="1"/>
          <p:nvPr/>
        </p:nvSpPr>
        <p:spPr>
          <a:xfrm>
            <a:off x="7452712" y="4121922"/>
            <a:ext cx="3835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err="1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createFile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("/foo”</a:t>
            </a: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,3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 </a:t>
            </a:r>
          </a:p>
          <a:p>
            <a:r>
              <a:rPr lang="en-CA" sz="2000" dirty="0" err="1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setReplication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("/foo",5);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EC9779-0DCB-6B44-815E-5C532894E7CE}"/>
              </a:ext>
            </a:extLst>
          </p:cNvPr>
          <p:cNvCxnSpPr/>
          <p:nvPr/>
        </p:nvCxnSpPr>
        <p:spPr bwMode="auto">
          <a:xfrm flipH="1">
            <a:off x="6391218" y="1458000"/>
            <a:ext cx="0" cy="540000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A49BEDD-5523-9D48-952B-83DECA810AEF}"/>
              </a:ext>
            </a:extLst>
          </p:cNvPr>
          <p:cNvSpPr txBox="1"/>
          <p:nvPr/>
        </p:nvSpPr>
        <p:spPr>
          <a:xfrm>
            <a:off x="268638" y="1974847"/>
            <a:ext cx="61225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40A070"/>
                </a:solidFill>
              </a:rPr>
              <a:t>1.</a:t>
            </a:r>
            <a:r>
              <a:rPr lang="en-CA" sz="2000" dirty="0"/>
              <a:t> </a:t>
            </a:r>
            <a:r>
              <a:rPr lang="en-CA" sz="2000" b="1" dirty="0">
                <a:solidFill>
                  <a:srgbClr val="000080"/>
                </a:solidFill>
              </a:rPr>
              <a:t>void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replicateBlocks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2.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b="1" dirty="0">
                <a:solidFill>
                  <a:srgbClr val="000080"/>
                </a:solidFill>
              </a:rPr>
              <a:t>for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(Block b :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neededReplications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3.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en-CA" sz="2000" b="1" dirty="0">
                <a:solidFill>
                  <a:srgbClr val="000080"/>
                </a:solidFill>
              </a:rPr>
              <a:t>int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=</a:t>
            </a:r>
            <a:r>
              <a:rPr lang="en-CA" sz="2000" dirty="0"/>
              <a:t> </a:t>
            </a:r>
            <a:r>
              <a:rPr lang="en-CA" sz="2000" dirty="0">
                <a:solidFill>
                  <a:srgbClr val="0000FF"/>
                </a:solidFill>
              </a:rPr>
              <a:t>3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-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b.</a:t>
            </a:r>
            <a:r>
              <a:rPr lang="en-CA" sz="2000" b="1" dirty="0" err="1">
                <a:solidFill>
                  <a:srgbClr val="660E7A"/>
                </a:solidFill>
              </a:rPr>
              <a:t>nReplica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;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4.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en-CA" sz="2000" b="1" dirty="0">
                <a:solidFill>
                  <a:srgbClr val="000080"/>
                </a:solidFill>
              </a:rPr>
              <a:t>while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&gt;</a:t>
            </a:r>
            <a:r>
              <a:rPr lang="en-CA" sz="2000" dirty="0"/>
              <a:t> </a:t>
            </a:r>
            <a:r>
              <a:rPr lang="en-CA" sz="2000" dirty="0">
                <a:solidFill>
                  <a:srgbClr val="0000FF"/>
                </a:solidFill>
              </a:rPr>
              <a:t>0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5.</a:t>
            </a:r>
            <a:r>
              <a:rPr lang="en-CA" sz="2000" dirty="0"/>
              <a:t> </a:t>
            </a:r>
            <a:r>
              <a:rPr lang="zh-CN" altLang="en-US" sz="2000" dirty="0"/>
              <a:t>    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node =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chooseNextRandomNode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(..);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6.</a:t>
            </a:r>
            <a:r>
              <a:rPr lang="en-CA" sz="2000" dirty="0"/>
              <a:t> </a:t>
            </a:r>
            <a:r>
              <a:rPr lang="zh-CN" altLang="en-US" sz="2000" dirty="0"/>
              <a:t>      </a:t>
            </a:r>
            <a:r>
              <a:rPr lang="en-CA" sz="2000" b="1" dirty="0">
                <a:solidFill>
                  <a:srgbClr val="000080"/>
                </a:solidFill>
              </a:rPr>
              <a:t>if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b.</a:t>
            </a:r>
            <a:r>
              <a:rPr lang="en-CA" sz="2000" b="1" dirty="0" err="1">
                <a:solidFill>
                  <a:srgbClr val="660E7A"/>
                </a:solidFill>
              </a:rPr>
              <a:t>size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&lt;=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node.</a:t>
            </a:r>
            <a:r>
              <a:rPr lang="en-CA" sz="2000" b="1" dirty="0" err="1">
                <a:solidFill>
                  <a:srgbClr val="660E7A"/>
                </a:solidFill>
              </a:rPr>
              <a:t>capacity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{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7.</a:t>
            </a:r>
            <a:r>
              <a:rPr lang="en-CA" sz="2000" dirty="0"/>
              <a:t> </a:t>
            </a:r>
            <a:r>
              <a:rPr lang="zh-CN" altLang="en-US" sz="2000" dirty="0"/>
              <a:t>        </a:t>
            </a:r>
            <a:endParaRPr lang="en-CA" sz="2000" i="1" dirty="0">
              <a:solidFill>
                <a:srgbClr val="808080"/>
              </a:solidFill>
            </a:endParaRPr>
          </a:p>
          <a:p>
            <a:r>
              <a:rPr lang="en-CA" sz="2000" dirty="0">
                <a:solidFill>
                  <a:srgbClr val="40A070"/>
                </a:solidFill>
              </a:rPr>
              <a:t>8.</a:t>
            </a:r>
            <a:r>
              <a:rPr lang="en-CA" sz="2000" dirty="0"/>
              <a:t> </a:t>
            </a:r>
            <a:r>
              <a:rPr lang="zh-CN" altLang="en-US" sz="2000" dirty="0"/>
              <a:t>       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--;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9.</a:t>
            </a:r>
            <a:r>
              <a:rPr lang="en-CA" sz="2000" dirty="0"/>
              <a:t> </a:t>
            </a:r>
            <a:r>
              <a:rPr lang="zh-CN" altLang="en-US" sz="2000" dirty="0"/>
              <a:t>    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}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10.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}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11.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b="1" dirty="0">
                <a:solidFill>
                  <a:srgbClr val="000080"/>
                </a:solidFill>
              </a:rPr>
              <a:t>if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&gt; </a:t>
            </a:r>
            <a:r>
              <a:rPr lang="en-CA" sz="2000" dirty="0">
                <a:solidFill>
                  <a:srgbClr val="0000FF"/>
                </a:solidFill>
              </a:rPr>
              <a:t>0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12.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en-CA" sz="2000" b="1" dirty="0">
                <a:solidFill>
                  <a:srgbClr val="000080"/>
                </a:solidFill>
              </a:rPr>
              <a:t>throw</a:t>
            </a:r>
            <a:r>
              <a:rPr lang="en-CA" sz="2000" dirty="0"/>
              <a:t> </a:t>
            </a:r>
            <a:r>
              <a:rPr lang="en-CA" sz="2000" b="1" dirty="0">
                <a:solidFill>
                  <a:srgbClr val="000080"/>
                </a:solidFill>
              </a:rPr>
              <a:t>new</a:t>
            </a:r>
            <a:r>
              <a:rPr lang="en-CA" sz="2000" dirty="0"/>
              <a:t> </a:t>
            </a:r>
            <a:r>
              <a:rPr lang="en-CA" sz="2000" dirty="0" err="1">
                <a:solidFill>
                  <a:srgbClr val="FF0000"/>
                </a:solidFill>
              </a:rPr>
              <a:t>NotEnoughReplicasException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();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13.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dirty="0">
                <a:solidFill>
                  <a:srgbClr val="666666"/>
                </a:solidFill>
              </a:rPr>
              <a:t>}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14.</a:t>
            </a:r>
            <a:r>
              <a:rPr lang="en-CA" sz="2000" dirty="0">
                <a:solidFill>
                  <a:srgbClr val="666666"/>
                </a:solidFill>
              </a:rPr>
              <a:t>}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6D72A1-BC4C-FA44-B1D4-A4FB22C410FC}"/>
              </a:ext>
            </a:extLst>
          </p:cNvPr>
          <p:cNvSpPr txBox="1"/>
          <p:nvPr/>
        </p:nvSpPr>
        <p:spPr>
          <a:xfrm>
            <a:off x="6876166" y="1974847"/>
            <a:ext cx="52132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40A070"/>
                </a:solidFill>
              </a:rPr>
              <a:t>15.</a:t>
            </a:r>
            <a:r>
              <a:rPr lang="en-CA" sz="2000" dirty="0"/>
              <a:t> </a:t>
            </a:r>
            <a:r>
              <a:rPr lang="en-CA" sz="2000" b="1" dirty="0">
                <a:solidFill>
                  <a:srgbClr val="000080"/>
                </a:solidFill>
              </a:rPr>
              <a:t>void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deleteBlock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(Block blk)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16.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blk.</a:t>
            </a:r>
            <a:r>
              <a:rPr lang="en-CA" sz="2000" b="1" dirty="0" err="1">
                <a:solidFill>
                  <a:srgbClr val="660E7A"/>
                </a:solidFill>
              </a:rPr>
              <a:t>size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=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Long.</a:t>
            </a:r>
            <a:r>
              <a:rPr lang="en-CA" sz="2000" b="1" dirty="0" err="1">
                <a:solidFill>
                  <a:srgbClr val="660E7A"/>
                </a:solidFill>
              </a:rPr>
              <a:t>MAX_VALUE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;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17.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18.</a:t>
            </a:r>
            <a:r>
              <a:rPr lang="zh-CN" altLang="en-US" sz="2000" dirty="0">
                <a:solidFill>
                  <a:srgbClr val="40A070"/>
                </a:solidFill>
              </a:rPr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}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FC67934-B7CB-E146-9413-064A8517390B}"/>
              </a:ext>
            </a:extLst>
          </p:cNvPr>
          <p:cNvSpPr/>
          <p:nvPr/>
        </p:nvSpPr>
        <p:spPr>
          <a:xfrm>
            <a:off x="1854241" y="794812"/>
            <a:ext cx="5213266" cy="2896066"/>
          </a:xfrm>
          <a:prstGeom prst="arc">
            <a:avLst>
              <a:gd name="adj1" fmla="val 503266"/>
              <a:gd name="adj2" fmla="val 5542316"/>
            </a:avLst>
          </a:prstGeom>
          <a:ln w="38100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983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C2CFB-F204-DC4E-BB56-08CA9BE1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8" y="290292"/>
            <a:ext cx="10813890" cy="868430"/>
          </a:xfrm>
        </p:spPr>
        <p:txBody>
          <a:bodyPr/>
          <a:lstStyle/>
          <a:p>
            <a:r>
              <a:rPr lang="en-US" altLang="zh-CN" dirty="0"/>
              <a:t>Real-World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HDFS-10453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2A64E5-0612-1141-A7BD-3CE3A422F363}"/>
              </a:ext>
            </a:extLst>
          </p:cNvPr>
          <p:cNvSpPr txBox="1"/>
          <p:nvPr/>
        </p:nvSpPr>
        <p:spPr>
          <a:xfrm>
            <a:off x="7762637" y="1344895"/>
            <a:ext cx="3319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DeleteBlock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threa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d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DA46DC-9FE7-0649-8005-E50B5B2A63B5}"/>
              </a:ext>
            </a:extLst>
          </p:cNvPr>
          <p:cNvSpPr txBox="1"/>
          <p:nvPr/>
        </p:nvSpPr>
        <p:spPr>
          <a:xfrm>
            <a:off x="783772" y="1344895"/>
            <a:ext cx="4310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ReplicationMonitor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thread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1F400F-5F71-6042-9093-28A954A380F7}"/>
              </a:ext>
            </a:extLst>
          </p:cNvPr>
          <p:cNvSpPr txBox="1"/>
          <p:nvPr/>
        </p:nvSpPr>
        <p:spPr>
          <a:xfrm>
            <a:off x="7841644" y="3671464"/>
            <a:ext cx="2620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 err="1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testChangeColdRep</a:t>
            </a:r>
            <a:endParaRPr lang="en-CA" sz="2800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030577-597B-0145-8D8F-79A027B4C7A8}"/>
              </a:ext>
            </a:extLst>
          </p:cNvPr>
          <p:cNvSpPr txBox="1"/>
          <p:nvPr/>
        </p:nvSpPr>
        <p:spPr>
          <a:xfrm>
            <a:off x="7452712" y="4121922"/>
            <a:ext cx="3835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err="1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createFile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("/foo”</a:t>
            </a: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,3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 </a:t>
            </a:r>
          </a:p>
          <a:p>
            <a:r>
              <a:rPr lang="en-CA" sz="2000" dirty="0" err="1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setReplication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("/foo",5);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32E30D-3318-7F45-BAAE-1C1793E4B000}"/>
              </a:ext>
            </a:extLst>
          </p:cNvPr>
          <p:cNvSpPr txBox="1"/>
          <p:nvPr/>
        </p:nvSpPr>
        <p:spPr>
          <a:xfrm>
            <a:off x="7452712" y="5158365"/>
            <a:ext cx="2620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test</a:t>
            </a: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Remove</a:t>
            </a:r>
            <a:endParaRPr lang="en-CA" sz="2800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B4FF5F-9D7A-9E46-95EA-680278565475}"/>
              </a:ext>
            </a:extLst>
          </p:cNvPr>
          <p:cNvSpPr txBox="1"/>
          <p:nvPr/>
        </p:nvSpPr>
        <p:spPr>
          <a:xfrm>
            <a:off x="7452712" y="5608823"/>
            <a:ext cx="3446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err="1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createFile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("/foo”</a:t>
            </a: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,3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 </a:t>
            </a:r>
          </a:p>
          <a:p>
            <a:r>
              <a:rPr lang="en-US" altLang="zh-CN" sz="2000" dirty="0" err="1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deleteFile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("/foo");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2CB72BB-9B78-624B-8560-AF68C0904BB1}"/>
              </a:ext>
            </a:extLst>
          </p:cNvPr>
          <p:cNvCxnSpPr/>
          <p:nvPr/>
        </p:nvCxnSpPr>
        <p:spPr bwMode="auto">
          <a:xfrm flipH="1">
            <a:off x="6391218" y="1458000"/>
            <a:ext cx="0" cy="540000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C1B39B8-A56D-E74B-B5E6-ED527F05D358}"/>
              </a:ext>
            </a:extLst>
          </p:cNvPr>
          <p:cNvSpPr txBox="1"/>
          <p:nvPr/>
        </p:nvSpPr>
        <p:spPr>
          <a:xfrm>
            <a:off x="268638" y="1974847"/>
            <a:ext cx="61225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40A070"/>
                </a:solidFill>
              </a:rPr>
              <a:t>1.</a:t>
            </a:r>
            <a:r>
              <a:rPr lang="en-CA" sz="2000" dirty="0"/>
              <a:t> </a:t>
            </a:r>
            <a:r>
              <a:rPr lang="en-CA" sz="2000" b="1" dirty="0">
                <a:solidFill>
                  <a:srgbClr val="000080"/>
                </a:solidFill>
              </a:rPr>
              <a:t>void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replicateBlocks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2.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b="1" dirty="0">
                <a:solidFill>
                  <a:srgbClr val="000080"/>
                </a:solidFill>
              </a:rPr>
              <a:t>for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(Block b :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neededReplications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3.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en-CA" sz="2000" b="1" dirty="0">
                <a:solidFill>
                  <a:srgbClr val="000080"/>
                </a:solidFill>
              </a:rPr>
              <a:t>int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=</a:t>
            </a:r>
            <a:r>
              <a:rPr lang="en-CA" sz="2000" dirty="0"/>
              <a:t> </a:t>
            </a:r>
            <a:r>
              <a:rPr lang="en-CA" sz="2000" dirty="0">
                <a:solidFill>
                  <a:srgbClr val="0000FF"/>
                </a:solidFill>
              </a:rPr>
              <a:t>3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-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b.</a:t>
            </a:r>
            <a:r>
              <a:rPr lang="en-CA" sz="2000" b="1" dirty="0" err="1">
                <a:solidFill>
                  <a:srgbClr val="660E7A"/>
                </a:solidFill>
              </a:rPr>
              <a:t>nReplica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;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4.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en-CA" sz="2000" b="1" dirty="0">
                <a:solidFill>
                  <a:srgbClr val="000080"/>
                </a:solidFill>
              </a:rPr>
              <a:t>while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&gt;</a:t>
            </a:r>
            <a:r>
              <a:rPr lang="en-CA" sz="2000" dirty="0"/>
              <a:t> </a:t>
            </a:r>
            <a:r>
              <a:rPr lang="en-CA" sz="2000" dirty="0">
                <a:solidFill>
                  <a:srgbClr val="0000FF"/>
                </a:solidFill>
              </a:rPr>
              <a:t>0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5.</a:t>
            </a:r>
            <a:r>
              <a:rPr lang="en-CA" sz="2000" dirty="0"/>
              <a:t> </a:t>
            </a:r>
            <a:r>
              <a:rPr lang="zh-CN" altLang="en-US" sz="2000" dirty="0"/>
              <a:t>    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node =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chooseNextRandomNode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(..);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6.</a:t>
            </a:r>
            <a:r>
              <a:rPr lang="en-CA" sz="2000" dirty="0"/>
              <a:t> </a:t>
            </a:r>
            <a:r>
              <a:rPr lang="zh-CN" altLang="en-US" sz="2000" dirty="0"/>
              <a:t>      </a:t>
            </a:r>
            <a:r>
              <a:rPr lang="en-CA" sz="2000" b="1" dirty="0">
                <a:solidFill>
                  <a:srgbClr val="000080"/>
                </a:solidFill>
              </a:rPr>
              <a:t>if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b.</a:t>
            </a:r>
            <a:r>
              <a:rPr lang="en-CA" sz="2000" b="1" dirty="0" err="1">
                <a:solidFill>
                  <a:srgbClr val="660E7A"/>
                </a:solidFill>
              </a:rPr>
              <a:t>size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&lt;=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node.</a:t>
            </a:r>
            <a:r>
              <a:rPr lang="en-CA" sz="2000" b="1" dirty="0" err="1">
                <a:solidFill>
                  <a:srgbClr val="660E7A"/>
                </a:solidFill>
              </a:rPr>
              <a:t>capacity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{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7.</a:t>
            </a:r>
            <a:r>
              <a:rPr lang="en-CA" sz="2000" dirty="0"/>
              <a:t> </a:t>
            </a:r>
            <a:r>
              <a:rPr lang="zh-CN" altLang="en-US" sz="2000" dirty="0"/>
              <a:t>        </a:t>
            </a:r>
            <a:endParaRPr lang="en-CA" sz="2000" i="1" dirty="0">
              <a:solidFill>
                <a:srgbClr val="808080"/>
              </a:solidFill>
            </a:endParaRPr>
          </a:p>
          <a:p>
            <a:r>
              <a:rPr lang="en-CA" sz="2000" dirty="0">
                <a:solidFill>
                  <a:srgbClr val="40A070"/>
                </a:solidFill>
              </a:rPr>
              <a:t>8.</a:t>
            </a:r>
            <a:r>
              <a:rPr lang="en-CA" sz="2000" dirty="0"/>
              <a:t> </a:t>
            </a:r>
            <a:r>
              <a:rPr lang="zh-CN" altLang="en-US" sz="2000" dirty="0"/>
              <a:t>       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--;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9.</a:t>
            </a:r>
            <a:r>
              <a:rPr lang="en-CA" sz="2000" dirty="0"/>
              <a:t> </a:t>
            </a:r>
            <a:r>
              <a:rPr lang="zh-CN" altLang="en-US" sz="2000" dirty="0"/>
              <a:t>    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}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10.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}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11.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b="1" dirty="0">
                <a:solidFill>
                  <a:srgbClr val="000080"/>
                </a:solidFill>
              </a:rPr>
              <a:t>if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&gt; </a:t>
            </a:r>
            <a:r>
              <a:rPr lang="en-CA" sz="2000" dirty="0">
                <a:solidFill>
                  <a:srgbClr val="0000FF"/>
                </a:solidFill>
              </a:rPr>
              <a:t>0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12.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en-CA" sz="2000" b="1" dirty="0">
                <a:solidFill>
                  <a:srgbClr val="000080"/>
                </a:solidFill>
              </a:rPr>
              <a:t>throw</a:t>
            </a:r>
            <a:r>
              <a:rPr lang="en-CA" sz="2000" dirty="0"/>
              <a:t> </a:t>
            </a:r>
            <a:r>
              <a:rPr lang="en-CA" sz="2000" b="1" dirty="0">
                <a:solidFill>
                  <a:srgbClr val="000080"/>
                </a:solidFill>
              </a:rPr>
              <a:t>new</a:t>
            </a:r>
            <a:r>
              <a:rPr lang="en-CA" sz="2000" dirty="0"/>
              <a:t> </a:t>
            </a:r>
            <a:r>
              <a:rPr lang="en-CA" sz="2000" dirty="0" err="1">
                <a:solidFill>
                  <a:srgbClr val="FF0000"/>
                </a:solidFill>
              </a:rPr>
              <a:t>NotEnoughReplicasException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();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13.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dirty="0">
                <a:solidFill>
                  <a:srgbClr val="666666"/>
                </a:solidFill>
              </a:rPr>
              <a:t>}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14.</a:t>
            </a:r>
            <a:r>
              <a:rPr lang="en-CA" sz="2000" dirty="0">
                <a:solidFill>
                  <a:srgbClr val="666666"/>
                </a:solidFill>
              </a:rPr>
              <a:t>}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C76746-6302-A34D-8C14-1C8D654BB8DF}"/>
              </a:ext>
            </a:extLst>
          </p:cNvPr>
          <p:cNvSpPr txBox="1"/>
          <p:nvPr/>
        </p:nvSpPr>
        <p:spPr>
          <a:xfrm>
            <a:off x="6876166" y="1974847"/>
            <a:ext cx="52132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40A070"/>
                </a:solidFill>
              </a:rPr>
              <a:t>15.</a:t>
            </a:r>
            <a:r>
              <a:rPr lang="en-CA" sz="2000" dirty="0"/>
              <a:t> </a:t>
            </a:r>
            <a:r>
              <a:rPr lang="en-CA" sz="2000" b="1" dirty="0">
                <a:solidFill>
                  <a:srgbClr val="000080"/>
                </a:solidFill>
              </a:rPr>
              <a:t>void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deleteBlock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(Block blk)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16.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blk.</a:t>
            </a:r>
            <a:r>
              <a:rPr lang="en-CA" sz="2000" b="1" dirty="0" err="1">
                <a:solidFill>
                  <a:srgbClr val="660E7A"/>
                </a:solidFill>
              </a:rPr>
              <a:t>size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=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Long.</a:t>
            </a:r>
            <a:r>
              <a:rPr lang="en-CA" sz="2000" b="1" dirty="0" err="1">
                <a:solidFill>
                  <a:srgbClr val="660E7A"/>
                </a:solidFill>
              </a:rPr>
              <a:t>MAX_VALUE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;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17.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18.</a:t>
            </a:r>
            <a:r>
              <a:rPr lang="zh-CN" altLang="en-US" sz="2000" dirty="0">
                <a:solidFill>
                  <a:srgbClr val="40A070"/>
                </a:solidFill>
              </a:rPr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}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2C3D4227-FFA4-704E-92D8-7BA74E77AA1A}"/>
              </a:ext>
            </a:extLst>
          </p:cNvPr>
          <p:cNvSpPr/>
          <p:nvPr/>
        </p:nvSpPr>
        <p:spPr>
          <a:xfrm>
            <a:off x="1854241" y="794812"/>
            <a:ext cx="5213266" cy="2896066"/>
          </a:xfrm>
          <a:prstGeom prst="arc">
            <a:avLst>
              <a:gd name="adj1" fmla="val 503266"/>
              <a:gd name="adj2" fmla="val 5542316"/>
            </a:avLst>
          </a:prstGeom>
          <a:ln w="38100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166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C2CFB-F204-DC4E-BB56-08CA9BE1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8" y="290292"/>
            <a:ext cx="10813890" cy="868430"/>
          </a:xfrm>
        </p:spPr>
        <p:txBody>
          <a:bodyPr/>
          <a:lstStyle/>
          <a:p>
            <a:r>
              <a:rPr lang="en-US" altLang="zh-CN" dirty="0"/>
              <a:t>Real-World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HDFS-10453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2A64E5-0612-1141-A7BD-3CE3A422F363}"/>
              </a:ext>
            </a:extLst>
          </p:cNvPr>
          <p:cNvSpPr txBox="1"/>
          <p:nvPr/>
        </p:nvSpPr>
        <p:spPr>
          <a:xfrm>
            <a:off x="7762637" y="1344895"/>
            <a:ext cx="3319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DeleteBlock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threa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d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DA46DC-9FE7-0649-8005-E50B5B2A63B5}"/>
              </a:ext>
            </a:extLst>
          </p:cNvPr>
          <p:cNvSpPr txBox="1"/>
          <p:nvPr/>
        </p:nvSpPr>
        <p:spPr>
          <a:xfrm>
            <a:off x="783772" y="1344895"/>
            <a:ext cx="4310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ReplicationMonitor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thread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27852C-2E94-204A-9565-C79DE150DA26}"/>
              </a:ext>
            </a:extLst>
          </p:cNvPr>
          <p:cNvSpPr txBox="1"/>
          <p:nvPr/>
        </p:nvSpPr>
        <p:spPr>
          <a:xfrm>
            <a:off x="8279347" y="3860125"/>
            <a:ext cx="2620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combinedTest</a:t>
            </a:r>
            <a:endParaRPr lang="en-CA" sz="2800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07F705-DE84-F941-8632-3638F5385061}"/>
              </a:ext>
            </a:extLst>
          </p:cNvPr>
          <p:cNvSpPr txBox="1"/>
          <p:nvPr/>
        </p:nvSpPr>
        <p:spPr>
          <a:xfrm>
            <a:off x="7890415" y="4310583"/>
            <a:ext cx="3835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err="1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createFile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("/foo”</a:t>
            </a: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,3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 </a:t>
            </a:r>
          </a:p>
          <a:p>
            <a:r>
              <a:rPr lang="en-CA" sz="2000" dirty="0" err="1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setReplication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("/foo",5);</a:t>
            </a:r>
          </a:p>
          <a:p>
            <a:r>
              <a:rPr lang="en-US" altLang="zh-CN" sz="2000" dirty="0" err="1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deleteFile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("/foo");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DDF9F50-8372-C241-A5ED-D14B05DE96AE}"/>
              </a:ext>
            </a:extLst>
          </p:cNvPr>
          <p:cNvCxnSpPr/>
          <p:nvPr/>
        </p:nvCxnSpPr>
        <p:spPr bwMode="auto">
          <a:xfrm flipH="1">
            <a:off x="6391218" y="1458000"/>
            <a:ext cx="0" cy="540000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C46CDA5-237E-AC40-8168-DD6BA1FC700D}"/>
              </a:ext>
            </a:extLst>
          </p:cNvPr>
          <p:cNvSpPr txBox="1"/>
          <p:nvPr/>
        </p:nvSpPr>
        <p:spPr>
          <a:xfrm>
            <a:off x="268638" y="1974847"/>
            <a:ext cx="61225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40A070"/>
                </a:solidFill>
              </a:rPr>
              <a:t>1.</a:t>
            </a:r>
            <a:r>
              <a:rPr lang="en-CA" sz="2000" dirty="0"/>
              <a:t> </a:t>
            </a:r>
            <a:r>
              <a:rPr lang="en-CA" sz="2000" b="1" dirty="0">
                <a:solidFill>
                  <a:srgbClr val="000080"/>
                </a:solidFill>
              </a:rPr>
              <a:t>void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replicateBlocks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2.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b="1" dirty="0">
                <a:solidFill>
                  <a:srgbClr val="000080"/>
                </a:solidFill>
              </a:rPr>
              <a:t>for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(Block b :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neededReplications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3.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en-CA" sz="2000" b="1" dirty="0">
                <a:solidFill>
                  <a:srgbClr val="000080"/>
                </a:solidFill>
              </a:rPr>
              <a:t>int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=</a:t>
            </a:r>
            <a:r>
              <a:rPr lang="en-CA" sz="2000" dirty="0"/>
              <a:t> </a:t>
            </a:r>
            <a:r>
              <a:rPr lang="en-CA" sz="2000" dirty="0">
                <a:solidFill>
                  <a:srgbClr val="0000FF"/>
                </a:solidFill>
              </a:rPr>
              <a:t>3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-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b.</a:t>
            </a:r>
            <a:r>
              <a:rPr lang="en-CA" sz="2000" b="1" dirty="0" err="1">
                <a:solidFill>
                  <a:srgbClr val="660E7A"/>
                </a:solidFill>
              </a:rPr>
              <a:t>nReplica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;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4.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en-CA" sz="2000" b="1" dirty="0">
                <a:solidFill>
                  <a:srgbClr val="000080"/>
                </a:solidFill>
              </a:rPr>
              <a:t>while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&gt;</a:t>
            </a:r>
            <a:r>
              <a:rPr lang="en-CA" sz="2000" dirty="0"/>
              <a:t> </a:t>
            </a:r>
            <a:r>
              <a:rPr lang="en-CA" sz="2000" dirty="0">
                <a:solidFill>
                  <a:srgbClr val="0000FF"/>
                </a:solidFill>
              </a:rPr>
              <a:t>0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5.</a:t>
            </a:r>
            <a:r>
              <a:rPr lang="en-CA" sz="2000" dirty="0"/>
              <a:t> </a:t>
            </a:r>
            <a:r>
              <a:rPr lang="zh-CN" altLang="en-US" sz="2000" dirty="0"/>
              <a:t>    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node =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chooseNextRandomNode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(..);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6.</a:t>
            </a:r>
            <a:r>
              <a:rPr lang="en-CA" sz="2000" dirty="0"/>
              <a:t> </a:t>
            </a:r>
            <a:r>
              <a:rPr lang="zh-CN" altLang="en-US" sz="2000" dirty="0"/>
              <a:t>      </a:t>
            </a:r>
            <a:r>
              <a:rPr lang="en-CA" sz="2000" b="1" dirty="0">
                <a:solidFill>
                  <a:srgbClr val="000080"/>
                </a:solidFill>
              </a:rPr>
              <a:t>if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b.</a:t>
            </a:r>
            <a:r>
              <a:rPr lang="en-CA" sz="2000" b="1" dirty="0" err="1">
                <a:solidFill>
                  <a:srgbClr val="660E7A"/>
                </a:solidFill>
              </a:rPr>
              <a:t>size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&lt;=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node.</a:t>
            </a:r>
            <a:r>
              <a:rPr lang="en-CA" sz="2000" b="1" dirty="0" err="1">
                <a:solidFill>
                  <a:srgbClr val="660E7A"/>
                </a:solidFill>
              </a:rPr>
              <a:t>capacity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{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7.</a:t>
            </a:r>
            <a:r>
              <a:rPr lang="en-CA" sz="2000" dirty="0"/>
              <a:t> </a:t>
            </a:r>
            <a:r>
              <a:rPr lang="zh-CN" altLang="en-US" sz="2000" dirty="0"/>
              <a:t>        </a:t>
            </a:r>
            <a:endParaRPr lang="en-CA" sz="2000" i="1" dirty="0">
              <a:solidFill>
                <a:srgbClr val="808080"/>
              </a:solidFill>
            </a:endParaRPr>
          </a:p>
          <a:p>
            <a:r>
              <a:rPr lang="en-CA" sz="2000" dirty="0">
                <a:solidFill>
                  <a:srgbClr val="40A070"/>
                </a:solidFill>
              </a:rPr>
              <a:t>8.</a:t>
            </a:r>
            <a:r>
              <a:rPr lang="en-CA" sz="2000" dirty="0"/>
              <a:t> </a:t>
            </a:r>
            <a:r>
              <a:rPr lang="zh-CN" altLang="en-US" sz="2000" dirty="0"/>
              <a:t>       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--;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9.</a:t>
            </a:r>
            <a:r>
              <a:rPr lang="en-CA" sz="2000" dirty="0"/>
              <a:t> </a:t>
            </a:r>
            <a:r>
              <a:rPr lang="zh-CN" altLang="en-US" sz="2000" dirty="0"/>
              <a:t>    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}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10.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}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11.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b="1" dirty="0">
                <a:solidFill>
                  <a:srgbClr val="000080"/>
                </a:solidFill>
              </a:rPr>
              <a:t>if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&gt; </a:t>
            </a:r>
            <a:r>
              <a:rPr lang="en-CA" sz="2000" dirty="0">
                <a:solidFill>
                  <a:srgbClr val="0000FF"/>
                </a:solidFill>
              </a:rPr>
              <a:t>0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12.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en-CA" sz="2000" b="1" dirty="0">
                <a:solidFill>
                  <a:srgbClr val="000080"/>
                </a:solidFill>
              </a:rPr>
              <a:t>throw</a:t>
            </a:r>
            <a:r>
              <a:rPr lang="en-CA" sz="2000" dirty="0"/>
              <a:t> </a:t>
            </a:r>
            <a:r>
              <a:rPr lang="en-CA" sz="2000" b="1" dirty="0">
                <a:solidFill>
                  <a:srgbClr val="000080"/>
                </a:solidFill>
              </a:rPr>
              <a:t>new</a:t>
            </a:r>
            <a:r>
              <a:rPr lang="en-CA" sz="2000" dirty="0"/>
              <a:t> </a:t>
            </a:r>
            <a:r>
              <a:rPr lang="en-CA" sz="2000" dirty="0" err="1">
                <a:solidFill>
                  <a:srgbClr val="FF0000"/>
                </a:solidFill>
              </a:rPr>
              <a:t>NotEnoughReplicasException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();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13.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dirty="0">
                <a:solidFill>
                  <a:srgbClr val="666666"/>
                </a:solidFill>
              </a:rPr>
              <a:t>}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14.</a:t>
            </a:r>
            <a:r>
              <a:rPr lang="en-CA" sz="2000" dirty="0">
                <a:solidFill>
                  <a:srgbClr val="666666"/>
                </a:solidFill>
              </a:rPr>
              <a:t>}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FBF928-398B-C047-9E08-2329AA69860B}"/>
              </a:ext>
            </a:extLst>
          </p:cNvPr>
          <p:cNvSpPr txBox="1"/>
          <p:nvPr/>
        </p:nvSpPr>
        <p:spPr>
          <a:xfrm>
            <a:off x="6876166" y="1974847"/>
            <a:ext cx="52132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40A070"/>
                </a:solidFill>
              </a:rPr>
              <a:t>15.</a:t>
            </a:r>
            <a:r>
              <a:rPr lang="en-CA" sz="2000" dirty="0"/>
              <a:t> </a:t>
            </a:r>
            <a:r>
              <a:rPr lang="en-CA" sz="2000" b="1" dirty="0">
                <a:solidFill>
                  <a:srgbClr val="000080"/>
                </a:solidFill>
              </a:rPr>
              <a:t>void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deleteBlock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(Block blk)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16.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blk.</a:t>
            </a:r>
            <a:r>
              <a:rPr lang="en-CA" sz="2000" b="1" dirty="0" err="1">
                <a:solidFill>
                  <a:srgbClr val="660E7A"/>
                </a:solidFill>
              </a:rPr>
              <a:t>size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=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Long.</a:t>
            </a:r>
            <a:r>
              <a:rPr lang="en-CA" sz="2000" b="1" dirty="0" err="1">
                <a:solidFill>
                  <a:srgbClr val="660E7A"/>
                </a:solidFill>
              </a:rPr>
              <a:t>MAX_VALUE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;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17.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18.</a:t>
            </a:r>
            <a:r>
              <a:rPr lang="zh-CN" altLang="en-US" sz="2000" dirty="0">
                <a:solidFill>
                  <a:srgbClr val="40A070"/>
                </a:solidFill>
              </a:rPr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}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1AA672D7-5C50-514C-88EB-19EC8E5EC29E}"/>
              </a:ext>
            </a:extLst>
          </p:cNvPr>
          <p:cNvSpPr/>
          <p:nvPr/>
        </p:nvSpPr>
        <p:spPr>
          <a:xfrm>
            <a:off x="1854241" y="794812"/>
            <a:ext cx="5213266" cy="2896066"/>
          </a:xfrm>
          <a:prstGeom prst="arc">
            <a:avLst>
              <a:gd name="adj1" fmla="val 503266"/>
              <a:gd name="adj2" fmla="val 5542316"/>
            </a:avLst>
          </a:prstGeom>
          <a:ln w="38100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174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C2CFB-F204-DC4E-BB56-08CA9BE1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8" y="290292"/>
            <a:ext cx="10813890" cy="868430"/>
          </a:xfrm>
        </p:spPr>
        <p:txBody>
          <a:bodyPr/>
          <a:lstStyle/>
          <a:p>
            <a:r>
              <a:rPr lang="en-US" altLang="zh-CN" dirty="0"/>
              <a:t>Real-World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HDFS-10453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2A64E5-0612-1141-A7BD-3CE3A422F363}"/>
              </a:ext>
            </a:extLst>
          </p:cNvPr>
          <p:cNvSpPr txBox="1"/>
          <p:nvPr/>
        </p:nvSpPr>
        <p:spPr>
          <a:xfrm>
            <a:off x="7762637" y="1344895"/>
            <a:ext cx="3319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DeleteBlock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threa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d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DA46DC-9FE7-0649-8005-E50B5B2A63B5}"/>
              </a:ext>
            </a:extLst>
          </p:cNvPr>
          <p:cNvSpPr txBox="1"/>
          <p:nvPr/>
        </p:nvSpPr>
        <p:spPr>
          <a:xfrm>
            <a:off x="783772" y="1344895"/>
            <a:ext cx="4310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ReplicationMonitor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thread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27852C-2E94-204A-9565-C79DE150DA26}"/>
              </a:ext>
            </a:extLst>
          </p:cNvPr>
          <p:cNvSpPr txBox="1"/>
          <p:nvPr/>
        </p:nvSpPr>
        <p:spPr>
          <a:xfrm>
            <a:off x="8279347" y="3860125"/>
            <a:ext cx="2620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combinedTest</a:t>
            </a:r>
            <a:endParaRPr lang="en-CA" sz="2800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07F705-DE84-F941-8632-3638F5385061}"/>
              </a:ext>
            </a:extLst>
          </p:cNvPr>
          <p:cNvSpPr txBox="1"/>
          <p:nvPr/>
        </p:nvSpPr>
        <p:spPr>
          <a:xfrm>
            <a:off x="7890415" y="4310583"/>
            <a:ext cx="3835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err="1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createFile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("/foo”</a:t>
            </a: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,3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 </a:t>
            </a:r>
          </a:p>
          <a:p>
            <a:r>
              <a:rPr lang="en-CA" sz="2000" dirty="0" err="1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setReplication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("/foo",5);</a:t>
            </a:r>
          </a:p>
          <a:p>
            <a:r>
              <a:rPr lang="en-US" altLang="zh-CN" sz="2000" dirty="0" err="1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deleteFile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("/foo");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CEDC35-E052-5A42-BC66-F46AAC28969C}"/>
              </a:ext>
            </a:extLst>
          </p:cNvPr>
          <p:cNvSpPr txBox="1"/>
          <p:nvPr/>
        </p:nvSpPr>
        <p:spPr>
          <a:xfrm>
            <a:off x="7890415" y="2727439"/>
            <a:ext cx="3319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Root</a:t>
            </a:r>
            <a:r>
              <a:rPr lang="zh-CN" altLang="en-US" sz="2400" b="1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Cause</a:t>
            </a:r>
            <a:endParaRPr lang="en-US" sz="2400" b="1" dirty="0">
              <a:solidFill>
                <a:srgbClr val="FF0000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481CA387-AA6C-A14F-938E-28A285BD03C2}"/>
              </a:ext>
            </a:extLst>
          </p:cNvPr>
          <p:cNvSpPr/>
          <p:nvPr/>
        </p:nvSpPr>
        <p:spPr>
          <a:xfrm>
            <a:off x="7461681" y="2303422"/>
            <a:ext cx="3466508" cy="361230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DDF9F50-8372-C241-A5ED-D14B05DE96AE}"/>
              </a:ext>
            </a:extLst>
          </p:cNvPr>
          <p:cNvCxnSpPr/>
          <p:nvPr/>
        </p:nvCxnSpPr>
        <p:spPr bwMode="auto">
          <a:xfrm flipH="1">
            <a:off x="6391218" y="1458000"/>
            <a:ext cx="0" cy="540000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C46CDA5-237E-AC40-8168-DD6BA1FC700D}"/>
              </a:ext>
            </a:extLst>
          </p:cNvPr>
          <p:cNvSpPr txBox="1"/>
          <p:nvPr/>
        </p:nvSpPr>
        <p:spPr>
          <a:xfrm>
            <a:off x="268638" y="1974847"/>
            <a:ext cx="61225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40A070"/>
                </a:solidFill>
              </a:rPr>
              <a:t>1.</a:t>
            </a:r>
            <a:r>
              <a:rPr lang="en-CA" sz="2000" dirty="0"/>
              <a:t> </a:t>
            </a:r>
            <a:r>
              <a:rPr lang="en-CA" sz="2000" b="1" dirty="0">
                <a:solidFill>
                  <a:srgbClr val="000080"/>
                </a:solidFill>
              </a:rPr>
              <a:t>void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replicateBlocks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2.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b="1" dirty="0">
                <a:solidFill>
                  <a:srgbClr val="000080"/>
                </a:solidFill>
              </a:rPr>
              <a:t>for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(Block b :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neededReplications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3.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en-CA" sz="2000" b="1" dirty="0">
                <a:solidFill>
                  <a:srgbClr val="000080"/>
                </a:solidFill>
              </a:rPr>
              <a:t>int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=</a:t>
            </a:r>
            <a:r>
              <a:rPr lang="en-CA" sz="2000" dirty="0"/>
              <a:t> </a:t>
            </a:r>
            <a:r>
              <a:rPr lang="en-CA" sz="2000" dirty="0">
                <a:solidFill>
                  <a:srgbClr val="0000FF"/>
                </a:solidFill>
              </a:rPr>
              <a:t>3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-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b.</a:t>
            </a:r>
            <a:r>
              <a:rPr lang="en-CA" sz="2000" b="1" dirty="0" err="1">
                <a:solidFill>
                  <a:srgbClr val="660E7A"/>
                </a:solidFill>
              </a:rPr>
              <a:t>nReplica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;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4.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en-CA" sz="2000" b="1" dirty="0">
                <a:solidFill>
                  <a:srgbClr val="000080"/>
                </a:solidFill>
              </a:rPr>
              <a:t>while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&gt;</a:t>
            </a:r>
            <a:r>
              <a:rPr lang="en-CA" sz="2000" dirty="0"/>
              <a:t> </a:t>
            </a:r>
            <a:r>
              <a:rPr lang="en-CA" sz="2000" dirty="0">
                <a:solidFill>
                  <a:srgbClr val="0000FF"/>
                </a:solidFill>
              </a:rPr>
              <a:t>0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5.</a:t>
            </a:r>
            <a:r>
              <a:rPr lang="en-CA" sz="2000" dirty="0"/>
              <a:t> </a:t>
            </a:r>
            <a:r>
              <a:rPr lang="zh-CN" altLang="en-US" sz="2000" dirty="0"/>
              <a:t>    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node =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chooseNextRandomNode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(..);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6.</a:t>
            </a:r>
            <a:r>
              <a:rPr lang="en-CA" sz="2000" dirty="0"/>
              <a:t> </a:t>
            </a:r>
            <a:r>
              <a:rPr lang="zh-CN" altLang="en-US" sz="2000" dirty="0"/>
              <a:t>      </a:t>
            </a:r>
            <a:r>
              <a:rPr lang="en-CA" sz="2000" b="1" dirty="0">
                <a:solidFill>
                  <a:srgbClr val="000080"/>
                </a:solidFill>
              </a:rPr>
              <a:t>if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b.</a:t>
            </a:r>
            <a:r>
              <a:rPr lang="en-CA" sz="2000" b="1" dirty="0" err="1">
                <a:solidFill>
                  <a:srgbClr val="660E7A"/>
                </a:solidFill>
              </a:rPr>
              <a:t>size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&lt;=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node.</a:t>
            </a:r>
            <a:r>
              <a:rPr lang="en-CA" sz="2000" b="1" dirty="0" err="1">
                <a:solidFill>
                  <a:srgbClr val="660E7A"/>
                </a:solidFill>
              </a:rPr>
              <a:t>capacity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{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7.</a:t>
            </a:r>
            <a:r>
              <a:rPr lang="en-CA" sz="2000" dirty="0"/>
              <a:t> </a:t>
            </a:r>
            <a:r>
              <a:rPr lang="zh-CN" altLang="en-US" sz="2000" dirty="0"/>
              <a:t>        </a:t>
            </a:r>
            <a:endParaRPr lang="en-CA" sz="2000" i="1" dirty="0">
              <a:solidFill>
                <a:srgbClr val="808080"/>
              </a:solidFill>
            </a:endParaRPr>
          </a:p>
          <a:p>
            <a:r>
              <a:rPr lang="en-CA" sz="2000" dirty="0">
                <a:solidFill>
                  <a:srgbClr val="40A070"/>
                </a:solidFill>
              </a:rPr>
              <a:t>8.</a:t>
            </a:r>
            <a:r>
              <a:rPr lang="en-CA" sz="2000" dirty="0"/>
              <a:t> </a:t>
            </a:r>
            <a:r>
              <a:rPr lang="zh-CN" altLang="en-US" sz="2000" dirty="0"/>
              <a:t>       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--;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9.</a:t>
            </a:r>
            <a:r>
              <a:rPr lang="en-CA" sz="2000" dirty="0"/>
              <a:t> </a:t>
            </a:r>
            <a:r>
              <a:rPr lang="zh-CN" altLang="en-US" sz="2000" dirty="0"/>
              <a:t>    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}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10.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}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11.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b="1" dirty="0">
                <a:solidFill>
                  <a:srgbClr val="000080"/>
                </a:solidFill>
              </a:rPr>
              <a:t>if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numNeeded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&gt; </a:t>
            </a:r>
            <a:r>
              <a:rPr lang="en-CA" sz="2000" dirty="0">
                <a:solidFill>
                  <a:srgbClr val="0000FF"/>
                </a:solidFill>
              </a:rPr>
              <a:t>0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12.</a:t>
            </a:r>
            <a:r>
              <a:rPr lang="en-CA" sz="2000" dirty="0"/>
              <a:t> </a:t>
            </a:r>
            <a:r>
              <a:rPr lang="zh-CN" altLang="en-US" sz="2000" dirty="0"/>
              <a:t>    </a:t>
            </a:r>
            <a:r>
              <a:rPr lang="en-CA" sz="2000" b="1" dirty="0">
                <a:solidFill>
                  <a:srgbClr val="000080"/>
                </a:solidFill>
              </a:rPr>
              <a:t>throw</a:t>
            </a:r>
            <a:r>
              <a:rPr lang="en-CA" sz="2000" dirty="0"/>
              <a:t> </a:t>
            </a:r>
            <a:r>
              <a:rPr lang="en-CA" sz="2000" b="1" dirty="0">
                <a:solidFill>
                  <a:srgbClr val="000080"/>
                </a:solidFill>
              </a:rPr>
              <a:t>new</a:t>
            </a:r>
            <a:r>
              <a:rPr lang="en-CA" sz="2000" dirty="0"/>
              <a:t> </a:t>
            </a:r>
            <a:r>
              <a:rPr lang="en-CA" sz="2000" dirty="0" err="1">
                <a:solidFill>
                  <a:srgbClr val="FF0000"/>
                </a:solidFill>
              </a:rPr>
              <a:t>NotEnoughReplicasException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();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13.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dirty="0">
                <a:solidFill>
                  <a:srgbClr val="666666"/>
                </a:solidFill>
              </a:rPr>
              <a:t>}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14.</a:t>
            </a:r>
            <a:r>
              <a:rPr lang="en-CA" sz="2000" dirty="0">
                <a:solidFill>
                  <a:srgbClr val="666666"/>
                </a:solidFill>
              </a:rPr>
              <a:t>}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0AFC98-695C-1043-959B-E10AF7B5E770}"/>
              </a:ext>
            </a:extLst>
          </p:cNvPr>
          <p:cNvSpPr txBox="1"/>
          <p:nvPr/>
        </p:nvSpPr>
        <p:spPr>
          <a:xfrm>
            <a:off x="6876166" y="1974847"/>
            <a:ext cx="52132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40A070"/>
                </a:solidFill>
              </a:rPr>
              <a:t>15.</a:t>
            </a:r>
            <a:r>
              <a:rPr lang="en-CA" sz="2000" dirty="0"/>
              <a:t> </a:t>
            </a:r>
            <a:r>
              <a:rPr lang="en-CA" sz="2000" b="1" dirty="0">
                <a:solidFill>
                  <a:srgbClr val="000080"/>
                </a:solidFill>
              </a:rPr>
              <a:t>void</a:t>
            </a:r>
            <a:r>
              <a:rPr lang="en-CA" sz="2000" dirty="0"/>
              <a:t>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deleteBlock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(Block blk) {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16.</a:t>
            </a:r>
            <a:r>
              <a:rPr lang="en-CA" sz="2000" dirty="0"/>
              <a:t> </a:t>
            </a:r>
            <a:r>
              <a:rPr lang="zh-CN" altLang="en-US" sz="2000" dirty="0"/>
              <a:t> 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blk.</a:t>
            </a:r>
            <a:r>
              <a:rPr lang="en-CA" sz="2000" b="1" dirty="0" err="1">
                <a:solidFill>
                  <a:srgbClr val="660E7A"/>
                </a:solidFill>
              </a:rPr>
              <a:t>size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=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Long.</a:t>
            </a:r>
            <a:r>
              <a:rPr lang="en-CA" sz="2000" b="1" dirty="0" err="1">
                <a:solidFill>
                  <a:srgbClr val="660E7A"/>
                </a:solidFill>
              </a:rPr>
              <a:t>MAX_VALUE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;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17.</a:t>
            </a:r>
            <a:r>
              <a:rPr lang="en-CA" sz="2000" dirty="0"/>
              <a:t> </a:t>
            </a:r>
          </a:p>
          <a:p>
            <a:r>
              <a:rPr lang="en-CA" sz="2000" dirty="0">
                <a:solidFill>
                  <a:srgbClr val="40A070"/>
                </a:solidFill>
              </a:rPr>
              <a:t>18.</a:t>
            </a:r>
            <a:r>
              <a:rPr lang="zh-CN" altLang="en-US" sz="2000" dirty="0">
                <a:solidFill>
                  <a:srgbClr val="40A070"/>
                </a:solidFill>
              </a:rPr>
              <a:t>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}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5AFF67E1-44E5-1C48-A2ED-42212A3B834B}"/>
              </a:ext>
            </a:extLst>
          </p:cNvPr>
          <p:cNvSpPr/>
          <p:nvPr/>
        </p:nvSpPr>
        <p:spPr>
          <a:xfrm>
            <a:off x="1854241" y="794812"/>
            <a:ext cx="5213266" cy="2896066"/>
          </a:xfrm>
          <a:prstGeom prst="arc">
            <a:avLst>
              <a:gd name="adj1" fmla="val 503266"/>
              <a:gd name="adj2" fmla="val 5542316"/>
            </a:avLst>
          </a:prstGeom>
          <a:ln w="38100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882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E1AEC-6B0B-A84E-BF70-746955CA2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8" y="290292"/>
            <a:ext cx="10813890" cy="868430"/>
          </a:xfrm>
        </p:spPr>
        <p:txBody>
          <a:bodyPr/>
          <a:lstStyle/>
          <a:p>
            <a:r>
              <a:rPr lang="en-US" altLang="zh-CN" dirty="0"/>
              <a:t>Evaluation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ECCB5-A7AF-5F46-ABDB-DE85C549A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638" y="2562895"/>
            <a:ext cx="11530032" cy="3570597"/>
          </a:xfrm>
        </p:spPr>
        <p:txBody>
          <a:bodyPr/>
          <a:lstStyle/>
          <a:p>
            <a:r>
              <a:rPr lang="en-US" dirty="0">
                <a:latin typeface="Gill Sans" charset="0"/>
                <a:ea typeface="Gill Sans" charset="0"/>
                <a:cs typeface="Gill Sans" panose="020B0502020104020203"/>
              </a:rPr>
              <a:t>Evaluated </a:t>
            </a:r>
            <a:r>
              <a:rPr lang="en-US" altLang="zh-CN" dirty="0" err="1">
                <a:latin typeface="Gill Sans" charset="0"/>
                <a:ea typeface="Gill Sans" charset="0"/>
                <a:cs typeface="Gill Sans" panose="020B0502020104020203"/>
              </a:rPr>
              <a:t>Kairux</a:t>
            </a:r>
            <a:r>
              <a:rPr lang="zh-CN" altLang="en-US" dirty="0">
                <a:latin typeface="Gill Sans" charset="0"/>
                <a:ea typeface="Gill Sans" charset="0"/>
                <a:cs typeface="Gill Sans" panose="020B0502020104020203"/>
              </a:rPr>
              <a:t> </a:t>
            </a:r>
            <a:r>
              <a:rPr lang="en-US" dirty="0">
                <a:latin typeface="Gill Sans" charset="0"/>
                <a:ea typeface="Gill Sans" charset="0"/>
                <a:cs typeface="Gill Sans" panose="020B0502020104020203"/>
              </a:rPr>
              <a:t>on 1</a:t>
            </a:r>
            <a:r>
              <a:rPr lang="en-US" altLang="zh-CN" dirty="0">
                <a:latin typeface="Gill Sans" charset="0"/>
                <a:ea typeface="Gill Sans" charset="0"/>
                <a:cs typeface="Gill Sans" panose="020B0502020104020203"/>
              </a:rPr>
              <a:t>0</a:t>
            </a:r>
            <a:r>
              <a:rPr lang="en-US" dirty="0">
                <a:latin typeface="Gill Sans" charset="0"/>
                <a:ea typeface="Gill Sans" charset="0"/>
                <a:cs typeface="Gill Sans" panose="020B0502020104020203"/>
              </a:rPr>
              <a:t> cases from JVM distributed systems </a:t>
            </a:r>
          </a:p>
          <a:p>
            <a:pPr lvl="1"/>
            <a:r>
              <a:rPr lang="en-US" dirty="0">
                <a:latin typeface="Gill Sans" charset="0"/>
                <a:ea typeface="Gill Sans" charset="0"/>
                <a:cs typeface="Gill Sans" panose="020B0502020104020203"/>
              </a:rPr>
              <a:t>HDFS, HBase, </a:t>
            </a:r>
            <a:r>
              <a:rPr lang="en-US" dirty="0" err="1">
                <a:latin typeface="Gill Sans" charset="0"/>
                <a:ea typeface="Gill Sans" charset="0"/>
                <a:cs typeface="Gill Sans" panose="020B0502020104020203"/>
              </a:rPr>
              <a:t>ZooKeeper</a:t>
            </a:r>
            <a:endParaRPr lang="en-US" dirty="0">
              <a:latin typeface="Gill Sans" charset="0"/>
              <a:ea typeface="Gill Sans" charset="0"/>
              <a:cs typeface="Gill Sans" panose="020B0502020104020203"/>
            </a:endParaRPr>
          </a:p>
          <a:p>
            <a:pPr lvl="1"/>
            <a:r>
              <a:rPr lang="en-US" altLang="zh-CN" dirty="0">
                <a:latin typeface="Gill Sans" charset="0"/>
                <a:ea typeface="Gill Sans" charset="0"/>
                <a:cs typeface="Gill Sans" panose="020B0502020104020203"/>
              </a:rPr>
              <a:t>One</a:t>
            </a:r>
            <a:r>
              <a:rPr lang="zh-CN" altLang="en-US" dirty="0">
                <a:latin typeface="Gill Sans" charset="0"/>
                <a:ea typeface="Gill Sans" charset="0"/>
                <a:cs typeface="Gill Sans" panose="020B0502020104020203"/>
              </a:rPr>
              <a:t> </a:t>
            </a:r>
            <a:r>
              <a:rPr lang="en-US" altLang="zh-CN" dirty="0">
                <a:latin typeface="Gill Sans" charset="0"/>
                <a:ea typeface="Gill Sans" charset="0"/>
                <a:cs typeface="Gill Sans" panose="020B0502020104020203"/>
              </a:rPr>
              <a:t>case</a:t>
            </a:r>
            <a:r>
              <a:rPr lang="zh-CN" altLang="en-US" dirty="0">
                <a:latin typeface="Gill Sans" charset="0"/>
                <a:ea typeface="Gill Sans" charset="0"/>
                <a:cs typeface="Gill Sans" panose="020B0502020104020203"/>
              </a:rPr>
              <a:t> </a:t>
            </a:r>
            <a:r>
              <a:rPr lang="en-US" dirty="0">
                <a:latin typeface="Gill Sans" charset="0"/>
                <a:ea typeface="Gill Sans" charset="0"/>
                <a:cs typeface="Gill Sans" panose="020B0502020104020203"/>
              </a:rPr>
              <a:t>with noisy </a:t>
            </a:r>
            <a:r>
              <a:rPr lang="en-US" altLang="zh-CN" dirty="0">
                <a:latin typeface="Gill Sans" charset="0"/>
                <a:ea typeface="Gill Sans" charset="0"/>
                <a:cs typeface="Gill Sans" panose="020B0502020104020203"/>
              </a:rPr>
              <a:t>operations</a:t>
            </a:r>
            <a:r>
              <a:rPr lang="en-US" dirty="0">
                <a:latin typeface="Gill Sans" charset="0"/>
                <a:ea typeface="Gill Sans" charset="0"/>
                <a:cs typeface="Gill Sans" panose="020B0502020104020203"/>
              </a:rPr>
              <a:t> generated from manual reproduction</a:t>
            </a:r>
          </a:p>
          <a:p>
            <a:pPr lvl="1"/>
            <a:endParaRPr lang="en-US" dirty="0">
              <a:latin typeface="Gill Sans" charset="0"/>
              <a:ea typeface="Gill Sans" charset="0"/>
              <a:cs typeface="Gill Sans" panose="020B0502020104020203"/>
            </a:endParaRPr>
          </a:p>
          <a:p>
            <a:endParaRPr lang="en-US" dirty="0">
              <a:latin typeface="Gill Sans" charset="0"/>
              <a:ea typeface="Gill Sans" charset="0"/>
              <a:cs typeface="Gill Sans" panose="020B0502020104020203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7166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60B9B-0901-BE48-A527-7FFB01F74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8" y="290292"/>
            <a:ext cx="10813890" cy="868430"/>
          </a:xfrm>
        </p:spPr>
        <p:txBody>
          <a:bodyPr/>
          <a:lstStyle/>
          <a:p>
            <a:r>
              <a:rPr lang="en-US" altLang="zh-CN" dirty="0"/>
              <a:t>Effectiveness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 err="1"/>
              <a:t>Kairux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9EE45A1-75B0-084A-BDBB-C8830C9D6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638" y="2108461"/>
            <a:ext cx="11530032" cy="3653710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Successfully </a:t>
            </a:r>
            <a:r>
              <a:rPr lang="en-US" altLang="zh-CN" dirty="0">
                <a:latin typeface="Gill Sans" charset="0"/>
                <a:ea typeface="Gill Sans" charset="0"/>
                <a:cs typeface="Gill Sans" charset="0"/>
              </a:rPr>
              <a:t>finds</a:t>
            </a:r>
            <a:r>
              <a:rPr lang="zh-CN" altLang="en-US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ea typeface="Gill Sans" charset="0"/>
                <a:cs typeface="Gill Sans" charset="0"/>
              </a:rPr>
              <a:t>inflection</a:t>
            </a:r>
            <a:r>
              <a:rPr lang="zh-CN" altLang="en-US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ea typeface="Gill Sans" charset="0"/>
                <a:cs typeface="Gill Sans" charset="0"/>
              </a:rPr>
              <a:t>points</a:t>
            </a:r>
            <a:r>
              <a:rPr lang="zh-CN" altLang="en-US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ea typeface="Gill Sans" charset="0"/>
                <a:cs typeface="Gill Sans" charset="0"/>
              </a:rPr>
              <a:t>for</a:t>
            </a:r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 7</a:t>
            </a:r>
          </a:p>
          <a:p>
            <a:pPr lvl="1"/>
            <a:r>
              <a:rPr lang="en-US" altLang="zh-CN" dirty="0">
                <a:latin typeface="Gill Sans" charset="0"/>
                <a:ea typeface="Gill Sans" charset="0"/>
                <a:cs typeface="Gill Sans" charset="0"/>
              </a:rPr>
              <a:t>3</a:t>
            </a:r>
            <a:r>
              <a:rPr lang="zh-CN" altLang="en-US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ea typeface="Gill Sans" charset="0"/>
                <a:cs typeface="Gill Sans" charset="0"/>
              </a:rPr>
              <a:t>unsuccessful</a:t>
            </a:r>
            <a:r>
              <a:rPr lang="zh-CN" altLang="en-US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ea typeface="Gill Sans" charset="0"/>
                <a:cs typeface="Gill Sans" charset="0"/>
              </a:rPr>
              <a:t>cases:</a:t>
            </a:r>
            <a:r>
              <a:rPr lang="zh-CN" altLang="en-US" dirty="0">
                <a:latin typeface="Gill Sans" charset="0"/>
                <a:ea typeface="Gill Sans" charset="0"/>
                <a:cs typeface="Gill Sans" charset="0"/>
              </a:rPr>
              <a:t> </a:t>
            </a:r>
            <a:endParaRPr lang="en-GB" altLang="zh-CN" dirty="0">
              <a:latin typeface="Gill Sans" charset="0"/>
              <a:ea typeface="Gill Sans" charset="0"/>
              <a:cs typeface="Gill Sans" charset="0"/>
            </a:endParaRPr>
          </a:p>
          <a:p>
            <a:pPr lvl="2"/>
            <a:r>
              <a:rPr lang="en-US" altLang="zh-CN" dirty="0">
                <a:latin typeface="Gill Sans" charset="0"/>
                <a:ea typeface="Gill Sans" charset="0"/>
                <a:cs typeface="Gill Sans" charset="0"/>
              </a:rPr>
              <a:t>root</a:t>
            </a:r>
            <a:r>
              <a:rPr lang="zh-CN" altLang="en-US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ea typeface="Gill Sans" charset="0"/>
                <a:cs typeface="Gill Sans" charset="0"/>
              </a:rPr>
              <a:t>cause</a:t>
            </a:r>
            <a:r>
              <a:rPr lang="zh-CN" altLang="en-US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ea typeface="Gill Sans" charset="0"/>
                <a:cs typeface="Gill Sans" charset="0"/>
              </a:rPr>
              <a:t>location</a:t>
            </a:r>
            <a:r>
              <a:rPr lang="zh-CN" altLang="en-US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ea typeface="Gill Sans" charset="0"/>
                <a:cs typeface="Gill Sans" charset="0"/>
              </a:rPr>
              <a:t>cannot</a:t>
            </a:r>
            <a:r>
              <a:rPr lang="zh-CN" altLang="en-US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ea typeface="Gill Sans" charset="0"/>
                <a:cs typeface="Gill Sans" charset="0"/>
              </a:rPr>
              <a:t>be</a:t>
            </a:r>
            <a:r>
              <a:rPr lang="zh-CN" altLang="en-US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ea typeface="Gill Sans" charset="0"/>
                <a:cs typeface="Gill Sans" charset="0"/>
              </a:rPr>
              <a:t>reached</a:t>
            </a:r>
            <a:r>
              <a:rPr lang="zh-CN" altLang="en-US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ea typeface="Gill Sans" charset="0"/>
                <a:cs typeface="Gill Sans" charset="0"/>
              </a:rPr>
              <a:t>by</a:t>
            </a:r>
            <a:r>
              <a:rPr lang="zh-CN" altLang="en-US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ea typeface="Gill Sans" charset="0"/>
                <a:cs typeface="Gill Sans" charset="0"/>
              </a:rPr>
              <a:t>modifying</a:t>
            </a:r>
            <a:r>
              <a:rPr lang="zh-CN" altLang="en-US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ea typeface="Gill Sans" charset="0"/>
                <a:cs typeface="Gill Sans" charset="0"/>
              </a:rPr>
              <a:t>unit</a:t>
            </a:r>
            <a:r>
              <a:rPr lang="zh-CN" altLang="en-US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ea typeface="Gill Sans" charset="0"/>
                <a:cs typeface="Gill Sans" charset="0"/>
              </a:rPr>
              <a:t>tests</a:t>
            </a:r>
            <a:endParaRPr lang="en-US" dirty="0">
              <a:latin typeface="Gill Sans" charset="0"/>
              <a:ea typeface="Gill Sans" charset="0"/>
              <a:cs typeface="Gill Sans" charset="0"/>
            </a:endParaRPr>
          </a:p>
          <a:p>
            <a:endParaRPr lang="en-US" altLang="zh-CN" dirty="0"/>
          </a:p>
          <a:p>
            <a:r>
              <a:rPr lang="en-US" altLang="zh-CN" dirty="0"/>
              <a:t>Reduces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#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instructions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diagnose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941E910-3741-B348-ABDE-AEB92C48D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98605"/>
              </p:ext>
            </p:extLst>
          </p:nvPr>
        </p:nvGraphicFramePr>
        <p:xfrm>
          <a:off x="824708" y="4423229"/>
          <a:ext cx="106923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3772">
                  <a:extLst>
                    <a:ext uri="{9D8B030D-6E8A-4147-A177-3AD203B41FA5}">
                      <a16:colId xmlns:a16="http://schemas.microsoft.com/office/drawing/2014/main" val="4165253712"/>
                    </a:ext>
                  </a:extLst>
                </a:gridCol>
                <a:gridCol w="3549063">
                  <a:extLst>
                    <a:ext uri="{9D8B030D-6E8A-4147-A177-3AD203B41FA5}">
                      <a16:colId xmlns:a16="http://schemas.microsoft.com/office/drawing/2014/main" val="2735017144"/>
                    </a:ext>
                  </a:extLst>
                </a:gridCol>
                <a:gridCol w="3466767">
                  <a:extLst>
                    <a:ext uri="{9D8B030D-6E8A-4147-A177-3AD203B41FA5}">
                      <a16:colId xmlns:a16="http://schemas.microsoft.com/office/drawing/2014/main" val="909069797"/>
                    </a:ext>
                  </a:extLst>
                </a:gridCol>
                <a:gridCol w="2672776">
                  <a:extLst>
                    <a:ext uri="{9D8B030D-6E8A-4147-A177-3AD203B41FA5}">
                      <a16:colId xmlns:a16="http://schemas.microsoft.com/office/drawing/2014/main" val="1003051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#</a:t>
                      </a:r>
                      <a:r>
                        <a:rPr lang="zh-CN" altLang="en-US" sz="24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 </a:t>
                      </a:r>
                      <a:r>
                        <a:rPr lang="en-US" altLang="zh-CN" sz="24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instr.</a:t>
                      </a:r>
                      <a:r>
                        <a:rPr lang="zh-CN" altLang="en-US" sz="24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 </a:t>
                      </a:r>
                      <a:r>
                        <a:rPr lang="en-US" altLang="zh-CN" sz="24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in</a:t>
                      </a:r>
                      <a:r>
                        <a:rPr lang="zh-CN" altLang="en-US" sz="24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 </a:t>
                      </a:r>
                      <a:r>
                        <a:rPr lang="en-US" altLang="zh-CN" sz="24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dynamic</a:t>
                      </a:r>
                      <a:r>
                        <a:rPr lang="zh-CN" altLang="en-US" sz="24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 </a:t>
                      </a:r>
                      <a:r>
                        <a:rPr lang="en-US" altLang="zh-CN" sz="24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slice</a:t>
                      </a:r>
                      <a:endParaRPr lang="en-US" sz="2400" b="0" i="0" dirty="0">
                        <a:latin typeface="Gill Sans" panose="020B0502020104020203" pitchFamily="34" charset="-79"/>
                        <a:cs typeface="Gill Sans" panose="020B0502020104020203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#</a:t>
                      </a:r>
                      <a:r>
                        <a:rPr lang="zh-CN" altLang="en-US" sz="24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 </a:t>
                      </a:r>
                      <a:r>
                        <a:rPr lang="en-US" altLang="zh-CN" sz="24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instr.</a:t>
                      </a:r>
                      <a:r>
                        <a:rPr lang="zh-CN" altLang="en-US" sz="24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 </a:t>
                      </a:r>
                      <a:r>
                        <a:rPr lang="en-US" altLang="zh-CN" sz="24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in</a:t>
                      </a:r>
                      <a:r>
                        <a:rPr lang="zh-CN" altLang="en-US" sz="24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 </a:t>
                      </a:r>
                      <a:r>
                        <a:rPr lang="en-US" altLang="zh-CN" sz="24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longest</a:t>
                      </a:r>
                      <a:r>
                        <a:rPr lang="zh-CN" altLang="en-US" sz="24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 </a:t>
                      </a:r>
                      <a:r>
                        <a:rPr lang="en-US" altLang="zh-CN" sz="24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prefix</a:t>
                      </a:r>
                      <a:endParaRPr lang="en-US" sz="2400" b="0" i="0" dirty="0">
                        <a:latin typeface="Gill Sans" panose="020B0502020104020203" pitchFamily="34" charset="-79"/>
                        <a:cs typeface="Gill Sans" panose="020B0502020104020203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#</a:t>
                      </a:r>
                      <a:r>
                        <a:rPr lang="zh-CN" altLang="en-US" sz="24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 </a:t>
                      </a:r>
                      <a:r>
                        <a:rPr lang="en-US" altLang="zh-CN" sz="24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tests</a:t>
                      </a:r>
                      <a:r>
                        <a:rPr lang="zh-CN" altLang="en-US" sz="24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 </a:t>
                      </a:r>
                      <a:r>
                        <a:rPr lang="en-US" altLang="zh-CN" sz="24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combined</a:t>
                      </a:r>
                      <a:endParaRPr lang="en-US" sz="2400" b="0" i="0" dirty="0">
                        <a:latin typeface="Gill Sans" panose="020B0502020104020203" pitchFamily="34" charset="-79"/>
                        <a:cs typeface="Gill Sans" panose="020B0502020104020203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821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Avg.</a:t>
                      </a:r>
                      <a:endParaRPr lang="en-US" sz="2400" b="0" i="0" dirty="0">
                        <a:solidFill>
                          <a:schemeClr val="tx1">
                            <a:lumMod val="50000"/>
                          </a:schemeClr>
                        </a:solidFill>
                        <a:latin typeface="Gill Sans" panose="020B0502020104020203" pitchFamily="34" charset="-79"/>
                        <a:cs typeface="Gill Sans" panose="020B0502020104020203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309</a:t>
                      </a:r>
                      <a:endParaRPr lang="en-US" sz="2400" b="0" i="0" dirty="0">
                        <a:solidFill>
                          <a:schemeClr val="tx1">
                            <a:lumMod val="50000"/>
                          </a:schemeClr>
                        </a:solidFill>
                        <a:latin typeface="Gill Sans" panose="020B0502020104020203" pitchFamily="34" charset="-79"/>
                        <a:cs typeface="Gill Sans" panose="020B0502020104020203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165</a:t>
                      </a:r>
                      <a:endParaRPr lang="en-US" sz="2400" b="0" i="0" dirty="0">
                        <a:solidFill>
                          <a:schemeClr val="tx1">
                            <a:lumMod val="50000"/>
                          </a:schemeClr>
                        </a:solidFill>
                        <a:latin typeface="Gill Sans" panose="020B0502020104020203" pitchFamily="34" charset="-79"/>
                        <a:cs typeface="Gill Sans" panose="020B0502020104020203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1.43</a:t>
                      </a:r>
                      <a:endParaRPr lang="en-US" sz="2400" b="0" i="0" dirty="0">
                        <a:solidFill>
                          <a:schemeClr val="tx1">
                            <a:lumMod val="50000"/>
                          </a:schemeClr>
                        </a:solidFill>
                        <a:latin typeface="Gill Sans" panose="020B0502020104020203" pitchFamily="34" charset="-79"/>
                        <a:cs typeface="Gill Sans" panose="020B0502020104020203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487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6390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60B9B-0901-BE48-A527-7FFB01F74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8" y="290292"/>
            <a:ext cx="10813890" cy="868430"/>
          </a:xfrm>
        </p:spPr>
        <p:txBody>
          <a:bodyPr/>
          <a:lstStyle/>
          <a:p>
            <a:r>
              <a:rPr lang="en-US" altLang="zh-CN" dirty="0"/>
              <a:t>Effectiveness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 err="1"/>
              <a:t>Kairux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8698B-17AB-2B49-8CDC-F2C3998A9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638" y="2108461"/>
            <a:ext cx="11530032" cy="3653710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Successfully </a:t>
            </a:r>
            <a:r>
              <a:rPr lang="en-US" altLang="zh-CN" dirty="0">
                <a:latin typeface="Gill Sans" charset="0"/>
                <a:ea typeface="Gill Sans" charset="0"/>
                <a:cs typeface="Gill Sans" charset="0"/>
              </a:rPr>
              <a:t>finds</a:t>
            </a:r>
            <a:r>
              <a:rPr lang="zh-CN" altLang="en-US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ea typeface="Gill Sans" charset="0"/>
                <a:cs typeface="Gill Sans" charset="0"/>
              </a:rPr>
              <a:t>inflection</a:t>
            </a:r>
            <a:r>
              <a:rPr lang="zh-CN" altLang="en-US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ea typeface="Gill Sans" charset="0"/>
                <a:cs typeface="Gill Sans" charset="0"/>
              </a:rPr>
              <a:t>points</a:t>
            </a:r>
            <a:r>
              <a:rPr lang="zh-CN" altLang="en-US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ea typeface="Gill Sans" charset="0"/>
                <a:cs typeface="Gill Sans" charset="0"/>
              </a:rPr>
              <a:t>for</a:t>
            </a:r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 7</a:t>
            </a:r>
          </a:p>
          <a:p>
            <a:pPr lvl="1"/>
            <a:r>
              <a:rPr lang="en-US" altLang="zh-CN" dirty="0">
                <a:latin typeface="Gill Sans" charset="0"/>
                <a:ea typeface="Gill Sans" charset="0"/>
                <a:cs typeface="Gill Sans" charset="0"/>
              </a:rPr>
              <a:t>3</a:t>
            </a:r>
            <a:r>
              <a:rPr lang="zh-CN" altLang="en-US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ea typeface="Gill Sans" charset="0"/>
                <a:cs typeface="Gill Sans" charset="0"/>
              </a:rPr>
              <a:t>unsuccessful</a:t>
            </a:r>
            <a:r>
              <a:rPr lang="zh-CN" altLang="en-US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ea typeface="Gill Sans" charset="0"/>
                <a:cs typeface="Gill Sans" charset="0"/>
              </a:rPr>
              <a:t>cases:</a:t>
            </a:r>
            <a:r>
              <a:rPr lang="zh-CN" altLang="en-US" dirty="0">
                <a:latin typeface="Gill Sans" charset="0"/>
                <a:ea typeface="Gill Sans" charset="0"/>
                <a:cs typeface="Gill Sans" charset="0"/>
              </a:rPr>
              <a:t> </a:t>
            </a:r>
            <a:endParaRPr lang="en-GB" altLang="zh-CN" dirty="0">
              <a:latin typeface="Gill Sans" charset="0"/>
              <a:ea typeface="Gill Sans" charset="0"/>
              <a:cs typeface="Gill Sans" charset="0"/>
            </a:endParaRPr>
          </a:p>
          <a:p>
            <a:pPr lvl="2"/>
            <a:r>
              <a:rPr lang="en-US" altLang="zh-CN" dirty="0">
                <a:latin typeface="Gill Sans" charset="0"/>
                <a:ea typeface="Gill Sans" charset="0"/>
                <a:cs typeface="Gill Sans" charset="0"/>
              </a:rPr>
              <a:t>root</a:t>
            </a:r>
            <a:r>
              <a:rPr lang="zh-CN" altLang="en-US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ea typeface="Gill Sans" charset="0"/>
                <a:cs typeface="Gill Sans" charset="0"/>
              </a:rPr>
              <a:t>cause</a:t>
            </a:r>
            <a:r>
              <a:rPr lang="zh-CN" altLang="en-US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ea typeface="Gill Sans" charset="0"/>
                <a:cs typeface="Gill Sans" charset="0"/>
              </a:rPr>
              <a:t>location</a:t>
            </a:r>
            <a:r>
              <a:rPr lang="zh-CN" altLang="en-US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ea typeface="Gill Sans" charset="0"/>
                <a:cs typeface="Gill Sans" charset="0"/>
              </a:rPr>
              <a:t>cannot</a:t>
            </a:r>
            <a:r>
              <a:rPr lang="zh-CN" altLang="en-US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ea typeface="Gill Sans" charset="0"/>
                <a:cs typeface="Gill Sans" charset="0"/>
              </a:rPr>
              <a:t>be</a:t>
            </a:r>
            <a:r>
              <a:rPr lang="zh-CN" altLang="en-US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ea typeface="Gill Sans" charset="0"/>
                <a:cs typeface="Gill Sans" charset="0"/>
              </a:rPr>
              <a:t>reached</a:t>
            </a:r>
            <a:r>
              <a:rPr lang="zh-CN" altLang="en-US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ea typeface="Gill Sans" charset="0"/>
                <a:cs typeface="Gill Sans" charset="0"/>
              </a:rPr>
              <a:t>by</a:t>
            </a:r>
            <a:r>
              <a:rPr lang="zh-CN" altLang="en-US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ea typeface="Gill Sans" charset="0"/>
                <a:cs typeface="Gill Sans" charset="0"/>
              </a:rPr>
              <a:t>modifying</a:t>
            </a:r>
            <a:r>
              <a:rPr lang="zh-CN" altLang="en-US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ea typeface="Gill Sans" charset="0"/>
                <a:cs typeface="Gill Sans" charset="0"/>
              </a:rPr>
              <a:t>unit</a:t>
            </a:r>
            <a:r>
              <a:rPr lang="zh-CN" altLang="en-US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ea typeface="Gill Sans" charset="0"/>
                <a:cs typeface="Gill Sans" charset="0"/>
              </a:rPr>
              <a:t>tests</a:t>
            </a:r>
            <a:endParaRPr lang="en-US" dirty="0">
              <a:latin typeface="Gill Sans" charset="0"/>
              <a:ea typeface="Gill Sans" charset="0"/>
              <a:cs typeface="Gill Sans" charset="0"/>
            </a:endParaRPr>
          </a:p>
          <a:p>
            <a:endParaRPr lang="en-US" altLang="zh-CN" dirty="0"/>
          </a:p>
          <a:p>
            <a:r>
              <a:rPr lang="en-US" altLang="zh-CN" dirty="0"/>
              <a:t>Reduces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#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instructions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diagnose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75DF705-41B9-490B-BE1E-65506AB76C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003895"/>
              </p:ext>
            </p:extLst>
          </p:nvPr>
        </p:nvGraphicFramePr>
        <p:xfrm>
          <a:off x="824708" y="4423229"/>
          <a:ext cx="106923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3772">
                  <a:extLst>
                    <a:ext uri="{9D8B030D-6E8A-4147-A177-3AD203B41FA5}">
                      <a16:colId xmlns:a16="http://schemas.microsoft.com/office/drawing/2014/main" val="4165253712"/>
                    </a:ext>
                  </a:extLst>
                </a:gridCol>
                <a:gridCol w="3549063">
                  <a:extLst>
                    <a:ext uri="{9D8B030D-6E8A-4147-A177-3AD203B41FA5}">
                      <a16:colId xmlns:a16="http://schemas.microsoft.com/office/drawing/2014/main" val="2735017144"/>
                    </a:ext>
                  </a:extLst>
                </a:gridCol>
                <a:gridCol w="3466767">
                  <a:extLst>
                    <a:ext uri="{9D8B030D-6E8A-4147-A177-3AD203B41FA5}">
                      <a16:colId xmlns:a16="http://schemas.microsoft.com/office/drawing/2014/main" val="909069797"/>
                    </a:ext>
                  </a:extLst>
                </a:gridCol>
                <a:gridCol w="2672776">
                  <a:extLst>
                    <a:ext uri="{9D8B030D-6E8A-4147-A177-3AD203B41FA5}">
                      <a16:colId xmlns:a16="http://schemas.microsoft.com/office/drawing/2014/main" val="1003051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#</a:t>
                      </a:r>
                      <a:r>
                        <a:rPr lang="zh-CN" altLang="en-US" sz="24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 </a:t>
                      </a:r>
                      <a:r>
                        <a:rPr lang="en-US" altLang="zh-CN" sz="24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instr.</a:t>
                      </a:r>
                      <a:r>
                        <a:rPr lang="zh-CN" altLang="en-US" sz="24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 </a:t>
                      </a:r>
                      <a:r>
                        <a:rPr lang="en-US" altLang="zh-CN" sz="24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in</a:t>
                      </a:r>
                      <a:r>
                        <a:rPr lang="zh-CN" altLang="en-US" sz="24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 </a:t>
                      </a:r>
                      <a:r>
                        <a:rPr lang="en-US" altLang="zh-CN" sz="24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dynamic</a:t>
                      </a:r>
                      <a:r>
                        <a:rPr lang="zh-CN" altLang="en-US" sz="24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 </a:t>
                      </a:r>
                      <a:r>
                        <a:rPr lang="en-US" altLang="zh-CN" sz="24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slice</a:t>
                      </a:r>
                      <a:endParaRPr lang="en-US" sz="2400" b="0" i="0" dirty="0">
                        <a:latin typeface="Gill Sans" panose="020B0502020104020203" pitchFamily="34" charset="-79"/>
                        <a:cs typeface="Gill Sans" panose="020B0502020104020203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#</a:t>
                      </a:r>
                      <a:r>
                        <a:rPr lang="zh-CN" altLang="en-US" sz="24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 </a:t>
                      </a:r>
                      <a:r>
                        <a:rPr lang="en-US" altLang="zh-CN" sz="24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instr.</a:t>
                      </a:r>
                      <a:r>
                        <a:rPr lang="zh-CN" altLang="en-US" sz="24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 </a:t>
                      </a:r>
                      <a:r>
                        <a:rPr lang="en-US" altLang="zh-CN" sz="24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in</a:t>
                      </a:r>
                      <a:r>
                        <a:rPr lang="zh-CN" altLang="en-US" sz="24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 </a:t>
                      </a:r>
                      <a:r>
                        <a:rPr lang="en-US" altLang="zh-CN" sz="24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longest</a:t>
                      </a:r>
                      <a:r>
                        <a:rPr lang="zh-CN" altLang="en-US" sz="24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 </a:t>
                      </a:r>
                      <a:r>
                        <a:rPr lang="en-US" altLang="zh-CN" sz="24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prefix</a:t>
                      </a:r>
                      <a:endParaRPr lang="en-US" sz="2400" b="0" i="0" dirty="0">
                        <a:latin typeface="Gill Sans" panose="020B0502020104020203" pitchFamily="34" charset="-79"/>
                        <a:cs typeface="Gill Sans" panose="020B0502020104020203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#</a:t>
                      </a:r>
                      <a:r>
                        <a:rPr lang="zh-CN" altLang="en-US" sz="24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 </a:t>
                      </a:r>
                      <a:r>
                        <a:rPr lang="en-US" altLang="zh-CN" sz="24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tests</a:t>
                      </a:r>
                      <a:r>
                        <a:rPr lang="zh-CN" altLang="en-US" sz="24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 </a:t>
                      </a:r>
                      <a:r>
                        <a:rPr lang="en-US" altLang="zh-CN" sz="24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combined</a:t>
                      </a:r>
                      <a:endParaRPr lang="en-US" sz="2400" b="0" i="0" dirty="0">
                        <a:latin typeface="Gill Sans" panose="020B0502020104020203" pitchFamily="34" charset="-79"/>
                        <a:cs typeface="Gill Sans" panose="020B0502020104020203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821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Avg.</a:t>
                      </a:r>
                      <a:endParaRPr lang="en-US" sz="2400" b="0" i="0" dirty="0">
                        <a:solidFill>
                          <a:schemeClr val="tx1">
                            <a:lumMod val="50000"/>
                          </a:schemeClr>
                        </a:solidFill>
                        <a:latin typeface="Gill Sans" panose="020B0502020104020203" pitchFamily="34" charset="-79"/>
                        <a:cs typeface="Gill Sans" panose="020B0502020104020203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309</a:t>
                      </a:r>
                      <a:endParaRPr lang="en-US" sz="2400" b="0" i="0" dirty="0">
                        <a:solidFill>
                          <a:schemeClr val="tx1">
                            <a:lumMod val="50000"/>
                          </a:schemeClr>
                        </a:solidFill>
                        <a:latin typeface="Gill Sans" panose="020B0502020104020203" pitchFamily="34" charset="-79"/>
                        <a:cs typeface="Gill Sans" panose="020B0502020104020203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165</a:t>
                      </a:r>
                      <a:endParaRPr lang="en-US" sz="2400" b="0" i="0" dirty="0">
                        <a:solidFill>
                          <a:schemeClr val="tx1">
                            <a:lumMod val="50000"/>
                          </a:schemeClr>
                        </a:solidFill>
                        <a:latin typeface="Gill Sans" panose="020B0502020104020203" pitchFamily="34" charset="-79"/>
                        <a:cs typeface="Gill Sans" panose="020B0502020104020203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1.43</a:t>
                      </a:r>
                      <a:endParaRPr lang="en-US" sz="2400" b="0" i="0" dirty="0">
                        <a:solidFill>
                          <a:schemeClr val="tx1">
                            <a:lumMod val="50000"/>
                          </a:schemeClr>
                        </a:solidFill>
                        <a:latin typeface="Gill Sans" panose="020B0502020104020203" pitchFamily="34" charset="-79"/>
                        <a:cs typeface="Gill Sans" panose="020B0502020104020203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487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1633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63663-E140-3240-A573-3D80E5482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8" y="290292"/>
            <a:ext cx="10813890" cy="868430"/>
          </a:xfrm>
        </p:spPr>
        <p:txBody>
          <a:bodyPr>
            <a:normAutofit/>
          </a:bodyPr>
          <a:lstStyle/>
          <a:p>
            <a:r>
              <a:rPr lang="en-US" altLang="zh-CN" dirty="0"/>
              <a:t>Root</a:t>
            </a:r>
            <a:r>
              <a:rPr lang="zh-CN" altLang="en-US" dirty="0"/>
              <a:t> </a:t>
            </a:r>
            <a:r>
              <a:rPr lang="en-US" altLang="zh-CN" dirty="0"/>
              <a:t>Cause</a:t>
            </a:r>
            <a:r>
              <a:rPr lang="zh-CN" altLang="en-US" dirty="0"/>
              <a:t> </a:t>
            </a:r>
            <a:r>
              <a:rPr lang="en-US" altLang="zh-CN" dirty="0"/>
              <a:t>Localization is Challenging</a:t>
            </a: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BC9D40D-134E-9D41-A92E-361AB8559A32}"/>
              </a:ext>
            </a:extLst>
          </p:cNvPr>
          <p:cNvSpPr/>
          <p:nvPr/>
        </p:nvSpPr>
        <p:spPr>
          <a:xfrm>
            <a:off x="2682126" y="2287330"/>
            <a:ext cx="2176443" cy="864000"/>
          </a:xfrm>
          <a:prstGeom prst="round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Failure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Reproduction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81DB1DF-EDD2-E745-B776-CC5B862F0D88}"/>
              </a:ext>
            </a:extLst>
          </p:cNvPr>
          <p:cNvSpPr/>
          <p:nvPr/>
        </p:nvSpPr>
        <p:spPr>
          <a:xfrm>
            <a:off x="6838941" y="2270451"/>
            <a:ext cx="2199621" cy="864000"/>
          </a:xfrm>
          <a:prstGeom prst="round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Root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Cause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Localization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1FA7D52-6BF0-4F44-B85D-B60BAD8959E2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1791908" y="2719330"/>
            <a:ext cx="890218" cy="2868"/>
          </a:xfrm>
          <a:prstGeom prst="straightConnector1">
            <a:avLst/>
          </a:prstGeom>
          <a:ln w="25400">
            <a:solidFill>
              <a:schemeClr val="tx1">
                <a:lumMod val="50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1246110-FC78-A849-8FA3-88732F2CA716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4858569" y="2702451"/>
            <a:ext cx="1980372" cy="16879"/>
          </a:xfrm>
          <a:prstGeom prst="straightConnector1">
            <a:avLst/>
          </a:prstGeom>
          <a:ln w="25400">
            <a:solidFill>
              <a:schemeClr val="tx1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E87B9BB-821C-DC45-9716-9F292A673CC5}"/>
              </a:ext>
            </a:extLst>
          </p:cNvPr>
          <p:cNvSpPr txBox="1"/>
          <p:nvPr/>
        </p:nvSpPr>
        <p:spPr>
          <a:xfrm>
            <a:off x="4962297" y="1767034"/>
            <a:ext cx="1772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i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Failure</a:t>
            </a:r>
            <a:r>
              <a:rPr lang="zh-CN" altLang="en-US" sz="2400" i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400" i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Execution</a:t>
            </a:r>
            <a:endParaRPr lang="en-US" sz="2400" i="1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BF0B19-79D6-D140-A2B7-ECBF2C027CCA}"/>
              </a:ext>
            </a:extLst>
          </p:cNvPr>
          <p:cNvSpPr txBox="1"/>
          <p:nvPr/>
        </p:nvSpPr>
        <p:spPr>
          <a:xfrm>
            <a:off x="9266981" y="3266724"/>
            <a:ext cx="2012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Root</a:t>
            </a:r>
            <a:r>
              <a:rPr lang="zh-CN" altLang="en-US" sz="2400" b="1" i="1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400" b="1" i="1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Cause</a:t>
            </a:r>
            <a:endParaRPr lang="en-US" sz="2400" b="1" i="1" dirty="0">
              <a:solidFill>
                <a:srgbClr val="FF0000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9099452-6DC4-3249-A9AF-685C0A64B83E}"/>
              </a:ext>
            </a:extLst>
          </p:cNvPr>
          <p:cNvSpPr txBox="1"/>
          <p:nvPr/>
        </p:nvSpPr>
        <p:spPr>
          <a:xfrm>
            <a:off x="385763" y="3266725"/>
            <a:ext cx="2012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i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Bug</a:t>
            </a:r>
            <a:r>
              <a:rPr lang="zh-CN" altLang="en-US" sz="2400" i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400" i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Report</a:t>
            </a:r>
            <a:endParaRPr lang="en-US" sz="2400" i="1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7DC6FC5-BB61-854B-93B0-77EF170BC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4787" y="2301454"/>
            <a:ext cx="847121" cy="8471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0750D2D-98A8-A946-96EC-33923803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7609" y="2416701"/>
            <a:ext cx="571500" cy="571500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14C1195-3359-DE4A-B3B8-5B93CC6FE4B7}"/>
              </a:ext>
            </a:extLst>
          </p:cNvPr>
          <p:cNvCxnSpPr>
            <a:cxnSpLocks/>
            <a:stCxn id="5" idx="3"/>
            <a:endCxn id="20" idx="1"/>
          </p:cNvCxnSpPr>
          <p:nvPr/>
        </p:nvCxnSpPr>
        <p:spPr>
          <a:xfrm>
            <a:off x="9038562" y="2702451"/>
            <a:ext cx="949047" cy="0"/>
          </a:xfrm>
          <a:prstGeom prst="straightConnector1">
            <a:avLst/>
          </a:prstGeom>
          <a:ln w="25400">
            <a:solidFill>
              <a:schemeClr val="tx1">
                <a:lumMod val="50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7263132-4011-3940-9221-DAE71DEEEC4A}"/>
              </a:ext>
            </a:extLst>
          </p:cNvPr>
          <p:cNvSpPr txBox="1"/>
          <p:nvPr/>
        </p:nvSpPr>
        <p:spPr>
          <a:xfrm>
            <a:off x="3575080" y="3429000"/>
            <a:ext cx="4547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millions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~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billions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endParaRPr lang="en-CA" altLang="zh-CN" sz="2800" b="1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algn="ctr"/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of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instructions</a:t>
            </a:r>
            <a:endParaRPr lang="en-US" sz="2800" b="1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545353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00769-153F-3F46-8C9F-B783BFEF5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8" y="290292"/>
            <a:ext cx="10813890" cy="868430"/>
          </a:xfrm>
        </p:spPr>
        <p:txBody>
          <a:bodyPr/>
          <a:lstStyle/>
          <a:p>
            <a:r>
              <a:rPr lang="en-US" altLang="zh-CN" dirty="0"/>
              <a:t>Related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D57D5-A216-6945-B839-B0106AC72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638" y="1975757"/>
            <a:ext cx="11530032" cy="4157736"/>
          </a:xfrm>
        </p:spPr>
        <p:txBody>
          <a:bodyPr>
            <a:normAutofit/>
          </a:bodyPr>
          <a:lstStyle/>
          <a:p>
            <a:r>
              <a:rPr lang="en-US" altLang="zh-CN" dirty="0"/>
              <a:t>Statistical</a:t>
            </a:r>
            <a:r>
              <a:rPr lang="zh-CN" altLang="en-US" dirty="0"/>
              <a:t> </a:t>
            </a:r>
            <a:r>
              <a:rPr lang="en-US" altLang="zh-CN" dirty="0"/>
              <a:t>debugging</a:t>
            </a:r>
          </a:p>
          <a:p>
            <a:endParaRPr lang="en-US" dirty="0"/>
          </a:p>
          <a:p>
            <a:r>
              <a:rPr lang="en-US" altLang="zh-CN" dirty="0"/>
              <a:t>Delta</a:t>
            </a:r>
            <a:r>
              <a:rPr lang="zh-CN" altLang="en-US" dirty="0"/>
              <a:t> </a:t>
            </a:r>
            <a:r>
              <a:rPr lang="en-US" altLang="zh-CN" dirty="0"/>
              <a:t>Debugging</a:t>
            </a:r>
          </a:p>
          <a:p>
            <a:endParaRPr lang="en-US" dirty="0"/>
          </a:p>
          <a:p>
            <a:r>
              <a:rPr lang="en-US" altLang="zh-CN" dirty="0"/>
              <a:t>Hybrid</a:t>
            </a:r>
            <a:r>
              <a:rPr lang="zh-CN" altLang="en-US" dirty="0"/>
              <a:t> </a:t>
            </a:r>
            <a:r>
              <a:rPr lang="en-US" altLang="zh-CN" dirty="0"/>
              <a:t>approaches</a:t>
            </a:r>
          </a:p>
          <a:p>
            <a:pPr lvl="1"/>
            <a:r>
              <a:rPr lang="en-US" altLang="zh-CN" dirty="0"/>
              <a:t>Triage:</a:t>
            </a:r>
            <a:r>
              <a:rPr lang="zh-CN" altLang="en-US" dirty="0"/>
              <a:t> </a:t>
            </a:r>
            <a:r>
              <a:rPr lang="en-US" altLang="zh-CN" dirty="0"/>
              <a:t>deterministic</a:t>
            </a:r>
            <a:r>
              <a:rPr lang="zh-CN" altLang="en-US" dirty="0"/>
              <a:t> </a:t>
            </a:r>
            <a:r>
              <a:rPr lang="en-US" altLang="zh-CN" dirty="0"/>
              <a:t>replay</a:t>
            </a:r>
            <a:r>
              <a:rPr lang="zh-CN" altLang="en-US" dirty="0"/>
              <a:t> </a:t>
            </a:r>
            <a:r>
              <a:rPr lang="en-US" altLang="zh-CN" dirty="0"/>
              <a:t>+</a:t>
            </a:r>
            <a:r>
              <a:rPr lang="zh-CN" altLang="en-US" dirty="0"/>
              <a:t> </a:t>
            </a:r>
            <a:r>
              <a:rPr lang="en-US" altLang="zh-CN" dirty="0"/>
              <a:t>statistical</a:t>
            </a:r>
            <a:r>
              <a:rPr lang="zh-CN" altLang="en-US" dirty="0"/>
              <a:t> </a:t>
            </a:r>
            <a:r>
              <a:rPr lang="en-US" altLang="zh-CN" dirty="0"/>
              <a:t>debugging</a:t>
            </a:r>
          </a:p>
          <a:p>
            <a:pPr lvl="1"/>
            <a:r>
              <a:rPr lang="en-US" altLang="zh-CN" dirty="0"/>
              <a:t>Failure</a:t>
            </a:r>
            <a:r>
              <a:rPr lang="zh-CN" altLang="en-US" dirty="0"/>
              <a:t> </a:t>
            </a:r>
            <a:r>
              <a:rPr lang="en-US" altLang="zh-CN" dirty="0"/>
              <a:t>Sketching:</a:t>
            </a:r>
            <a:r>
              <a:rPr lang="zh-CN" altLang="en-US" dirty="0"/>
              <a:t> </a:t>
            </a:r>
            <a:r>
              <a:rPr lang="en-US" altLang="zh-CN" dirty="0"/>
              <a:t>hardware</a:t>
            </a:r>
            <a:r>
              <a:rPr lang="zh-CN" altLang="en-US" dirty="0"/>
              <a:t> </a:t>
            </a:r>
            <a:r>
              <a:rPr lang="en-US" altLang="zh-CN" dirty="0"/>
              <a:t>(Intel-PT)</a:t>
            </a:r>
            <a:r>
              <a:rPr lang="zh-CN" altLang="en-US" dirty="0"/>
              <a:t> </a:t>
            </a:r>
            <a:r>
              <a:rPr lang="en-US" altLang="zh-CN" dirty="0"/>
              <a:t>+</a:t>
            </a:r>
            <a:r>
              <a:rPr lang="zh-CN" altLang="en-US" dirty="0"/>
              <a:t> </a:t>
            </a:r>
            <a:r>
              <a:rPr lang="en-US" altLang="zh-CN" dirty="0"/>
              <a:t>statistical</a:t>
            </a:r>
            <a:r>
              <a:rPr lang="zh-CN" altLang="en-US" dirty="0"/>
              <a:t> </a:t>
            </a:r>
            <a:r>
              <a:rPr lang="en-US" altLang="zh-CN" dirty="0"/>
              <a:t>debugging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9236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00769-153F-3F46-8C9F-B783BFEF5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8" y="290292"/>
            <a:ext cx="10813890" cy="868430"/>
          </a:xfrm>
        </p:spPr>
        <p:txBody>
          <a:bodyPr/>
          <a:lstStyle/>
          <a:p>
            <a:r>
              <a:rPr lang="en-US" altLang="zh-CN" dirty="0"/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D57D5-A216-6945-B839-B0106AC72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78" y="1397261"/>
            <a:ext cx="12151962" cy="4736232"/>
          </a:xfrm>
        </p:spPr>
        <p:txBody>
          <a:bodyPr/>
          <a:lstStyle/>
          <a:p>
            <a:r>
              <a:rPr lang="en-US" altLang="zh-CN" dirty="0"/>
              <a:t>Inflection</a:t>
            </a:r>
            <a:r>
              <a:rPr lang="zh-CN" altLang="en-US" dirty="0"/>
              <a:t> </a:t>
            </a:r>
            <a:r>
              <a:rPr lang="en-US" altLang="zh-CN" dirty="0"/>
              <a:t>Point</a:t>
            </a:r>
            <a:r>
              <a:rPr lang="zh-CN" altLang="en-US" dirty="0"/>
              <a:t> </a:t>
            </a:r>
            <a:r>
              <a:rPr lang="en-US" altLang="zh-CN" dirty="0"/>
              <a:t>Hypothesis</a:t>
            </a:r>
            <a:r>
              <a:rPr lang="en-CA" altLang="zh-CN" dirty="0"/>
              <a:t>:</a:t>
            </a:r>
            <a:r>
              <a:rPr lang="zh-CN" altLang="en-US" dirty="0"/>
              <a:t> </a:t>
            </a:r>
            <a:r>
              <a:rPr lang="en-CA" altLang="zh-CN" dirty="0"/>
              <a:t>Enables </a:t>
            </a:r>
            <a:r>
              <a:rPr lang="en-US" altLang="zh-CN" dirty="0"/>
              <a:t>Principled</a:t>
            </a:r>
            <a:r>
              <a:rPr lang="en-CA" altLang="zh-CN" dirty="0"/>
              <a:t> Search for Root Cause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 err="1"/>
              <a:t>Kairux</a:t>
            </a:r>
            <a:r>
              <a:rPr lang="en-CA" altLang="zh-CN" dirty="0"/>
              <a:t>: </a:t>
            </a:r>
            <a:r>
              <a:rPr lang="en-US" altLang="zh-CN" dirty="0"/>
              <a:t>transforms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inflection</a:t>
            </a:r>
            <a:r>
              <a:rPr lang="zh-CN" altLang="en-US" dirty="0"/>
              <a:t> </a:t>
            </a:r>
            <a:r>
              <a:rPr lang="en-US" altLang="zh-CN" dirty="0"/>
              <a:t>point</a:t>
            </a:r>
            <a:r>
              <a:rPr lang="zh-CN" altLang="en-US" dirty="0"/>
              <a:t> </a:t>
            </a:r>
            <a:r>
              <a:rPr lang="en-US" altLang="zh-CN" dirty="0"/>
              <a:t>hypothesis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practical</a:t>
            </a:r>
            <a:r>
              <a:rPr lang="zh-CN" altLang="en-US" dirty="0"/>
              <a:t> </a:t>
            </a:r>
            <a:r>
              <a:rPr lang="en-US" altLang="zh-CN" dirty="0"/>
              <a:t>tool</a:t>
            </a:r>
          </a:p>
          <a:p>
            <a:endParaRPr lang="en-US" altLang="zh-CN" dirty="0"/>
          </a:p>
          <a:p>
            <a:r>
              <a:rPr lang="en-US" altLang="zh-CN" dirty="0" err="1"/>
              <a:t>Kairux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effective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locating</a:t>
            </a:r>
            <a:r>
              <a:rPr lang="zh-CN" altLang="en-US" dirty="0"/>
              <a:t> </a:t>
            </a:r>
            <a:r>
              <a:rPr lang="en-US" altLang="zh-CN" dirty="0"/>
              <a:t>root cause in real distributed system failures</a:t>
            </a:r>
          </a:p>
          <a:p>
            <a:endParaRPr lang="en-US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6C303C5-7CBD-2E45-A3F9-7463385F94CA}"/>
              </a:ext>
            </a:extLst>
          </p:cNvPr>
          <p:cNvSpPr txBox="1">
            <a:spLocks/>
          </p:cNvSpPr>
          <p:nvPr/>
        </p:nvSpPr>
        <p:spPr>
          <a:xfrm>
            <a:off x="7854650" y="5395693"/>
            <a:ext cx="2199558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50" b="0" kern="1200">
                <a:solidFill>
                  <a:schemeClr val="tx2"/>
                </a:solidFill>
                <a:latin typeface="+mj-lt"/>
                <a:ea typeface="Georgia" charset="0"/>
                <a:cs typeface="Georgia" charset="0"/>
              </a:defRPr>
            </a:lvl1pPr>
          </a:lstStyle>
          <a:p>
            <a:r>
              <a:rPr lang="en-US" sz="3600" dirty="0">
                <a:latin typeface="Gill Sans" charset="0"/>
                <a:ea typeface="Gill Sans" charset="0"/>
                <a:cs typeface="Gill Sans" charset="0"/>
              </a:rPr>
              <a:t>Thanks!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2FBD56B-57EE-7942-8B44-9CE43DFF4169}"/>
                  </a:ext>
                </a:extLst>
              </p:cNvPr>
              <p:cNvSpPr txBox="1"/>
              <p:nvPr/>
            </p:nvSpPr>
            <p:spPr>
              <a:xfrm>
                <a:off x="774816" y="2211721"/>
                <a:ext cx="9801534" cy="1023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The root cause is located at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the</a:t>
                </a:r>
                <a:r>
                  <a:rPr 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inflection point between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𝑒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dirty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800" b="0" i="1" dirty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m:rPr>
                        <m:sty m:val="p"/>
                      </m:rPr>
                      <a:rPr lang="zh-CN" altLang="en-US" sz="2800" b="0" i="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ϵ</m:t>
                    </m:r>
                    <m:r>
                      <a:rPr lang="zh-CN" altLang="en-US" sz="2800" b="0" i="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8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en-US" altLang="zh-CN" sz="28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that has the longest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common</a:t>
                </a:r>
                <a:r>
                  <a:rPr 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prefix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with</a:t>
                </a:r>
                <a:r>
                  <a:rPr 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</m:ctrlPr>
                      </m:sSubPr>
                      <m:e>
                        <m:r>
                          <a:rPr lang="en-US" altLang="zh-CN" sz="2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𝑒</m:t>
                        </m:r>
                      </m:e>
                      <m:sub>
                        <m:r>
                          <a:rPr lang="en-US" altLang="zh-CN" sz="2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2FBD56B-57EE-7942-8B44-9CE43DFF4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16" y="2211721"/>
                <a:ext cx="9801534" cy="1023101"/>
              </a:xfrm>
              <a:prstGeom prst="rect">
                <a:avLst/>
              </a:prstGeom>
              <a:blipFill>
                <a:blip r:embed="rId5"/>
                <a:stretch>
                  <a:fillRect t="-6098" r="-129" b="-10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748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16D84-FF4A-CF44-9E59-69C2DED70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8" y="290292"/>
            <a:ext cx="10813890" cy="868430"/>
          </a:xfrm>
        </p:spPr>
        <p:txBody>
          <a:bodyPr>
            <a:normAutofit/>
          </a:bodyPr>
          <a:lstStyle/>
          <a:p>
            <a:r>
              <a:rPr lang="en-US" altLang="zh-CN" dirty="0"/>
              <a:t>Refined Definition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Root</a:t>
            </a:r>
            <a:r>
              <a:rPr lang="zh-CN" altLang="en-US" dirty="0"/>
              <a:t> </a:t>
            </a:r>
            <a:r>
              <a:rPr lang="en-US" altLang="zh-CN" dirty="0"/>
              <a:t>Cause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059ADF3-43A6-6943-9171-28A2B62026D3}"/>
                  </a:ext>
                </a:extLst>
              </p:cNvPr>
              <p:cNvSpPr txBox="1"/>
              <p:nvPr/>
            </p:nvSpPr>
            <p:spPr>
              <a:xfrm>
                <a:off x="268638" y="2917449"/>
                <a:ext cx="10813890" cy="1023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The root cause is the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b="1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first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instruction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in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the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failure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execution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𝑒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Gill Sans" panose="020B0502020104020203" pitchFamily="34" charset="-79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that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once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executed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would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b="1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inevitably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result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in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the</a:t>
                </a:r>
                <a:r>
                  <a:rPr lang="zh-CN" altLang="en-US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failure</a:t>
                </a:r>
                <a:endParaRPr lang="en-US" sz="2800" dirty="0">
                  <a:solidFill>
                    <a:schemeClr val="tx1">
                      <a:lumMod val="50000"/>
                    </a:schemeClr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059ADF3-43A6-6943-9171-28A2B6202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38" y="2917449"/>
                <a:ext cx="10813890" cy="1023101"/>
              </a:xfrm>
              <a:prstGeom prst="rect">
                <a:avLst/>
              </a:prstGeom>
              <a:blipFill>
                <a:blip r:embed="rId3"/>
                <a:stretch>
                  <a:fillRect t="-6173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94654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16D84-FF4A-CF44-9E59-69C2DED70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8" y="290292"/>
            <a:ext cx="10813890" cy="868430"/>
          </a:xfrm>
        </p:spPr>
        <p:txBody>
          <a:bodyPr>
            <a:normAutofit/>
          </a:bodyPr>
          <a:lstStyle/>
          <a:p>
            <a:r>
              <a:rPr lang="en-US" altLang="zh-CN" dirty="0"/>
              <a:t>Caveats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D57AC65-8F46-C948-A535-4126E9D936CE}"/>
              </a:ext>
            </a:extLst>
          </p:cNvPr>
          <p:cNvSpPr txBox="1"/>
          <p:nvPr/>
        </p:nvSpPr>
        <p:spPr>
          <a:xfrm>
            <a:off x="1273415" y="1577740"/>
            <a:ext cx="7952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Identifying</a:t>
            </a:r>
            <a:r>
              <a:rPr lang="zh-CN" altLang="en-US" sz="32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root</a:t>
            </a:r>
            <a:r>
              <a:rPr lang="zh-CN" altLang="en-US" sz="32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cause</a:t>
            </a:r>
            <a:r>
              <a:rPr lang="zh-CN" altLang="en-US" sz="32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is</a:t>
            </a:r>
            <a:r>
              <a:rPr lang="zh-CN" altLang="en-US" sz="32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subjective.</a:t>
            </a:r>
            <a:r>
              <a:rPr lang="zh-CN" altLang="en-US" sz="32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endParaRPr lang="en-US" sz="3200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060FB76-4586-254B-99BD-716C85136B8C}"/>
              </a:ext>
            </a:extLst>
          </p:cNvPr>
          <p:cNvCxnSpPr>
            <a:cxnSpLocks/>
            <a:stCxn id="58" idx="4"/>
            <a:endCxn id="61" idx="0"/>
          </p:cNvCxnSpPr>
          <p:nvPr/>
        </p:nvCxnSpPr>
        <p:spPr>
          <a:xfrm>
            <a:off x="6640003" y="3616944"/>
            <a:ext cx="0" cy="151200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13164F2-59C2-2A4D-8479-0D130797A32C}"/>
              </a:ext>
            </a:extLst>
          </p:cNvPr>
          <p:cNvCxnSpPr>
            <a:cxnSpLocks/>
            <a:stCxn id="49" idx="4"/>
            <a:endCxn id="55" idx="0"/>
          </p:cNvCxnSpPr>
          <p:nvPr/>
        </p:nvCxnSpPr>
        <p:spPr>
          <a:xfrm>
            <a:off x="4558954" y="3328944"/>
            <a:ext cx="0" cy="266400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E9F595F0-E60E-8746-AD74-E594CF6857AB}"/>
              </a:ext>
            </a:extLst>
          </p:cNvPr>
          <p:cNvSpPr/>
          <p:nvPr/>
        </p:nvSpPr>
        <p:spPr>
          <a:xfrm>
            <a:off x="4450954" y="3112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4E471DB-5EF2-BC49-9C1B-2B5E0CD9CF28}"/>
              </a:ext>
            </a:extLst>
          </p:cNvPr>
          <p:cNvSpPr txBox="1"/>
          <p:nvPr/>
        </p:nvSpPr>
        <p:spPr>
          <a:xfrm>
            <a:off x="3681079" y="2617931"/>
            <a:ext cx="1764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Optima" panose="02000503060000020004" pitchFamily="2" charset="0"/>
              </a:rPr>
              <a:t>Thread 0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7E9337B-A1CF-194D-AD26-5277937B4888}"/>
              </a:ext>
            </a:extLst>
          </p:cNvPr>
          <p:cNvSpPr/>
          <p:nvPr/>
        </p:nvSpPr>
        <p:spPr>
          <a:xfrm>
            <a:off x="4450954" y="3688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2C76C47-6BE4-B444-9BCD-49E39C596385}"/>
              </a:ext>
            </a:extLst>
          </p:cNvPr>
          <p:cNvSpPr/>
          <p:nvPr/>
        </p:nvSpPr>
        <p:spPr>
          <a:xfrm>
            <a:off x="4450954" y="4264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40F9F66-7E9D-8947-A486-74C2AE9262B2}"/>
              </a:ext>
            </a:extLst>
          </p:cNvPr>
          <p:cNvSpPr/>
          <p:nvPr/>
        </p:nvSpPr>
        <p:spPr>
          <a:xfrm>
            <a:off x="4450954" y="4840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0C29E41-9F64-7C47-859D-B7B0D758AE39}"/>
              </a:ext>
            </a:extLst>
          </p:cNvPr>
          <p:cNvSpPr/>
          <p:nvPr/>
        </p:nvSpPr>
        <p:spPr>
          <a:xfrm>
            <a:off x="4450954" y="5416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0226FEB-FC8E-D247-B780-254894696DD2}"/>
              </a:ext>
            </a:extLst>
          </p:cNvPr>
          <p:cNvSpPr/>
          <p:nvPr/>
        </p:nvSpPr>
        <p:spPr>
          <a:xfrm>
            <a:off x="4450954" y="5992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407ADA8-25BE-8C44-84E6-592518ACE1ED}"/>
              </a:ext>
            </a:extLst>
          </p:cNvPr>
          <p:cNvSpPr/>
          <p:nvPr/>
        </p:nvSpPr>
        <p:spPr>
          <a:xfrm>
            <a:off x="4450954" y="6568944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2F7AB88-EB7D-1D4C-BB41-107064E5921A}"/>
              </a:ext>
            </a:extLst>
          </p:cNvPr>
          <p:cNvSpPr txBox="1"/>
          <p:nvPr/>
        </p:nvSpPr>
        <p:spPr>
          <a:xfrm>
            <a:off x="4700856" y="3566111"/>
            <a:ext cx="1097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a=0;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93DA4B89-58F3-8146-A654-A3FAECE2114E}"/>
              </a:ext>
            </a:extLst>
          </p:cNvPr>
          <p:cNvSpPr/>
          <p:nvPr/>
        </p:nvSpPr>
        <p:spPr>
          <a:xfrm>
            <a:off x="6532003" y="3400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A67D981-0D15-CF43-A0B8-20BCD658A81C}"/>
              </a:ext>
            </a:extLst>
          </p:cNvPr>
          <p:cNvSpPr/>
          <p:nvPr/>
        </p:nvSpPr>
        <p:spPr>
          <a:xfrm>
            <a:off x="6532003" y="3976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E10153B-066A-5440-97AE-4AE9B5B94F2F}"/>
              </a:ext>
            </a:extLst>
          </p:cNvPr>
          <p:cNvSpPr/>
          <p:nvPr/>
        </p:nvSpPr>
        <p:spPr>
          <a:xfrm>
            <a:off x="6532506" y="4552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2DBD546-6918-A741-9C2D-6EBB769BF0E7}"/>
              </a:ext>
            </a:extLst>
          </p:cNvPr>
          <p:cNvSpPr/>
          <p:nvPr/>
        </p:nvSpPr>
        <p:spPr>
          <a:xfrm>
            <a:off x="6532003" y="5128944"/>
            <a:ext cx="216000" cy="216000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72FE7B7-A73D-2D43-8748-B52BE4682AB2}"/>
              </a:ext>
            </a:extLst>
          </p:cNvPr>
          <p:cNvSpPr txBox="1"/>
          <p:nvPr/>
        </p:nvSpPr>
        <p:spPr>
          <a:xfrm>
            <a:off x="4695542" y="5910710"/>
            <a:ext cx="1892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if(a!=0)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0AD1E26-E79A-AD4C-9CA0-173783F1192D}"/>
              </a:ext>
            </a:extLst>
          </p:cNvPr>
          <p:cNvSpPr txBox="1"/>
          <p:nvPr/>
        </p:nvSpPr>
        <p:spPr>
          <a:xfrm>
            <a:off x="4731790" y="6405723"/>
            <a:ext cx="1427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rPr>
              <a:t>FAIL;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A5B6E4A-60C1-0D48-A4E3-0454055E237A}"/>
              </a:ext>
            </a:extLst>
          </p:cNvPr>
          <p:cNvCxnSpPr>
            <a:cxnSpLocks/>
          </p:cNvCxnSpPr>
          <p:nvPr/>
        </p:nvCxnSpPr>
        <p:spPr>
          <a:xfrm>
            <a:off x="4731790" y="3904944"/>
            <a:ext cx="1671916" cy="688598"/>
          </a:xfrm>
          <a:prstGeom prst="straightConnector1">
            <a:avLst/>
          </a:prstGeom>
          <a:ln w="12700">
            <a:solidFill>
              <a:schemeClr val="tx1">
                <a:lumMod val="50000"/>
              </a:schemeClr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B29802C-F1BF-224D-995F-969C5AC26F33}"/>
              </a:ext>
            </a:extLst>
          </p:cNvPr>
          <p:cNvCxnSpPr>
            <a:cxnSpLocks/>
          </p:cNvCxnSpPr>
          <p:nvPr/>
        </p:nvCxnSpPr>
        <p:spPr>
          <a:xfrm flipH="1">
            <a:off x="4695543" y="4768944"/>
            <a:ext cx="1708163" cy="1267134"/>
          </a:xfrm>
          <a:prstGeom prst="straightConnector1">
            <a:avLst/>
          </a:prstGeom>
          <a:ln w="12700">
            <a:solidFill>
              <a:schemeClr val="tx1">
                <a:lumMod val="50000"/>
              </a:schemeClr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46016C3E-BEAD-BD4B-B2A6-0F2B3DAA09A8}"/>
              </a:ext>
            </a:extLst>
          </p:cNvPr>
          <p:cNvSpPr txBox="1"/>
          <p:nvPr/>
        </p:nvSpPr>
        <p:spPr>
          <a:xfrm>
            <a:off x="5757681" y="2611089"/>
            <a:ext cx="1764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Optima" panose="02000503060000020004" pitchFamily="2" charset="0"/>
              </a:rPr>
              <a:t>Thread </a:t>
            </a:r>
            <a:r>
              <a:rPr lang="en-US" altLang="zh-CN" sz="2400" dirty="0">
                <a:solidFill>
                  <a:srgbClr val="FF0000"/>
                </a:solidFill>
                <a:latin typeface="Optima" panose="02000503060000020004" pitchFamily="2" charset="0"/>
              </a:rPr>
              <a:t>1</a:t>
            </a:r>
            <a:endParaRPr lang="en-US" sz="2400" dirty="0">
              <a:solidFill>
                <a:srgbClr val="FF0000"/>
              </a:solidFill>
              <a:latin typeface="Optima" panose="02000503060000020004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692F53F-8700-D94A-A200-605569DC3B7D}"/>
              </a:ext>
            </a:extLst>
          </p:cNvPr>
          <p:cNvSpPr txBox="1"/>
          <p:nvPr/>
        </p:nvSpPr>
        <p:spPr>
          <a:xfrm>
            <a:off x="6747501" y="4430111"/>
            <a:ext cx="134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urier" pitchFamily="2" charset="0"/>
                <a:cs typeface="Consolas" panose="020B0609020204030204" pitchFamily="49" charset="0"/>
              </a:rPr>
              <a:t>a=-1;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D2DABF8-D802-B140-8353-39D8ED5A4ED2}"/>
              </a:ext>
            </a:extLst>
          </p:cNvPr>
          <p:cNvSpPr txBox="1"/>
          <p:nvPr/>
        </p:nvSpPr>
        <p:spPr>
          <a:xfrm>
            <a:off x="6747501" y="3289767"/>
            <a:ext cx="2216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ourier" pitchFamily="2" charset="0"/>
                <a:cs typeface="Consolas" panose="020B0609020204030204" pitchFamily="49" charset="0"/>
              </a:rPr>
              <a:t>if(CONFIG)</a:t>
            </a:r>
            <a:endParaRPr lang="en-US" sz="2400" dirty="0">
              <a:solidFill>
                <a:srgbClr val="FF0000"/>
              </a:solidFill>
              <a:latin typeface="Courier" pitchFamily="2" charset="0"/>
              <a:cs typeface="Consolas" panose="020B0609020204030204" pitchFamily="49" charset="0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1E06191-6459-434E-8632-07D24D3EFD1D}"/>
              </a:ext>
            </a:extLst>
          </p:cNvPr>
          <p:cNvCxnSpPr>
            <a:cxnSpLocks/>
            <a:stCxn id="55" idx="4"/>
            <a:endCxn id="56" idx="0"/>
          </p:cNvCxnSpPr>
          <p:nvPr/>
        </p:nvCxnSpPr>
        <p:spPr>
          <a:xfrm>
            <a:off x="4558954" y="6208944"/>
            <a:ext cx="0" cy="36000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446A755-1F33-F141-9543-15BBE10B73DA}"/>
              </a:ext>
            </a:extLst>
          </p:cNvPr>
          <p:cNvCxnSpPr>
            <a:cxnSpLocks/>
          </p:cNvCxnSpPr>
          <p:nvPr/>
        </p:nvCxnSpPr>
        <p:spPr>
          <a:xfrm>
            <a:off x="3731292" y="3620375"/>
            <a:ext cx="0" cy="2612649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C51766C3-88CD-5D4B-8794-8A6C0E4FCAA7}"/>
              </a:ext>
            </a:extLst>
          </p:cNvPr>
          <p:cNvSpPr txBox="1"/>
          <p:nvPr/>
        </p:nvSpPr>
        <p:spPr>
          <a:xfrm>
            <a:off x="3197949" y="3120554"/>
            <a:ext cx="980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i="1" dirty="0">
                <a:solidFill>
                  <a:schemeClr val="tx1">
                    <a:lumMod val="50000"/>
                  </a:schemeClr>
                </a:solidFill>
                <a:latin typeface="Optima" panose="02000503060000020004" pitchFamily="2" charset="0"/>
              </a:rPr>
              <a:t>Time</a:t>
            </a:r>
            <a:endParaRPr lang="en-US" sz="2400" i="1" dirty="0">
              <a:solidFill>
                <a:schemeClr val="tx1">
                  <a:lumMod val="50000"/>
                </a:schemeClr>
              </a:solidFill>
              <a:latin typeface="Optima" panose="02000503060000020004" pitchFamily="2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2C08DEF-01D9-E941-BD5F-2BCCFD333281}"/>
              </a:ext>
            </a:extLst>
          </p:cNvPr>
          <p:cNvSpPr/>
          <p:nvPr/>
        </p:nvSpPr>
        <p:spPr>
          <a:xfrm>
            <a:off x="6803984" y="3223569"/>
            <a:ext cx="1906656" cy="5777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669328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63663-E140-3240-A573-3D80E5482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8" y="290292"/>
            <a:ext cx="10813890" cy="868430"/>
          </a:xfrm>
        </p:spPr>
        <p:txBody>
          <a:bodyPr>
            <a:normAutofit/>
          </a:bodyPr>
          <a:lstStyle/>
          <a:p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Goal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Automating</a:t>
            </a:r>
            <a:r>
              <a:rPr lang="zh-CN" altLang="en-US" dirty="0"/>
              <a:t> </a:t>
            </a:r>
            <a:r>
              <a:rPr lang="en-US" altLang="zh-CN" dirty="0"/>
              <a:t>Root</a:t>
            </a:r>
            <a:r>
              <a:rPr lang="zh-CN" altLang="en-US" dirty="0"/>
              <a:t> </a:t>
            </a:r>
            <a:r>
              <a:rPr lang="en-US" altLang="zh-CN" dirty="0"/>
              <a:t>Cause</a:t>
            </a:r>
            <a:r>
              <a:rPr lang="zh-CN" altLang="en-US" dirty="0"/>
              <a:t> </a:t>
            </a:r>
            <a:r>
              <a:rPr lang="en-US" altLang="zh-CN" dirty="0"/>
              <a:t>Localization</a:t>
            </a: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BC9D40D-134E-9D41-A92E-361AB8559A32}"/>
              </a:ext>
            </a:extLst>
          </p:cNvPr>
          <p:cNvSpPr/>
          <p:nvPr/>
        </p:nvSpPr>
        <p:spPr>
          <a:xfrm>
            <a:off x="2682126" y="2287330"/>
            <a:ext cx="2176443" cy="864000"/>
          </a:xfrm>
          <a:prstGeom prst="round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Failure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Reproduction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81DB1DF-EDD2-E745-B776-CC5B862F0D88}"/>
              </a:ext>
            </a:extLst>
          </p:cNvPr>
          <p:cNvSpPr/>
          <p:nvPr/>
        </p:nvSpPr>
        <p:spPr>
          <a:xfrm>
            <a:off x="6838941" y="2270451"/>
            <a:ext cx="2199621" cy="864000"/>
          </a:xfrm>
          <a:prstGeom prst="round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Root</a:t>
            </a:r>
            <a:r>
              <a:rPr lang="zh-CN" altLang="en-US" sz="2400" b="1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Cause</a:t>
            </a:r>
            <a:r>
              <a:rPr lang="zh-CN" altLang="en-US" sz="2400" b="1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Localization</a:t>
            </a:r>
            <a:endParaRPr lang="en-US" sz="2400" b="1" dirty="0">
              <a:solidFill>
                <a:srgbClr val="FF0000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1FA7D52-6BF0-4F44-B85D-B60BAD8959E2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1791908" y="2719330"/>
            <a:ext cx="890218" cy="2868"/>
          </a:xfrm>
          <a:prstGeom prst="straightConnector1">
            <a:avLst/>
          </a:prstGeom>
          <a:ln w="25400">
            <a:solidFill>
              <a:schemeClr val="tx1">
                <a:lumMod val="50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1246110-FC78-A849-8FA3-88732F2CA716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4858569" y="2702451"/>
            <a:ext cx="1980372" cy="16879"/>
          </a:xfrm>
          <a:prstGeom prst="straightConnector1">
            <a:avLst/>
          </a:prstGeom>
          <a:ln w="25400">
            <a:solidFill>
              <a:schemeClr val="tx1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E87B9BB-821C-DC45-9716-9F292A673CC5}"/>
              </a:ext>
            </a:extLst>
          </p:cNvPr>
          <p:cNvSpPr txBox="1"/>
          <p:nvPr/>
        </p:nvSpPr>
        <p:spPr>
          <a:xfrm>
            <a:off x="4962297" y="1767034"/>
            <a:ext cx="1772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i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Failure</a:t>
            </a:r>
            <a:r>
              <a:rPr lang="zh-CN" altLang="en-US" sz="2400" i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400" i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Execution</a:t>
            </a:r>
            <a:endParaRPr lang="en-US" sz="2400" i="1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BF0B19-79D6-D140-A2B7-ECBF2C027CCA}"/>
              </a:ext>
            </a:extLst>
          </p:cNvPr>
          <p:cNvSpPr txBox="1"/>
          <p:nvPr/>
        </p:nvSpPr>
        <p:spPr>
          <a:xfrm>
            <a:off x="9266981" y="3266724"/>
            <a:ext cx="2012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Root</a:t>
            </a:r>
            <a:r>
              <a:rPr lang="zh-CN" altLang="en-US" sz="2400" b="1" i="1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400" b="1" i="1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Cause</a:t>
            </a:r>
            <a:endParaRPr lang="en-US" sz="2400" b="1" i="1" dirty="0">
              <a:solidFill>
                <a:srgbClr val="FF0000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9099452-6DC4-3249-A9AF-685C0A64B83E}"/>
              </a:ext>
            </a:extLst>
          </p:cNvPr>
          <p:cNvSpPr txBox="1"/>
          <p:nvPr/>
        </p:nvSpPr>
        <p:spPr>
          <a:xfrm>
            <a:off x="385763" y="3266725"/>
            <a:ext cx="2012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i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Bug</a:t>
            </a:r>
            <a:r>
              <a:rPr lang="zh-CN" altLang="en-US" sz="2400" i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400" i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Report</a:t>
            </a:r>
            <a:endParaRPr lang="en-US" sz="2400" i="1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7DC6FC5-BB61-854B-93B0-77EF170BC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4787" y="2301454"/>
            <a:ext cx="847121" cy="8471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0750D2D-98A8-A946-96EC-33923803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7609" y="2416701"/>
            <a:ext cx="571500" cy="571500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14C1195-3359-DE4A-B3B8-5B93CC6FE4B7}"/>
              </a:ext>
            </a:extLst>
          </p:cNvPr>
          <p:cNvCxnSpPr>
            <a:cxnSpLocks/>
            <a:stCxn id="5" idx="3"/>
            <a:endCxn id="20" idx="1"/>
          </p:cNvCxnSpPr>
          <p:nvPr/>
        </p:nvCxnSpPr>
        <p:spPr>
          <a:xfrm>
            <a:off x="9038562" y="2702451"/>
            <a:ext cx="949047" cy="0"/>
          </a:xfrm>
          <a:prstGeom prst="straightConnector1">
            <a:avLst/>
          </a:prstGeom>
          <a:ln w="25400">
            <a:solidFill>
              <a:schemeClr val="tx1">
                <a:lumMod val="50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504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0A3F7-A9B7-BB49-8DA7-8A4771B38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8" y="290292"/>
            <a:ext cx="10813890" cy="868430"/>
          </a:xfrm>
        </p:spPr>
        <p:txBody>
          <a:bodyPr/>
          <a:lstStyle/>
          <a:p>
            <a:r>
              <a:rPr lang="en-US" altLang="zh-CN" dirty="0"/>
              <a:t>State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Art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Probabilistic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39CA31-A9B3-0D45-98DF-C888001E4D5A}"/>
              </a:ext>
            </a:extLst>
          </p:cNvPr>
          <p:cNvSpPr txBox="1">
            <a:spLocks/>
          </p:cNvSpPr>
          <p:nvPr/>
        </p:nvSpPr>
        <p:spPr>
          <a:xfrm>
            <a:off x="268638" y="1959422"/>
            <a:ext cx="9926922" cy="361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5BBB"/>
              </a:buClr>
              <a:buFont typeface="Arial" panose="020B0604020202020204" pitchFamily="34" charset="0"/>
              <a:buChar char="•"/>
              <a:defRPr sz="2800" b="0" i="0" kern="1200" baseline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ea typeface="Gill Sans" panose="020B0502020104020203" pitchFamily="34" charset="-79"/>
                <a:cs typeface="Gill Sans" panose="020B0502020104020203" pitchFamily="34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ea typeface="Gill Sans" panose="020B0502020104020203" pitchFamily="34" charset="-79"/>
                <a:cs typeface="Gill Sans" panose="020B0502020104020203" pitchFamily="34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LucidaGrande" charset="0"/>
              <a:buChar char="-"/>
              <a:defRPr sz="2400" b="0" i="0" kern="1200" baseline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ea typeface="Gill Sans" panose="020B0502020104020203" pitchFamily="34" charset="-79"/>
                <a:cs typeface="Gill Sans" panose="020B0502020104020203" pitchFamily="34" charset="-79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Instruments</a:t>
            </a:r>
            <a:r>
              <a:rPr lang="zh-CN" altLang="en-US" dirty="0"/>
              <a:t> </a:t>
            </a:r>
            <a:r>
              <a:rPr lang="en-US" altLang="zh-CN" dirty="0"/>
              <a:t>program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record</a:t>
            </a:r>
            <a:r>
              <a:rPr lang="zh-CN" altLang="en-US" dirty="0"/>
              <a:t> </a:t>
            </a:r>
            <a:r>
              <a:rPr lang="en-US" altLang="zh-CN" dirty="0"/>
              <a:t>predicates</a:t>
            </a:r>
          </a:p>
          <a:p>
            <a:pPr lvl="1"/>
            <a:r>
              <a:rPr lang="en-US" altLang="zh-CN" dirty="0"/>
              <a:t>E.g.,</a:t>
            </a:r>
            <a:r>
              <a:rPr lang="zh-CN" altLang="en-US" dirty="0"/>
              <a:t> </a:t>
            </a:r>
            <a:r>
              <a:rPr lang="en-US" altLang="zh-CN" dirty="0"/>
              <a:t>whether a branch condition (</a:t>
            </a:r>
            <a:r>
              <a:rPr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a!=0</a:t>
            </a:r>
            <a:r>
              <a:rPr lang="en-US" altLang="zh-CN" dirty="0"/>
              <a:t>) is satisfied</a:t>
            </a:r>
          </a:p>
          <a:p>
            <a:endParaRPr lang="en-US" altLang="zh-CN" dirty="0"/>
          </a:p>
          <a:p>
            <a:r>
              <a:rPr lang="en-US" altLang="zh-CN" dirty="0"/>
              <a:t>Collects</a:t>
            </a:r>
            <a:r>
              <a:rPr lang="zh-CN" altLang="en-US" dirty="0"/>
              <a:t> </a:t>
            </a:r>
            <a:r>
              <a:rPr lang="en-US" altLang="zh-CN" dirty="0"/>
              <a:t>large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traces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Strongest</a:t>
            </a:r>
            <a:r>
              <a:rPr lang="zh-CN" altLang="en-US" dirty="0"/>
              <a:t> </a:t>
            </a:r>
            <a:r>
              <a:rPr lang="en-US" altLang="zh-CN" dirty="0"/>
              <a:t>statistical</a:t>
            </a:r>
            <a:r>
              <a:rPr lang="zh-CN" altLang="en-US" dirty="0"/>
              <a:t> </a:t>
            </a:r>
            <a:r>
              <a:rPr lang="en-US" altLang="zh-CN" dirty="0"/>
              <a:t>correlation</a:t>
            </a:r>
          </a:p>
          <a:p>
            <a:pPr lvl="2"/>
            <a:endParaRPr lang="en-US" altLang="zh-CN" dirty="0"/>
          </a:p>
          <a:p>
            <a:endParaRPr lang="en-CA" altLang="zh-CN" dirty="0"/>
          </a:p>
          <a:p>
            <a:endParaRPr lang="en-CA" altLang="zh-CN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B54F8CE8-748B-F946-AAD5-9CD164C83F93}"/>
              </a:ext>
            </a:extLst>
          </p:cNvPr>
          <p:cNvSpPr/>
          <p:nvPr/>
        </p:nvSpPr>
        <p:spPr>
          <a:xfrm>
            <a:off x="6537804" y="3518658"/>
            <a:ext cx="382474" cy="1872327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4F8DAFFE-2B67-704F-9969-B66AA78EDC35}"/>
              </a:ext>
            </a:extLst>
          </p:cNvPr>
          <p:cNvSpPr/>
          <p:nvPr/>
        </p:nvSpPr>
        <p:spPr>
          <a:xfrm>
            <a:off x="6979764" y="3518658"/>
            <a:ext cx="382474" cy="1872327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FEBF6DAF-0A7E-5344-82CF-86A038C74AFC}"/>
              </a:ext>
            </a:extLst>
          </p:cNvPr>
          <p:cNvSpPr/>
          <p:nvPr/>
        </p:nvSpPr>
        <p:spPr>
          <a:xfrm>
            <a:off x="8357152" y="3516416"/>
            <a:ext cx="382474" cy="1872327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D23297DE-CCC2-8948-8C5F-134FF092BF2B}"/>
              </a:ext>
            </a:extLst>
          </p:cNvPr>
          <p:cNvSpPr/>
          <p:nvPr/>
        </p:nvSpPr>
        <p:spPr>
          <a:xfrm>
            <a:off x="8814352" y="3516416"/>
            <a:ext cx="382474" cy="1872327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E3A4CE45-5006-1946-B0D8-6241CFDBE4C5}"/>
              </a:ext>
            </a:extLst>
          </p:cNvPr>
          <p:cNvSpPr/>
          <p:nvPr/>
        </p:nvSpPr>
        <p:spPr>
          <a:xfrm>
            <a:off x="7466541" y="3518658"/>
            <a:ext cx="382474" cy="1872327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B31309B7-B462-EE44-9082-4AE39A813DB5}"/>
              </a:ext>
            </a:extLst>
          </p:cNvPr>
          <p:cNvSpPr/>
          <p:nvPr/>
        </p:nvSpPr>
        <p:spPr>
          <a:xfrm>
            <a:off x="9285889" y="3516416"/>
            <a:ext cx="382474" cy="1872327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D63E44EF-78AE-DD40-98E0-6F5A26445817}"/>
              </a:ext>
            </a:extLst>
          </p:cNvPr>
          <p:cNvSpPr/>
          <p:nvPr/>
        </p:nvSpPr>
        <p:spPr>
          <a:xfrm>
            <a:off x="9743089" y="3516416"/>
            <a:ext cx="382474" cy="1872327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A1622BDD-D30E-8244-94F3-0710649B6BF0}"/>
              </a:ext>
            </a:extLst>
          </p:cNvPr>
          <p:cNvSpPr/>
          <p:nvPr/>
        </p:nvSpPr>
        <p:spPr>
          <a:xfrm>
            <a:off x="10200289" y="3516416"/>
            <a:ext cx="382474" cy="1872327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23160C-8EE7-624C-A44F-8F817F2F3954}"/>
              </a:ext>
            </a:extLst>
          </p:cNvPr>
          <p:cNvSpPr txBox="1"/>
          <p:nvPr/>
        </p:nvSpPr>
        <p:spPr>
          <a:xfrm>
            <a:off x="5675994" y="2939130"/>
            <a:ext cx="2681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i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Failed</a:t>
            </a:r>
            <a:r>
              <a:rPr lang="zh-CN" altLang="en-US" sz="2400" i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400" i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Executions</a:t>
            </a:r>
            <a:endParaRPr lang="en-US" sz="2400" i="1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F2B02F-1EB5-E34B-AA1F-4A853D6C4E90}"/>
              </a:ext>
            </a:extLst>
          </p:cNvPr>
          <p:cNvSpPr txBox="1"/>
          <p:nvPr/>
        </p:nvSpPr>
        <p:spPr>
          <a:xfrm>
            <a:off x="8349891" y="2939130"/>
            <a:ext cx="254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i="1" dirty="0" err="1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Succ</a:t>
            </a:r>
            <a:r>
              <a:rPr lang="en-US" altLang="zh-CN" sz="2400" i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.</a:t>
            </a:r>
            <a:r>
              <a:rPr lang="zh-CN" altLang="en-US" sz="2400" i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400" i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Executions</a:t>
            </a:r>
            <a:endParaRPr lang="en-US" sz="2400" i="1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86545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0A3F7-A9B7-BB49-8DA7-8A4771B38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8" y="290292"/>
            <a:ext cx="10813890" cy="868430"/>
          </a:xfrm>
        </p:spPr>
        <p:txBody>
          <a:bodyPr/>
          <a:lstStyle/>
          <a:p>
            <a:r>
              <a:rPr lang="en-US" altLang="zh-CN" dirty="0"/>
              <a:t>State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Art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Probabilistic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endParaRPr lang="en-US" dirty="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2552887-CB5E-8C47-812B-9141A14A30FD}"/>
              </a:ext>
            </a:extLst>
          </p:cNvPr>
          <p:cNvSpPr txBox="1">
            <a:spLocks/>
          </p:cNvSpPr>
          <p:nvPr/>
        </p:nvSpPr>
        <p:spPr>
          <a:xfrm>
            <a:off x="268638" y="1959422"/>
            <a:ext cx="9926922" cy="361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5BBB"/>
              </a:buClr>
              <a:buFont typeface="Arial" panose="020B0604020202020204" pitchFamily="34" charset="0"/>
              <a:buChar char="•"/>
              <a:defRPr sz="2800" b="0" i="0" kern="1200" baseline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ea typeface="Gill Sans" panose="020B0502020104020203" pitchFamily="34" charset="-79"/>
                <a:cs typeface="Gill Sans" panose="020B0502020104020203" pitchFamily="34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ea typeface="Gill Sans" panose="020B0502020104020203" pitchFamily="34" charset="-79"/>
                <a:cs typeface="Gill Sans" panose="020B0502020104020203" pitchFamily="34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LucidaGrande" charset="0"/>
              <a:buChar char="-"/>
              <a:defRPr sz="2400" b="0" i="0" kern="1200" baseline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ea typeface="Gill Sans" panose="020B0502020104020203" pitchFamily="34" charset="-79"/>
                <a:cs typeface="Gill Sans" panose="020B0502020104020203" pitchFamily="34" charset="-79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Instruments</a:t>
            </a:r>
            <a:r>
              <a:rPr lang="zh-CN" altLang="en-US" dirty="0"/>
              <a:t> </a:t>
            </a:r>
            <a:r>
              <a:rPr lang="en-US" altLang="zh-CN" dirty="0"/>
              <a:t>program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record</a:t>
            </a:r>
            <a:r>
              <a:rPr lang="zh-CN" altLang="en-US" dirty="0"/>
              <a:t> </a:t>
            </a:r>
            <a:r>
              <a:rPr lang="en-US" altLang="zh-CN" dirty="0"/>
              <a:t>predicates</a:t>
            </a:r>
          </a:p>
          <a:p>
            <a:pPr lvl="1"/>
            <a:r>
              <a:rPr lang="en-US" altLang="zh-CN" dirty="0"/>
              <a:t>E.g.,</a:t>
            </a:r>
            <a:r>
              <a:rPr lang="zh-CN" altLang="en-US" dirty="0"/>
              <a:t> </a:t>
            </a:r>
            <a:r>
              <a:rPr lang="en-US" altLang="zh-CN" dirty="0"/>
              <a:t>whether a branch condition (</a:t>
            </a:r>
            <a:r>
              <a:rPr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a!=0</a:t>
            </a:r>
            <a:r>
              <a:rPr lang="en-US" altLang="zh-CN" dirty="0"/>
              <a:t>) is satisfied</a:t>
            </a:r>
          </a:p>
          <a:p>
            <a:endParaRPr lang="en-US" altLang="zh-CN" dirty="0"/>
          </a:p>
          <a:p>
            <a:r>
              <a:rPr lang="en-US" altLang="zh-CN" dirty="0"/>
              <a:t>Collects</a:t>
            </a:r>
            <a:r>
              <a:rPr lang="zh-CN" altLang="en-US" dirty="0"/>
              <a:t> </a:t>
            </a:r>
            <a:r>
              <a:rPr lang="en-US" altLang="zh-CN" dirty="0"/>
              <a:t>large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traces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Strongest</a:t>
            </a:r>
            <a:r>
              <a:rPr lang="zh-CN" altLang="en-US" dirty="0"/>
              <a:t> </a:t>
            </a:r>
            <a:r>
              <a:rPr lang="en-US" altLang="zh-CN" dirty="0"/>
              <a:t>statistical</a:t>
            </a:r>
            <a:r>
              <a:rPr lang="zh-CN" altLang="en-US" dirty="0"/>
              <a:t> </a:t>
            </a:r>
            <a:r>
              <a:rPr lang="en-US" altLang="zh-CN" dirty="0"/>
              <a:t>correlation</a:t>
            </a: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8353170F-5B18-A84B-95D1-FA18E2935F82}"/>
              </a:ext>
            </a:extLst>
          </p:cNvPr>
          <p:cNvSpPr/>
          <p:nvPr/>
        </p:nvSpPr>
        <p:spPr>
          <a:xfrm>
            <a:off x="6537804" y="3518658"/>
            <a:ext cx="382474" cy="1872327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8409A456-3BF9-F342-AFBA-22BE9C41F129}"/>
              </a:ext>
            </a:extLst>
          </p:cNvPr>
          <p:cNvSpPr/>
          <p:nvPr/>
        </p:nvSpPr>
        <p:spPr>
          <a:xfrm>
            <a:off x="6979764" y="3518658"/>
            <a:ext cx="382474" cy="1872327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9D126E45-8E7C-334E-B2DF-1156509139AD}"/>
              </a:ext>
            </a:extLst>
          </p:cNvPr>
          <p:cNvSpPr/>
          <p:nvPr/>
        </p:nvSpPr>
        <p:spPr>
          <a:xfrm>
            <a:off x="8357152" y="3516416"/>
            <a:ext cx="382474" cy="1872327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02F63331-19B9-0D41-9BC3-E219F60B0D14}"/>
              </a:ext>
            </a:extLst>
          </p:cNvPr>
          <p:cNvSpPr/>
          <p:nvPr/>
        </p:nvSpPr>
        <p:spPr>
          <a:xfrm>
            <a:off x="8814352" y="3516416"/>
            <a:ext cx="382474" cy="1872327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C2BA2F1F-53A8-6541-B733-DAF72C11094A}"/>
              </a:ext>
            </a:extLst>
          </p:cNvPr>
          <p:cNvSpPr/>
          <p:nvPr/>
        </p:nvSpPr>
        <p:spPr>
          <a:xfrm>
            <a:off x="7466541" y="3518658"/>
            <a:ext cx="382474" cy="1872327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B004B683-FD73-0648-B7FC-C257C47FFF94}"/>
              </a:ext>
            </a:extLst>
          </p:cNvPr>
          <p:cNvSpPr/>
          <p:nvPr/>
        </p:nvSpPr>
        <p:spPr>
          <a:xfrm>
            <a:off x="9285889" y="3516416"/>
            <a:ext cx="382474" cy="1872327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6BE37234-5ADA-7B43-BC72-EB891D7F0455}"/>
              </a:ext>
            </a:extLst>
          </p:cNvPr>
          <p:cNvSpPr/>
          <p:nvPr/>
        </p:nvSpPr>
        <p:spPr>
          <a:xfrm>
            <a:off x="9743089" y="3516416"/>
            <a:ext cx="382474" cy="1872327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3BD9E25C-73E6-8147-BB3C-5175B26D6054}"/>
              </a:ext>
            </a:extLst>
          </p:cNvPr>
          <p:cNvSpPr/>
          <p:nvPr/>
        </p:nvSpPr>
        <p:spPr>
          <a:xfrm>
            <a:off x="10200289" y="3516416"/>
            <a:ext cx="382474" cy="1872327"/>
          </a:xfrm>
          <a:custGeom>
            <a:avLst/>
            <a:gdLst>
              <a:gd name="connsiteX0" fmla="*/ 0 w 1219200"/>
              <a:gd name="connsiteY0" fmla="*/ 0 h 3870960"/>
              <a:gd name="connsiteX1" fmla="*/ 1127760 w 1219200"/>
              <a:gd name="connsiteY1" fmla="*/ 777240 h 3870960"/>
              <a:gd name="connsiteX2" fmla="*/ 91440 w 1219200"/>
              <a:gd name="connsiteY2" fmla="*/ 1478280 h 3870960"/>
              <a:gd name="connsiteX3" fmla="*/ 1158240 w 1219200"/>
              <a:gd name="connsiteY3" fmla="*/ 2286000 h 3870960"/>
              <a:gd name="connsiteX4" fmla="*/ 167640 w 1219200"/>
              <a:gd name="connsiteY4" fmla="*/ 3108960 h 3870960"/>
              <a:gd name="connsiteX5" fmla="*/ 1219200 w 1219200"/>
              <a:gd name="connsiteY5" fmla="*/ 3870960 h 38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870960">
                <a:moveTo>
                  <a:pt x="0" y="0"/>
                </a:moveTo>
                <a:cubicBezTo>
                  <a:pt x="556260" y="265430"/>
                  <a:pt x="1112520" y="530860"/>
                  <a:pt x="1127760" y="777240"/>
                </a:cubicBezTo>
                <a:cubicBezTo>
                  <a:pt x="1143000" y="1023620"/>
                  <a:pt x="86360" y="1226820"/>
                  <a:pt x="91440" y="1478280"/>
                </a:cubicBezTo>
                <a:cubicBezTo>
                  <a:pt x="96520" y="1729740"/>
                  <a:pt x="1145540" y="2014220"/>
                  <a:pt x="1158240" y="2286000"/>
                </a:cubicBezTo>
                <a:cubicBezTo>
                  <a:pt x="1170940" y="2557780"/>
                  <a:pt x="157480" y="2844800"/>
                  <a:pt x="167640" y="3108960"/>
                </a:cubicBezTo>
                <a:cubicBezTo>
                  <a:pt x="177800" y="3373120"/>
                  <a:pt x="698500" y="3622040"/>
                  <a:pt x="1219200" y="387096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48246D-BF5E-3B45-BA21-EDD1392C16D3}"/>
              </a:ext>
            </a:extLst>
          </p:cNvPr>
          <p:cNvSpPr txBox="1"/>
          <p:nvPr/>
        </p:nvSpPr>
        <p:spPr>
          <a:xfrm>
            <a:off x="1178358" y="5269194"/>
            <a:ext cx="83139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i="1" dirty="0">
                <a:solidFill>
                  <a:schemeClr val="tx2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Result</a:t>
            </a:r>
            <a:r>
              <a:rPr lang="zh-CN" altLang="en-US" sz="2800" i="1" dirty="0">
                <a:solidFill>
                  <a:schemeClr val="tx2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i="1" dirty="0">
                <a:solidFill>
                  <a:schemeClr val="tx2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is</a:t>
            </a:r>
            <a:r>
              <a:rPr lang="zh-CN" altLang="en-US" sz="2800" i="1" dirty="0">
                <a:solidFill>
                  <a:schemeClr val="tx2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800" i="1" dirty="0">
                <a:solidFill>
                  <a:schemeClr val="tx2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probabilistic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tx2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Requires a large number of failure executions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tx2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Lacks execution context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F7E836-979C-4FB7-81CF-EC1D40457587}"/>
              </a:ext>
            </a:extLst>
          </p:cNvPr>
          <p:cNvSpPr txBox="1"/>
          <p:nvPr/>
        </p:nvSpPr>
        <p:spPr>
          <a:xfrm>
            <a:off x="5675994" y="2939130"/>
            <a:ext cx="2681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i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Failed</a:t>
            </a:r>
            <a:r>
              <a:rPr lang="zh-CN" altLang="en-US" sz="2400" i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400" i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Executions</a:t>
            </a:r>
            <a:endParaRPr lang="en-US" sz="2400" i="1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D1F124-8865-44F4-BF0E-9D2A64413926}"/>
              </a:ext>
            </a:extLst>
          </p:cNvPr>
          <p:cNvSpPr txBox="1"/>
          <p:nvPr/>
        </p:nvSpPr>
        <p:spPr>
          <a:xfrm>
            <a:off x="8349891" y="2939130"/>
            <a:ext cx="254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i="1" dirty="0" err="1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Succ</a:t>
            </a:r>
            <a:r>
              <a:rPr lang="en-US" altLang="zh-CN" sz="2400" i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.</a:t>
            </a:r>
            <a:r>
              <a:rPr lang="zh-CN" altLang="en-US" sz="2400" i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altLang="zh-CN" sz="2400" i="1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Executions</a:t>
            </a:r>
            <a:endParaRPr lang="en-US" sz="2400" i="1" dirty="0">
              <a:solidFill>
                <a:schemeClr val="tx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487315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"/>
</p:tagLst>
</file>

<file path=ppt/theme/theme1.xml><?xml version="1.0" encoding="utf-8"?>
<a:theme xmlns:a="http://schemas.openxmlformats.org/drawingml/2006/main" name="UB Powerpoint Template">
  <a:themeElements>
    <a:clrScheme name="Custom 2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186BB7"/>
      </a:hlink>
      <a:folHlink>
        <a:srgbClr val="D86A4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Template_WIDE" id="{320877F5-9057-5044-9670-55C377C33490}" vid="{043CC7DF-15AC-0F49-A0D1-304573C219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32689</TotalTime>
  <Words>5053</Words>
  <Application>Microsoft Macintosh PowerPoint</Application>
  <PresentationFormat>Widescreen</PresentationFormat>
  <Paragraphs>888</Paragraphs>
  <Slides>63</Slides>
  <Notes>63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4" baseType="lpstr">
      <vt:lpstr>Arial</vt:lpstr>
      <vt:lpstr>Cambria Math</vt:lpstr>
      <vt:lpstr>Consolas</vt:lpstr>
      <vt:lpstr>Courier</vt:lpstr>
      <vt:lpstr>Georgia</vt:lpstr>
      <vt:lpstr>Gill Sans</vt:lpstr>
      <vt:lpstr>Gill Sans SemiBold</vt:lpstr>
      <vt:lpstr>Helvetica</vt:lpstr>
      <vt:lpstr>LucidaGrande</vt:lpstr>
      <vt:lpstr>Optima</vt:lpstr>
      <vt:lpstr>UB Powerpoint Template</vt:lpstr>
      <vt:lpstr>PowerPoint Presentation</vt:lpstr>
      <vt:lpstr>The Cost of Debugging</vt:lpstr>
      <vt:lpstr>Root Cause – A Major Goal of Debugging</vt:lpstr>
      <vt:lpstr>Root Cause – A Major Goal of Debugging</vt:lpstr>
      <vt:lpstr>Failure Reproduction is Well Studied</vt:lpstr>
      <vt:lpstr>Root Cause Localization is Challenging</vt:lpstr>
      <vt:lpstr>Our Goal – Automating Root Cause Localization</vt:lpstr>
      <vt:lpstr>State of The Art – Probabilistic Approach</vt:lpstr>
      <vt:lpstr>State of The Art – Probabilistic Approach</vt:lpstr>
      <vt:lpstr>Towards Analytical Root Cause Localization</vt:lpstr>
      <vt:lpstr>What is a Root Cause?</vt:lpstr>
      <vt:lpstr>What is a Root Cause?</vt:lpstr>
      <vt:lpstr>What is a Root Cause?</vt:lpstr>
      <vt:lpstr>What is a Root Cause?</vt:lpstr>
      <vt:lpstr>What is a Root Cause?</vt:lpstr>
      <vt:lpstr>What is a Root Cause?</vt:lpstr>
      <vt:lpstr>What is a Root Cause?</vt:lpstr>
      <vt:lpstr>What is a Root Cause?</vt:lpstr>
      <vt:lpstr>Inflection Point Hypothesis</vt:lpstr>
      <vt:lpstr>Inflection Point Hypothesis – Inflection Point</vt:lpstr>
      <vt:lpstr>Inflection Point Hypothesis – Inflection Point</vt:lpstr>
      <vt:lpstr>Inflection Point Hypothesis – Inflection Point</vt:lpstr>
      <vt:lpstr>Inflection Point Hypothesis</vt:lpstr>
      <vt:lpstr>Inflection Point Hypothesis</vt:lpstr>
      <vt:lpstr>Inflection Point Hypothesis</vt:lpstr>
      <vt:lpstr>Inflection Point Hypothesis</vt:lpstr>
      <vt:lpstr>Kairux – Automated Root Cause Localization</vt:lpstr>
      <vt:lpstr>Kairux – Automated Root Cause Localization</vt:lpstr>
      <vt:lpstr>Kairux – Automated Root Cause Localization</vt:lpstr>
      <vt:lpstr>Kairux – Automated Root Cause Localization</vt:lpstr>
      <vt:lpstr>Kairux – Automated Root Cause Localization</vt:lpstr>
      <vt:lpstr>Kairux – Automated Root Cause Localization</vt:lpstr>
      <vt:lpstr>Kairux – Automated Root Cause Localization</vt:lpstr>
      <vt:lpstr>Real-World Example – HDFS-10453</vt:lpstr>
      <vt:lpstr>Real-World Example – HDFS-10453</vt:lpstr>
      <vt:lpstr>Real-World Example – HDFS-10453</vt:lpstr>
      <vt:lpstr>Real-World Example – HDFS-10453</vt:lpstr>
      <vt:lpstr>Real-World Example – HDFS-10453</vt:lpstr>
      <vt:lpstr>Real-World Example – HDFS-10453</vt:lpstr>
      <vt:lpstr>Real-World Example – HDFS-10453</vt:lpstr>
      <vt:lpstr>Real-World Example – HDFS-10453</vt:lpstr>
      <vt:lpstr>Real-World Example – HDFS-10453</vt:lpstr>
      <vt:lpstr>Real-World Example – HDFS-10453</vt:lpstr>
      <vt:lpstr>Real-World Example – HDFS-10453</vt:lpstr>
      <vt:lpstr>Real-World Example – HDFS-10453</vt:lpstr>
      <vt:lpstr>Real-World Example – HDFS-10453</vt:lpstr>
      <vt:lpstr>Real-World Example – HDFS-10453</vt:lpstr>
      <vt:lpstr>Real-World Example – HDFS-10453</vt:lpstr>
      <vt:lpstr>Real-World Example – HDFS-10453</vt:lpstr>
      <vt:lpstr>Real-World Example – HDFS-10453</vt:lpstr>
      <vt:lpstr>Real-World Example – HDFS-10453</vt:lpstr>
      <vt:lpstr>Real-World Example – HDFS-10453</vt:lpstr>
      <vt:lpstr>Real-World Example – HDFS-10453</vt:lpstr>
      <vt:lpstr>Real-World Example – HDFS-10453</vt:lpstr>
      <vt:lpstr>Real-World Example – HDFS-10453</vt:lpstr>
      <vt:lpstr>Real-World Example – HDFS-10453</vt:lpstr>
      <vt:lpstr>Evaluation</vt:lpstr>
      <vt:lpstr>Effectiveness of Kairux</vt:lpstr>
      <vt:lpstr>Effectiveness of Kairux</vt:lpstr>
      <vt:lpstr>Related Work</vt:lpstr>
      <vt:lpstr>Conclusion</vt:lpstr>
      <vt:lpstr>Refined Definition of Root Cause</vt:lpstr>
      <vt:lpstr>Caveats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 Powerpoint Template</dc:title>
  <dc:subject/>
  <dc:creator>Microsoft Office User</dc:creator>
  <cp:keywords/>
  <dc:description/>
  <cp:lastModifiedBy>Zhang Yongle</cp:lastModifiedBy>
  <cp:revision>1049</cp:revision>
  <cp:lastPrinted>2016-07-18T17:32:49Z</cp:lastPrinted>
  <dcterms:created xsi:type="dcterms:W3CDTF">2016-06-28T14:05:07Z</dcterms:created>
  <dcterms:modified xsi:type="dcterms:W3CDTF">2019-10-30T13:16:20Z</dcterms:modified>
  <cp:category/>
</cp:coreProperties>
</file>